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5"/>
  </p:notesMasterIdLst>
  <p:sldIdLst>
    <p:sldId id="3573" r:id="rId5"/>
    <p:sldId id="11900" r:id="rId6"/>
    <p:sldId id="11896" r:id="rId7"/>
    <p:sldId id="11895" r:id="rId8"/>
    <p:sldId id="11899" r:id="rId9"/>
    <p:sldId id="3588" r:id="rId10"/>
    <p:sldId id="3575" r:id="rId11"/>
    <p:sldId id="3589" r:id="rId12"/>
    <p:sldId id="3584" r:id="rId13"/>
    <p:sldId id="3583" r:id="rId14"/>
    <p:sldId id="3582" r:id="rId15"/>
    <p:sldId id="3585" r:id="rId16"/>
    <p:sldId id="3590" r:id="rId17"/>
    <p:sldId id="3592" r:id="rId18"/>
    <p:sldId id="11901" r:id="rId19"/>
    <p:sldId id="3593" r:id="rId20"/>
    <p:sldId id="3594" r:id="rId21"/>
    <p:sldId id="3595" r:id="rId22"/>
    <p:sldId id="11897" r:id="rId23"/>
    <p:sldId id="3587" r:id="rId24"/>
  </p:sldIdLst>
  <p:sldSz cx="12192000" cy="6858000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F6D7576-1BB9-55B5-B8BE-DC52EBBA6573}" name="Odd-Inge Strandheim" initials="OS" userId="S::oddstr@trondelagfylke.no::4d2f1301-f459-4176-958c-a5c2888715a8" providerId="AD"/>
  <p188:author id="{6FD0DE9F-191A-E8A3-8CE4-27C77310DB27}" name="Anne Grete Wold" initials="AGW" userId="S::annwo@trondelagfylke.no::41b97964-6abf-4233-8d99-40e64e5fe84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558D15-17A7-4D6B-BC28-CE410DA7ACA2}" v="34" dt="2022-12-05T13:54:09.515"/>
    <p1510:client id="{60B1FD01-7138-4320-9188-CA386DE1F23B}" v="5" dt="2022-12-05T17:12:53.1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1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A9D014-6704-4D7D-8C80-68BE0416C5DB}" type="datetimeFigureOut">
              <a:rPr lang="nb-NO" smtClean="0"/>
              <a:t>05.12.2022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FBB1DE-395D-4D2F-A313-530189C1F87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33573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FBB1DE-395D-4D2F-A313-530189C1F876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872586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>
              <a:lnSpc>
                <a:spcPct val="90000"/>
              </a:lnSpc>
              <a:spcBef>
                <a:spcPts val="500"/>
              </a:spcBef>
              <a:buChar char="•"/>
            </a:pPr>
            <a:r>
              <a:rPr lang="nb-NO"/>
              <a:t>Tilgjengelig, uavhengig av bosted og livssituasjon, </a:t>
            </a:r>
            <a:endParaRPr lang="en-US"/>
          </a:p>
          <a:p>
            <a:endParaRPr lang="en-US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F4EAC2-3486-4AA3-9434-1A3F6E6EC8AF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27812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>
              <a:lnSpc>
                <a:spcPct val="90000"/>
              </a:lnSpc>
              <a:spcBef>
                <a:spcPts val="500"/>
              </a:spcBef>
              <a:buChar char="•"/>
            </a:pPr>
            <a:r>
              <a:rPr lang="nb-NO"/>
              <a:t>Tilgjengelig, uavhengig av bosted og livssituasjon, </a:t>
            </a:r>
            <a:endParaRPr lang="en-US"/>
          </a:p>
          <a:p>
            <a:endParaRPr lang="en-US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F4EAC2-3486-4AA3-9434-1A3F6E6EC8AF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58399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FBB1DE-395D-4D2F-A313-530189C1F876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049698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>
              <a:lnSpc>
                <a:spcPct val="90000"/>
              </a:lnSpc>
              <a:spcBef>
                <a:spcPts val="500"/>
              </a:spcBef>
              <a:buChar char="•"/>
            </a:pPr>
            <a:r>
              <a:rPr lang="nb-NO"/>
              <a:t>Tilgjengelig, uavhengig av bosted og livssituasjon, </a:t>
            </a:r>
            <a:endParaRPr lang="en-US"/>
          </a:p>
          <a:p>
            <a:endParaRPr lang="en-US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F4EAC2-3486-4AA3-9434-1A3F6E6EC8AF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84015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FBB1DE-395D-4D2F-A313-530189C1F876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920996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>
              <a:lnSpc>
                <a:spcPct val="90000"/>
              </a:lnSpc>
              <a:spcBef>
                <a:spcPts val="500"/>
              </a:spcBef>
              <a:buChar char="•"/>
            </a:pPr>
            <a:r>
              <a:rPr lang="nb-NO"/>
              <a:t>Tilgjengelig, uavhengig av bosted og livssituasjon, </a:t>
            </a:r>
            <a:endParaRPr lang="en-US"/>
          </a:p>
          <a:p>
            <a:endParaRPr lang="en-US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F4EAC2-3486-4AA3-9434-1A3F6E6EC8AF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81646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>
              <a:lnSpc>
                <a:spcPct val="90000"/>
              </a:lnSpc>
              <a:spcBef>
                <a:spcPts val="500"/>
              </a:spcBef>
              <a:buChar char="•"/>
            </a:pPr>
            <a:r>
              <a:rPr lang="nb-NO"/>
              <a:t>Tilgjengelig, uavhengig av bosted og livssituasjon, </a:t>
            </a:r>
            <a:endParaRPr lang="en-US"/>
          </a:p>
          <a:p>
            <a:endParaRPr lang="en-US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F4EAC2-3486-4AA3-9434-1A3F6E6EC8AF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49216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>
              <a:lnSpc>
                <a:spcPct val="90000"/>
              </a:lnSpc>
              <a:spcBef>
                <a:spcPts val="500"/>
              </a:spcBef>
              <a:buChar char="•"/>
            </a:pPr>
            <a:r>
              <a:rPr lang="nb-NO"/>
              <a:t>Tilgjengelig, uavhengig av bosted og livssituasjon, </a:t>
            </a:r>
            <a:endParaRPr lang="en-US"/>
          </a:p>
          <a:p>
            <a:endParaRPr lang="en-US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F4EAC2-3486-4AA3-9434-1A3F6E6EC8AF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77713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C0FF53-C267-48C3-8F20-D8E38EE781D4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686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C0FF53-C267-48C3-8F20-D8E38EE781D4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1275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FBB1DE-395D-4D2F-A313-530189C1F876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8158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FBB1DE-395D-4D2F-A313-530189C1F876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60785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FBB1DE-395D-4D2F-A313-530189C1F876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48434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FBB1DE-395D-4D2F-A313-530189C1F876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184143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FBB1DE-395D-4D2F-A313-530189C1F876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811484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>
              <a:lnSpc>
                <a:spcPct val="90000"/>
              </a:lnSpc>
              <a:spcBef>
                <a:spcPts val="500"/>
              </a:spcBef>
              <a:buChar char="•"/>
            </a:pPr>
            <a:r>
              <a:rPr lang="nb-NO"/>
              <a:t>Tilgjengelig, uavhengig av bosted og livssituasjon, </a:t>
            </a:r>
            <a:endParaRPr lang="en-US"/>
          </a:p>
          <a:p>
            <a:endParaRPr lang="en-US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F4EAC2-3486-4AA3-9434-1A3F6E6EC8AF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48295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>
              <a:lnSpc>
                <a:spcPct val="90000"/>
              </a:lnSpc>
              <a:spcBef>
                <a:spcPts val="500"/>
              </a:spcBef>
              <a:buChar char="•"/>
            </a:pPr>
            <a:r>
              <a:rPr lang="nb-NO"/>
              <a:t>Tilgjengelig, uavhengig av bosted og livssituasjon, </a:t>
            </a:r>
            <a:endParaRPr lang="en-US"/>
          </a:p>
          <a:p>
            <a:endParaRPr lang="en-US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F4EAC2-3486-4AA3-9434-1A3F6E6EC8AF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8302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rafikk">
            <a:extLst>
              <a:ext uri="{FF2B5EF4-FFF2-40B4-BE49-F238E27FC236}">
                <a16:creationId xmlns:a16="http://schemas.microsoft.com/office/drawing/2014/main" id="{36A72C8F-C33A-45AB-91BF-D23C7D50EEE5}"/>
              </a:ext>
            </a:extLst>
          </p:cNvPr>
          <p:cNvSpPr/>
          <p:nvPr userDrawn="1"/>
        </p:nvSpPr>
        <p:spPr>
          <a:xfrm>
            <a:off x="1" y="1548194"/>
            <a:ext cx="12193524" cy="53098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35896"/>
            <a:ext cx="10363200" cy="1121846"/>
          </a:xfrm>
        </p:spPr>
        <p:txBody>
          <a:bodyPr anchor="b">
            <a:normAutofit/>
          </a:bodyPr>
          <a:lstStyle>
            <a:lvl1pPr algn="ctr">
              <a:defRPr sz="4050">
                <a:solidFill>
                  <a:srgbClr val="000000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795998"/>
            <a:ext cx="10363200" cy="984885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4" name="tittelside" hidden="1">
            <a:extLst>
              <a:ext uri="{FF2B5EF4-FFF2-40B4-BE49-F238E27FC236}">
                <a16:creationId xmlns:a16="http://schemas.microsoft.com/office/drawing/2014/main" id="{42594168-4B05-4509-8809-6558E9660824}"/>
              </a:ext>
            </a:extLst>
          </p:cNvPr>
          <p:cNvSpPr/>
          <p:nvPr userDrawn="1"/>
        </p:nvSpPr>
        <p:spPr>
          <a:xfrm>
            <a:off x="449705" y="97436"/>
            <a:ext cx="779488" cy="2323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>
              <a:solidFill>
                <a:srgbClr val="000000"/>
              </a:solidFill>
            </a:endParaRP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53C00A96-9228-4E6E-AE76-CA1B57587F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9" y="471764"/>
            <a:ext cx="2431899" cy="58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357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cap="none" baseline="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05.12.2022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90961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05.12.2022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03260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A63DFC49-49A2-44B8-B23A-B4A841426F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795" y="2102571"/>
            <a:ext cx="2442410" cy="2422259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0547DE91-F021-4E3A-9BBE-7FC68723FEC6}"/>
              </a:ext>
            </a:extLst>
          </p:cNvPr>
          <p:cNvSpPr txBox="1"/>
          <p:nvPr userDrawn="1"/>
        </p:nvSpPr>
        <p:spPr>
          <a:xfrm>
            <a:off x="2316480" y="5035631"/>
            <a:ext cx="75590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300"/>
              <a:t>trondelagfylke.no | fb.com/</a:t>
            </a:r>
            <a:r>
              <a:rPr lang="nb-NO" sz="1300" err="1"/>
              <a:t>trondelagfylke</a:t>
            </a:r>
            <a:endParaRPr lang="nb-NO" sz="1300"/>
          </a:p>
        </p:txBody>
      </p:sp>
    </p:spTree>
    <p:extLst>
      <p:ext uri="{BB962C8B-B14F-4D97-AF65-F5344CB8AC3E}">
        <p14:creationId xmlns:p14="http://schemas.microsoft.com/office/powerpoint/2010/main" val="40871863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67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6E293DF4-167E-4F98-9D9A-566E0E9752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734592"/>
          </a:xfrm>
          <a:solidFill>
            <a:schemeClr val="bg1">
              <a:lumMod val="50000"/>
            </a:schemeClr>
          </a:solidFill>
        </p:spPr>
        <p:txBody>
          <a:bodyPr tIns="36000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4977980"/>
            <a:ext cx="10515600" cy="775597"/>
          </a:xfrm>
        </p:spPr>
        <p:txBody>
          <a:bodyPr anchor="ctr" anchorCtr="0">
            <a:normAutofit/>
          </a:bodyPr>
          <a:lstStyle>
            <a:lvl1pPr algn="ctr">
              <a:defRPr sz="2800" baseline="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5800962"/>
            <a:ext cx="10515600" cy="5539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284674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fikk">
            <a:extLst>
              <a:ext uri="{FF2B5EF4-FFF2-40B4-BE49-F238E27FC236}">
                <a16:creationId xmlns:a16="http://schemas.microsoft.com/office/drawing/2014/main" id="{442E5E1F-5E54-4B09-9810-9D1AFB1B9578}"/>
              </a:ext>
            </a:extLst>
          </p:cNvPr>
          <p:cNvSpPr/>
          <p:nvPr userDrawn="1"/>
        </p:nvSpPr>
        <p:spPr>
          <a:xfrm>
            <a:off x="1" y="1620203"/>
            <a:ext cx="12193524" cy="288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05.12.2022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tel 7">
            <a:extLst>
              <a:ext uri="{FF2B5EF4-FFF2-40B4-BE49-F238E27FC236}">
                <a16:creationId xmlns:a16="http://schemas.microsoft.com/office/drawing/2014/main" id="{ECCF3988-3131-4965-BFAC-2EF8935A2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cap="none" baseline="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998489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fikk">
            <a:extLst>
              <a:ext uri="{FF2B5EF4-FFF2-40B4-BE49-F238E27FC236}">
                <a16:creationId xmlns:a16="http://schemas.microsoft.com/office/drawing/2014/main" id="{D8C7FABD-B60D-4278-8B7A-4CE212162DD1}"/>
              </a:ext>
            </a:extLst>
          </p:cNvPr>
          <p:cNvSpPr/>
          <p:nvPr userDrawn="1"/>
        </p:nvSpPr>
        <p:spPr>
          <a:xfrm>
            <a:off x="1" y="1620203"/>
            <a:ext cx="12193524" cy="288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cap="none" baseline="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05.12.2022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768D46C-2C47-41CD-86BA-93183D686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4893" y="2115183"/>
            <a:ext cx="5184648" cy="395310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239B1D9-21EF-47DC-9EB0-171837799AF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53693" y="2115183"/>
            <a:ext cx="5184648" cy="395310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305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rafikk">
            <a:extLst>
              <a:ext uri="{FF2B5EF4-FFF2-40B4-BE49-F238E27FC236}">
                <a16:creationId xmlns:a16="http://schemas.microsoft.com/office/drawing/2014/main" id="{40C17E66-2E97-4F81-8F6E-EF36FBE47B27}"/>
              </a:ext>
            </a:extLst>
          </p:cNvPr>
          <p:cNvSpPr/>
          <p:nvPr userDrawn="1"/>
        </p:nvSpPr>
        <p:spPr>
          <a:xfrm>
            <a:off x="1" y="1620203"/>
            <a:ext cx="12193524" cy="288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290DF0D-5186-43A8-9F17-7965A23969C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54893" y="2583181"/>
            <a:ext cx="5184648" cy="348511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24674BD-61C0-4B57-8F0A-E639D160D1D6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53693" y="2583181"/>
            <a:ext cx="5184648" cy="348511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3693" y="2115183"/>
            <a:ext cx="5184648" cy="36933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4892" y="2115183"/>
            <a:ext cx="5184648" cy="36933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05.12.2022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C82FA1FD-E97A-4C0F-AA26-530A2E506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cap="none" baseline="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981480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tekst og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9">
            <a:extLst>
              <a:ext uri="{FF2B5EF4-FFF2-40B4-BE49-F238E27FC236}">
                <a16:creationId xmlns:a16="http://schemas.microsoft.com/office/drawing/2014/main" id="{5ACCAEB8-6144-42EB-BBDC-F55020068F2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03139" y="0"/>
            <a:ext cx="6888861" cy="6858000"/>
          </a:xfrm>
          <a:solidFill>
            <a:schemeClr val="bg1">
              <a:lumMod val="50000"/>
            </a:schemeClr>
          </a:solidFill>
        </p:spPr>
        <p:txBody>
          <a:bodyPr tIns="36000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05.12.2022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logo_gul" hidden="1">
            <a:extLst>
              <a:ext uri="{FF2B5EF4-FFF2-40B4-BE49-F238E27FC236}">
                <a16:creationId xmlns:a16="http://schemas.microsoft.com/office/drawing/2014/main" id="{FC393D3E-C050-40F9-816F-B6EA7FC3FB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969" y="457257"/>
            <a:ext cx="548640" cy="612362"/>
          </a:xfrm>
          <a:prstGeom prst="rect">
            <a:avLst/>
          </a:prstGeom>
        </p:spPr>
      </p:pic>
      <p:pic>
        <p:nvPicPr>
          <p:cNvPr id="9" name="logo_beige" descr="Et bilde som inneholder verktøy, skrunøkkel&#10;&#10;Beskrivelse som er generert med høy visshet">
            <a:extLst>
              <a:ext uri="{FF2B5EF4-FFF2-40B4-BE49-F238E27FC236}">
                <a16:creationId xmlns:a16="http://schemas.microsoft.com/office/drawing/2014/main" id="{ABE5CBE6-E2D6-4553-A491-4D45E48597A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969" y="457257"/>
            <a:ext cx="548640" cy="612362"/>
          </a:xfrm>
          <a:prstGeom prst="rect">
            <a:avLst/>
          </a:prstGeom>
        </p:spPr>
      </p:pic>
      <p:pic>
        <p:nvPicPr>
          <p:cNvPr id="10" name="logo_bla" descr="Et bilde som inneholder objekt&#10;&#10;Beskrivelse som er generert med høy visshet" hidden="1">
            <a:extLst>
              <a:ext uri="{FF2B5EF4-FFF2-40B4-BE49-F238E27FC236}">
                <a16:creationId xmlns:a16="http://schemas.microsoft.com/office/drawing/2014/main" id="{810A30F1-52BB-4D05-9919-9D60AECB77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969" y="457257"/>
            <a:ext cx="548640" cy="612362"/>
          </a:xfrm>
          <a:prstGeom prst="rect">
            <a:avLst/>
          </a:prstGeom>
        </p:spPr>
      </p:pic>
      <p:sp>
        <p:nvSpPr>
          <p:cNvPr id="15" name="Plassholder for tekst 14">
            <a:extLst>
              <a:ext uri="{FF2B5EF4-FFF2-40B4-BE49-F238E27FC236}">
                <a16:creationId xmlns:a16="http://schemas.microsoft.com/office/drawing/2014/main" id="{110E2EE2-CC4E-47F3-AABC-347A7D985C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2460" y="1480991"/>
            <a:ext cx="4155149" cy="469597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054E4EC-00C2-4E18-90E6-EF2CA9475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459" y="288398"/>
            <a:ext cx="3326055" cy="830997"/>
          </a:xfrm>
        </p:spPr>
        <p:txBody>
          <a:bodyPr anchor="b" anchorCtr="0">
            <a:normAutofit/>
          </a:bodyPr>
          <a:lstStyle>
            <a:lvl1pPr>
              <a:spcAft>
                <a:spcPts val="0"/>
              </a:spcAft>
              <a:defRPr sz="2000" cap="none" baseline="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392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9">
            <a:extLst>
              <a:ext uri="{FF2B5EF4-FFF2-40B4-BE49-F238E27FC236}">
                <a16:creationId xmlns:a16="http://schemas.microsoft.com/office/drawing/2014/main" id="{5ACCAEB8-6144-42EB-BBDC-F55020068F2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" y="0"/>
            <a:ext cx="5280660" cy="6858000"/>
          </a:xfrm>
          <a:solidFill>
            <a:schemeClr val="bg1">
              <a:lumMod val="50000"/>
            </a:schemeClr>
          </a:solidFill>
        </p:spPr>
        <p:txBody>
          <a:bodyPr tIns="36000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05.12.2022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  <p:sp>
        <p:nvSpPr>
          <p:cNvPr id="15" name="Plassholder for tekst 14">
            <a:extLst>
              <a:ext uri="{FF2B5EF4-FFF2-40B4-BE49-F238E27FC236}">
                <a16:creationId xmlns:a16="http://schemas.microsoft.com/office/drawing/2014/main" id="{110E2EE2-CC4E-47F3-AABC-347A7D985C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44768" y="1480991"/>
            <a:ext cx="5294773" cy="469597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1F5788C-2F9F-421F-A3B1-5E4BD0F80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4768" y="288398"/>
            <a:ext cx="4334653" cy="830997"/>
          </a:xfrm>
        </p:spPr>
        <p:txBody>
          <a:bodyPr anchor="b" anchorCtr="0">
            <a:normAutofit/>
          </a:bodyPr>
          <a:lstStyle>
            <a:lvl1pPr>
              <a:spcAft>
                <a:spcPts val="0"/>
              </a:spcAft>
              <a:defRPr sz="2000" cap="none" baseline="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24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bilde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05.12.2022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bilde 9">
            <a:extLst>
              <a:ext uri="{FF2B5EF4-FFF2-40B4-BE49-F238E27FC236}">
                <a16:creationId xmlns:a16="http://schemas.microsoft.com/office/drawing/2014/main" id="{E4C9F498-6F44-4CA2-AF18-37B16BED12C0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20082" y="1847023"/>
            <a:ext cx="6248810" cy="3514958"/>
          </a:xfrm>
          <a:solidFill>
            <a:schemeClr val="bg1">
              <a:lumMod val="50000"/>
            </a:schemeClr>
          </a:solidFill>
        </p:spPr>
        <p:txBody>
          <a:bodyPr tIns="36000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8" name="Plassholder for tekst 14">
            <a:extLst>
              <a:ext uri="{FF2B5EF4-FFF2-40B4-BE49-F238E27FC236}">
                <a16:creationId xmlns:a16="http://schemas.microsoft.com/office/drawing/2014/main" id="{0F42FF05-9A5C-42EA-96C3-47171AE49D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36943" y="1847032"/>
            <a:ext cx="3902599" cy="432993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ADD6478-91A1-4964-ACA2-E26D9F4BD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6943" y="681038"/>
            <a:ext cx="3902598" cy="830997"/>
          </a:xfrm>
        </p:spPr>
        <p:txBody>
          <a:bodyPr anchor="b" anchorCtr="0">
            <a:normAutofit/>
          </a:bodyPr>
          <a:lstStyle>
            <a:lvl1pPr>
              <a:spcAft>
                <a:spcPts val="0"/>
              </a:spcAft>
              <a:defRPr sz="2000" cap="none" baseline="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384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tekst 7">
            <a:extLst>
              <a:ext uri="{FF2B5EF4-FFF2-40B4-BE49-F238E27FC236}">
                <a16:creationId xmlns:a16="http://schemas.microsoft.com/office/drawing/2014/main" id="{E63E4E42-00DC-4CD8-8D2A-A2ED1C35DD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79550" y="2438271"/>
            <a:ext cx="8999871" cy="373869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05.12.2022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4FBCB943-AE00-4825-843E-FE156C6BDC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79550" y="1212534"/>
            <a:ext cx="8999871" cy="98488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3F609443-9AE4-46E7-8FE7-2CE88496B0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90" y="471764"/>
            <a:ext cx="2179324" cy="52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195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3693" y="326129"/>
            <a:ext cx="9601200" cy="110799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3693" y="2115183"/>
            <a:ext cx="10685848" cy="395310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2459" y="6446580"/>
            <a:ext cx="1920240" cy="184666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6A1A0E74-B8A8-4360-A367-9FF538085BF2}" type="datetimeFigureOut">
              <a:rPr lang="nb-NO" smtClean="0"/>
              <a:pPr/>
              <a:t>05.12.2022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5640" y="6446580"/>
            <a:ext cx="5760720" cy="184666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79421" y="6446580"/>
            <a:ext cx="960120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36457444-737A-4256-A71F-2C8225BFF095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logo_gul" hidden="1">
            <a:extLst>
              <a:ext uri="{FF2B5EF4-FFF2-40B4-BE49-F238E27FC236}">
                <a16:creationId xmlns:a16="http://schemas.microsoft.com/office/drawing/2014/main" id="{568E141C-BC32-4EA7-B2A0-38340A669A35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270" y="396050"/>
            <a:ext cx="548640" cy="612362"/>
          </a:xfrm>
          <a:prstGeom prst="rect">
            <a:avLst/>
          </a:prstGeom>
        </p:spPr>
      </p:pic>
      <p:pic>
        <p:nvPicPr>
          <p:cNvPr id="11" name="logo_beige" descr="Et bilde som inneholder verktøy, skrunøkkel&#10;&#10;Beskrivelse som er generert med høy visshet">
            <a:extLst>
              <a:ext uri="{FF2B5EF4-FFF2-40B4-BE49-F238E27FC236}">
                <a16:creationId xmlns:a16="http://schemas.microsoft.com/office/drawing/2014/main" id="{413738F4-4345-4546-B6AE-0A137D4FB7E2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270" y="396050"/>
            <a:ext cx="548640" cy="612362"/>
          </a:xfrm>
          <a:prstGeom prst="rect">
            <a:avLst/>
          </a:prstGeom>
        </p:spPr>
      </p:pic>
      <p:pic>
        <p:nvPicPr>
          <p:cNvPr id="9" name="logo_bla" descr="Et bilde som inneholder objekt&#10;&#10;Beskrivelse som er generert med høy visshet" hidden="1">
            <a:extLst>
              <a:ext uri="{FF2B5EF4-FFF2-40B4-BE49-F238E27FC236}">
                <a16:creationId xmlns:a16="http://schemas.microsoft.com/office/drawing/2014/main" id="{F439C0E1-1A3C-408E-87BE-8917EC33988C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270" y="396050"/>
            <a:ext cx="548640" cy="61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309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ts val="0"/>
        </a:spcBef>
        <a:buNone/>
        <a:defRPr sz="3600" b="1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4000" indent="-3240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48000" indent="-3240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2000" indent="-3240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00" indent="-3240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20000" indent="-3240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87AE5FB-FF14-FB82-742F-B7DA4997BE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783546"/>
            <a:ext cx="10363200" cy="1121846"/>
          </a:xfrm>
        </p:spPr>
        <p:txBody>
          <a:bodyPr>
            <a:normAutofit fontScale="90000"/>
          </a:bodyPr>
          <a:lstStyle/>
          <a:p>
            <a:r>
              <a:rPr lang="nb-NO">
                <a:cs typeface="Calibri Light"/>
              </a:rPr>
              <a:t>Forslag til målstruktur og målformuleringer i revidert kompetansestrategi</a:t>
            </a:r>
            <a:endParaRPr lang="nb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AB52835-1C71-AC96-1161-609041387C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805648"/>
            <a:ext cx="10363200" cy="98488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>
                <a:cs typeface="Calibri"/>
              </a:rPr>
              <a:t>Kompetanseforum Trøndelag 06.12.22</a:t>
            </a:r>
          </a:p>
        </p:txBody>
      </p:sp>
    </p:spTree>
    <p:extLst>
      <p:ext uri="{BB962C8B-B14F-4D97-AF65-F5344CB8AC3E}">
        <p14:creationId xmlns:p14="http://schemas.microsoft.com/office/powerpoint/2010/main" val="1053406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E1F8816-BFDD-8A8D-322D-38D86C8E6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1000"/>
              </a:spcBef>
            </a:pPr>
            <a:r>
              <a:rPr lang="nb-NO" sz="3200">
                <a:ea typeface="+mn-lt"/>
                <a:cs typeface="+mn-lt"/>
              </a:rPr>
              <a:t>Hovedmål 2 med delmål</a:t>
            </a:r>
            <a:endParaRPr lang="en-US" sz="3200">
              <a:ea typeface="+mj-lt"/>
              <a:cs typeface="+mj-lt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8357D86-943A-D167-B9B0-CEBF0ECE6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6697" y="2115183"/>
            <a:ext cx="5752844" cy="3953108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323850" lvl="1" indent="0">
              <a:buNone/>
            </a:pPr>
            <a:r>
              <a:rPr lang="nb-NO" sz="2600" b="1" dirty="0">
                <a:ea typeface="Verdana"/>
                <a:cs typeface="Calibri"/>
              </a:rPr>
              <a:t>	Delmål</a:t>
            </a:r>
          </a:p>
          <a:p>
            <a:pPr marL="323850" lvl="1" indent="0">
              <a:buNone/>
            </a:pPr>
            <a:endParaRPr lang="nb-NO" sz="2600" b="1" dirty="0">
              <a:ea typeface="Verdana"/>
              <a:cs typeface="Calibri"/>
            </a:endParaRPr>
          </a:p>
          <a:p>
            <a:pPr marL="323850" lvl="1" indent="0">
              <a:buNone/>
            </a:pPr>
            <a:endParaRPr lang="nb-NO" sz="2600" b="1" dirty="0">
              <a:ea typeface="Verdana"/>
              <a:cs typeface="Calibri"/>
            </a:endParaRPr>
          </a:p>
          <a:p>
            <a:pPr marL="0" indent="0">
              <a:buNone/>
            </a:pPr>
            <a:r>
              <a:rPr lang="nb-NO" sz="2600" dirty="0">
                <a:cs typeface="Calibri"/>
              </a:rPr>
              <a:t>2.1	Inkludering og mangfold er en 	viktig 	del av virksomhetenes 	strategiske 	kompetanseplanlegging.</a:t>
            </a:r>
          </a:p>
          <a:p>
            <a:pPr marL="0" indent="0">
              <a:buNone/>
            </a:pPr>
            <a:endParaRPr lang="nb-NO" sz="2600" dirty="0">
              <a:cs typeface="Calibri"/>
            </a:endParaRPr>
          </a:p>
          <a:p>
            <a:pPr marL="0" indent="0">
              <a:buNone/>
            </a:pPr>
            <a:r>
              <a:rPr lang="nb-NO" sz="2600" dirty="0">
                <a:cs typeface="Calibri"/>
              </a:rPr>
              <a:t>2.2	Mobilisere og motivere arbeidslivet 	til å definere egne kompetansebehov i 	samarbeid med utdanningsaktørene.</a:t>
            </a:r>
          </a:p>
          <a:p>
            <a:pPr marL="0" indent="0">
              <a:buNone/>
            </a:pPr>
            <a:endParaRPr lang="nb-NO" sz="2600" dirty="0">
              <a:ea typeface="Verdana"/>
              <a:cs typeface="Calibri"/>
            </a:endParaRPr>
          </a:p>
          <a:p>
            <a:pPr marL="0" indent="0">
              <a:buNone/>
            </a:pPr>
            <a:r>
              <a:rPr lang="nb-NO" sz="2600" dirty="0">
                <a:ea typeface="Verdana"/>
                <a:cs typeface="Calibri"/>
              </a:rPr>
              <a:t>2.3	Innovasjon og omstilling preger 	arbeidslivet.</a:t>
            </a:r>
          </a:p>
          <a:p>
            <a:pPr marL="0" indent="0">
              <a:buNone/>
            </a:pPr>
            <a:endParaRPr lang="nb-NO" sz="2600" dirty="0">
              <a:ea typeface="Verdana"/>
              <a:cs typeface="Calibri"/>
            </a:endParaRPr>
          </a:p>
          <a:p>
            <a:pPr marL="0" indent="0">
              <a:buNone/>
            </a:pPr>
            <a:r>
              <a:rPr lang="nb-NO" sz="2600" dirty="0">
                <a:ea typeface="Verdana"/>
                <a:cs typeface="Calibri"/>
              </a:rPr>
              <a:t>2.4	Økt andel med høyere utdanning i hele 	fylket.</a:t>
            </a:r>
          </a:p>
          <a:p>
            <a:pPr marL="323700" indent="-323850"/>
            <a:endParaRPr lang="nb-NO" dirty="0">
              <a:ea typeface="Verdana"/>
              <a:cs typeface="Calibri"/>
            </a:endParaRPr>
          </a:p>
          <a:p>
            <a:pPr marL="647700" lvl="1" indent="-323850"/>
            <a:endParaRPr lang="nb-NO" dirty="0">
              <a:ea typeface="Verdana"/>
              <a:cs typeface="Calibri"/>
            </a:endParaRPr>
          </a:p>
          <a:p>
            <a:pPr marL="323850" indent="-323850"/>
            <a:endParaRPr lang="nb-NO" dirty="0">
              <a:ea typeface="Verdana"/>
              <a:cs typeface="Calibri"/>
            </a:endParaRP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6643259-21FF-B576-577F-2000BC478F6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52459" y="2467608"/>
            <a:ext cx="4584661" cy="39531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400" b="1">
                <a:solidFill>
                  <a:srgbClr val="00B050"/>
                </a:solidFill>
                <a:ea typeface="+mn-lt"/>
                <a:cs typeface="+mn-lt"/>
              </a:rPr>
              <a:t>Trøndelag har et arbeidsliv med gode læringsmuligheter, der flere blir kvalifisert i samsvar med arbeidslivets behov</a:t>
            </a:r>
            <a:endParaRPr lang="nb-NO" sz="2400" b="1"/>
          </a:p>
        </p:txBody>
      </p:sp>
    </p:spTree>
    <p:extLst>
      <p:ext uri="{BB962C8B-B14F-4D97-AF65-F5344CB8AC3E}">
        <p14:creationId xmlns:p14="http://schemas.microsoft.com/office/powerpoint/2010/main" val="1860233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E1F8816-BFDD-8A8D-322D-38D86C8E6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spcBef>
                <a:spcPts val="1000"/>
              </a:spcBef>
            </a:pPr>
            <a:r>
              <a:rPr lang="nb-NO" sz="3200">
                <a:ea typeface="+mn-lt"/>
                <a:cs typeface="+mn-lt"/>
              </a:rPr>
              <a:t>Hovedmål 3 med delmål</a:t>
            </a:r>
            <a:endParaRPr lang="en-US" sz="3200">
              <a:ea typeface="+mj-lt"/>
              <a:cs typeface="+mj-lt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8357D86-943A-D167-B9B0-CEBF0ECE6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7029" y="2115183"/>
            <a:ext cx="5822512" cy="3953108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 marL="323850" lvl="1" indent="0">
              <a:buNone/>
            </a:pPr>
            <a:r>
              <a:rPr lang="nb-NO" sz="7200" b="1" dirty="0">
                <a:ea typeface="Verdana"/>
                <a:cs typeface="Calibri"/>
              </a:rPr>
              <a:t>Delmål</a:t>
            </a:r>
          </a:p>
          <a:p>
            <a:pPr marL="323850" lvl="1" indent="0">
              <a:buNone/>
            </a:pPr>
            <a:endParaRPr lang="nb-NO" sz="7200" b="1" dirty="0">
              <a:ea typeface="Verdana"/>
              <a:cs typeface="Calibri"/>
            </a:endParaRPr>
          </a:p>
          <a:p>
            <a:pPr marL="0" indent="0">
              <a:buNone/>
            </a:pPr>
            <a:r>
              <a:rPr lang="nb-NO" sz="7200" dirty="0"/>
              <a:t>3.1	Karriereveiledning for alle innbyggere i 	Trøndelag gir grunnlag for gode valg for 	den enkelte. </a:t>
            </a:r>
          </a:p>
          <a:p>
            <a:pPr marL="971850" lvl="3" indent="0">
              <a:buNone/>
            </a:pPr>
            <a:endParaRPr lang="nb-NO" sz="4800" dirty="0"/>
          </a:p>
          <a:p>
            <a:pPr marL="971850" lvl="3" indent="0">
              <a:buNone/>
            </a:pPr>
            <a:r>
              <a:rPr lang="nb-NO" sz="4800" dirty="0"/>
              <a:t>Spesielt fokus rettes mot kjønnstradisjonelle utdanningsvalg, innvandreres behov for karriereveiledningstjenester, seniorperspektiv og samiske forhold.</a:t>
            </a:r>
          </a:p>
          <a:p>
            <a:pPr marL="0" indent="0">
              <a:buNone/>
            </a:pPr>
            <a:endParaRPr lang="nb-NO" sz="7200" dirty="0"/>
          </a:p>
          <a:p>
            <a:pPr marL="0" indent="0">
              <a:buNone/>
            </a:pPr>
            <a:r>
              <a:rPr lang="nb-NO" sz="7200" dirty="0"/>
              <a:t>3.2	Arbeidslivets fremtidige behov for 	kompetanse er kjent for de som skal ta 	karrierevalg.</a:t>
            </a:r>
          </a:p>
          <a:p>
            <a:pPr marL="0" indent="0">
              <a:buNone/>
            </a:pPr>
            <a:endParaRPr lang="nb-NO" sz="7200" dirty="0"/>
          </a:p>
          <a:p>
            <a:pPr marL="0" indent="0">
              <a:buNone/>
            </a:pPr>
            <a:r>
              <a:rPr lang="nb-NO" sz="7200" dirty="0"/>
              <a:t>3.3	Arbeidslivet legger til rette for 	karriereveiledning og 	kompetanseutvikling gjennom hele 	yrkeskarrieren.</a:t>
            </a:r>
          </a:p>
          <a:p>
            <a:pPr marL="0" indent="0">
              <a:buNone/>
            </a:pPr>
            <a:endParaRPr lang="nb-NO" dirty="0">
              <a:ea typeface="+mn-lt"/>
              <a:cs typeface="+mn-lt"/>
            </a:endParaRPr>
          </a:p>
          <a:p>
            <a:pPr marL="647700" lvl="1" indent="-323850"/>
            <a:endParaRPr lang="nb-NO" dirty="0">
              <a:ea typeface="Verdana"/>
              <a:cs typeface="Calibri"/>
            </a:endParaRPr>
          </a:p>
          <a:p>
            <a:pPr marL="323850" indent="-323850"/>
            <a:endParaRPr lang="nb-NO" dirty="0">
              <a:ea typeface="Verdana"/>
              <a:cs typeface="Calibri"/>
            </a:endParaRPr>
          </a:p>
          <a:p>
            <a:pPr marL="323850" indent="-323850"/>
            <a:endParaRPr lang="nb-NO" dirty="0">
              <a:ea typeface="Verdana"/>
              <a:cs typeface="Calibri"/>
            </a:endParaRP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C8A9EEE5-1BF5-A725-E477-D8EA83AED39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52459" y="2213199"/>
            <a:ext cx="4401781" cy="39531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400" b="1">
                <a:solidFill>
                  <a:srgbClr val="00B050"/>
                </a:solidFill>
                <a:ea typeface="+mn-lt"/>
                <a:cs typeface="+mn-lt"/>
              </a:rPr>
              <a:t>I Trøndelag tar innbyggerne informerte karrierevalg i et livslangt læringsperspektiv</a:t>
            </a:r>
            <a:endParaRPr lang="nb-NO" sz="2400" b="1"/>
          </a:p>
        </p:txBody>
      </p:sp>
    </p:spTree>
    <p:extLst>
      <p:ext uri="{BB962C8B-B14F-4D97-AF65-F5344CB8AC3E}">
        <p14:creationId xmlns:p14="http://schemas.microsoft.com/office/powerpoint/2010/main" val="3024095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E1F8816-BFDD-8A8D-322D-38D86C8E6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spcBef>
                <a:spcPts val="1000"/>
              </a:spcBef>
            </a:pPr>
            <a:r>
              <a:rPr lang="nb-NO" sz="3200">
                <a:ea typeface="+mn-lt"/>
                <a:cs typeface="+mn-lt"/>
              </a:rPr>
              <a:t>Hovedmål 4 med delmål</a:t>
            </a:r>
            <a:endParaRPr lang="en-US" sz="3200">
              <a:ea typeface="+mj-lt"/>
              <a:cs typeface="+mj-lt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8357D86-943A-D167-B9B0-CEBF0ECE6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7029" y="2115183"/>
            <a:ext cx="5822512" cy="4337868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323850" lvl="1" indent="0">
              <a:buNone/>
            </a:pPr>
            <a:r>
              <a:rPr lang="nb-NO" b="1" dirty="0">
                <a:ea typeface="Verdana"/>
                <a:cs typeface="Calibri"/>
              </a:rPr>
              <a:t>Delmål</a:t>
            </a:r>
          </a:p>
          <a:p>
            <a:pPr marL="323850" lvl="1" indent="0">
              <a:buNone/>
            </a:pPr>
            <a:endParaRPr lang="nb-NO" b="1" dirty="0">
              <a:ea typeface="Verdana"/>
              <a:cs typeface="Calibri"/>
            </a:endParaRPr>
          </a:p>
          <a:p>
            <a:pPr marL="0" lvl="0" indent="0">
              <a:lnSpc>
                <a:spcPct val="107000"/>
              </a:lnSpc>
              <a:buNone/>
            </a:pPr>
            <a:r>
              <a:rPr lang="nb-NO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4.1	Trøndelags kompetansepolitikk 	skal være kunnskapsbasert.</a:t>
            </a:r>
          </a:p>
          <a:p>
            <a:pPr marL="0" lvl="0" indent="0">
              <a:lnSpc>
                <a:spcPct val="107000"/>
              </a:lnSpc>
              <a:buNone/>
            </a:pPr>
            <a:endParaRPr lang="nb-NO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None/>
            </a:pPr>
            <a:r>
              <a:rPr lang="nb-NO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4.2	Bærebjelken i det 	kompetansepolitiske arbeidet er 	Kompetanseforum Trøndelag og 	regionale kompetansefora.</a:t>
            </a:r>
          </a:p>
          <a:p>
            <a:pPr marL="0" lvl="0" indent="0">
              <a:lnSpc>
                <a:spcPct val="107000"/>
              </a:lnSpc>
              <a:buNone/>
            </a:pPr>
            <a:endParaRPr lang="nb-NO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b-NO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4.3	I Trøndelag samarbeider vi for å styrke 	det regionale ansvaret og 	myndigheten på kompetansefeltet.</a:t>
            </a:r>
          </a:p>
          <a:p>
            <a:pPr marL="647700" lvl="1" indent="-323850"/>
            <a:endParaRPr lang="nb-NO" dirty="0">
              <a:ea typeface="Verdana"/>
              <a:cs typeface="Calibri"/>
            </a:endParaRPr>
          </a:p>
          <a:p>
            <a:pPr marL="323850" indent="-323850"/>
            <a:endParaRPr lang="nb-NO" dirty="0">
              <a:ea typeface="Verdana"/>
              <a:cs typeface="Calibri"/>
            </a:endParaRPr>
          </a:p>
          <a:p>
            <a:pPr marL="323850" indent="-323850"/>
            <a:endParaRPr lang="nb-NO" dirty="0">
              <a:ea typeface="Verdana"/>
              <a:cs typeface="Calibri"/>
            </a:endParaRP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1067414-D02C-6B4C-A2C7-83EABE5596A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52459" y="2307563"/>
            <a:ext cx="4584661" cy="39531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400" b="1">
                <a:solidFill>
                  <a:srgbClr val="00B050"/>
                </a:solidFill>
                <a:cs typeface="Calibri"/>
              </a:rPr>
              <a:t>Tett samarbeid og samordning mellom aktørene sikrer god balanse mellom tilbud og etterspørsel etter kompetanse</a:t>
            </a:r>
            <a:endParaRPr lang="nb-NO" sz="2400" b="1"/>
          </a:p>
        </p:txBody>
      </p:sp>
    </p:spTree>
    <p:extLst>
      <p:ext uri="{BB962C8B-B14F-4D97-AF65-F5344CB8AC3E}">
        <p14:creationId xmlns:p14="http://schemas.microsoft.com/office/powerpoint/2010/main" val="4107809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C34B04E-6223-01EF-9D0B-D75ACB2A8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Diskusjoner og innspill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5105327-C221-336C-E0E0-C784EDEF9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3142" y="1940467"/>
            <a:ext cx="3867823" cy="2727786"/>
          </a:xfrm>
          <a:custGeom>
            <a:avLst/>
            <a:gdLst>
              <a:gd name="connsiteX0" fmla="*/ 0 w 3867823"/>
              <a:gd name="connsiteY0" fmla="*/ 0 h 2727786"/>
              <a:gd name="connsiteX1" fmla="*/ 436511 w 3867823"/>
              <a:gd name="connsiteY1" fmla="*/ 0 h 2727786"/>
              <a:gd name="connsiteX2" fmla="*/ 1066414 w 3867823"/>
              <a:gd name="connsiteY2" fmla="*/ 0 h 2727786"/>
              <a:gd name="connsiteX3" fmla="*/ 1657638 w 3867823"/>
              <a:gd name="connsiteY3" fmla="*/ 0 h 2727786"/>
              <a:gd name="connsiteX4" fmla="*/ 2094150 w 3867823"/>
              <a:gd name="connsiteY4" fmla="*/ 0 h 2727786"/>
              <a:gd name="connsiteX5" fmla="*/ 2608018 w 3867823"/>
              <a:gd name="connsiteY5" fmla="*/ 0 h 2727786"/>
              <a:gd name="connsiteX6" fmla="*/ 3237920 w 3867823"/>
              <a:gd name="connsiteY6" fmla="*/ 0 h 2727786"/>
              <a:gd name="connsiteX7" fmla="*/ 3867823 w 3867823"/>
              <a:gd name="connsiteY7" fmla="*/ 0 h 2727786"/>
              <a:gd name="connsiteX8" fmla="*/ 3867823 w 3867823"/>
              <a:gd name="connsiteY8" fmla="*/ 572835 h 2727786"/>
              <a:gd name="connsiteX9" fmla="*/ 3867823 w 3867823"/>
              <a:gd name="connsiteY9" fmla="*/ 1036559 h 2727786"/>
              <a:gd name="connsiteX10" fmla="*/ 3867823 w 3867823"/>
              <a:gd name="connsiteY10" fmla="*/ 1527560 h 2727786"/>
              <a:gd name="connsiteX11" fmla="*/ 3867823 w 3867823"/>
              <a:gd name="connsiteY11" fmla="*/ 2100395 h 2727786"/>
              <a:gd name="connsiteX12" fmla="*/ 3867823 w 3867823"/>
              <a:gd name="connsiteY12" fmla="*/ 2727786 h 2727786"/>
              <a:gd name="connsiteX13" fmla="*/ 3431312 w 3867823"/>
              <a:gd name="connsiteY13" fmla="*/ 2727786 h 2727786"/>
              <a:gd name="connsiteX14" fmla="*/ 2994800 w 3867823"/>
              <a:gd name="connsiteY14" fmla="*/ 2727786 h 2727786"/>
              <a:gd name="connsiteX15" fmla="*/ 2403576 w 3867823"/>
              <a:gd name="connsiteY15" fmla="*/ 2727786 h 2727786"/>
              <a:gd name="connsiteX16" fmla="*/ 1967064 w 3867823"/>
              <a:gd name="connsiteY16" fmla="*/ 2727786 h 2727786"/>
              <a:gd name="connsiteX17" fmla="*/ 1414518 w 3867823"/>
              <a:gd name="connsiteY17" fmla="*/ 2727786 h 2727786"/>
              <a:gd name="connsiteX18" fmla="*/ 939328 w 3867823"/>
              <a:gd name="connsiteY18" fmla="*/ 2727786 h 2727786"/>
              <a:gd name="connsiteX19" fmla="*/ 0 w 3867823"/>
              <a:gd name="connsiteY19" fmla="*/ 2727786 h 2727786"/>
              <a:gd name="connsiteX20" fmla="*/ 0 w 3867823"/>
              <a:gd name="connsiteY20" fmla="*/ 2182229 h 2727786"/>
              <a:gd name="connsiteX21" fmla="*/ 0 w 3867823"/>
              <a:gd name="connsiteY21" fmla="*/ 1582116 h 2727786"/>
              <a:gd name="connsiteX22" fmla="*/ 0 w 3867823"/>
              <a:gd name="connsiteY22" fmla="*/ 1063837 h 2727786"/>
              <a:gd name="connsiteX23" fmla="*/ 0 w 3867823"/>
              <a:gd name="connsiteY23" fmla="*/ 545557 h 2727786"/>
              <a:gd name="connsiteX24" fmla="*/ 0 w 3867823"/>
              <a:gd name="connsiteY24" fmla="*/ 0 h 2727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867823" h="2727786" fill="none" extrusionOk="0">
                <a:moveTo>
                  <a:pt x="0" y="0"/>
                </a:moveTo>
                <a:cubicBezTo>
                  <a:pt x="195369" y="-33241"/>
                  <a:pt x="342785" y="16154"/>
                  <a:pt x="436511" y="0"/>
                </a:cubicBezTo>
                <a:cubicBezTo>
                  <a:pt x="530237" y="-16154"/>
                  <a:pt x="905141" y="72215"/>
                  <a:pt x="1066414" y="0"/>
                </a:cubicBezTo>
                <a:cubicBezTo>
                  <a:pt x="1227687" y="-72215"/>
                  <a:pt x="1430523" y="27347"/>
                  <a:pt x="1657638" y="0"/>
                </a:cubicBezTo>
                <a:cubicBezTo>
                  <a:pt x="1884753" y="-27347"/>
                  <a:pt x="1893686" y="47998"/>
                  <a:pt x="2094150" y="0"/>
                </a:cubicBezTo>
                <a:cubicBezTo>
                  <a:pt x="2294614" y="-47998"/>
                  <a:pt x="2461356" y="44503"/>
                  <a:pt x="2608018" y="0"/>
                </a:cubicBezTo>
                <a:cubicBezTo>
                  <a:pt x="2754680" y="-44503"/>
                  <a:pt x="2940889" y="12839"/>
                  <a:pt x="3237920" y="0"/>
                </a:cubicBezTo>
                <a:cubicBezTo>
                  <a:pt x="3534951" y="-12839"/>
                  <a:pt x="3733160" y="57679"/>
                  <a:pt x="3867823" y="0"/>
                </a:cubicBezTo>
                <a:cubicBezTo>
                  <a:pt x="3881668" y="254322"/>
                  <a:pt x="3819055" y="385313"/>
                  <a:pt x="3867823" y="572835"/>
                </a:cubicBezTo>
                <a:cubicBezTo>
                  <a:pt x="3916591" y="760357"/>
                  <a:pt x="3859613" y="810413"/>
                  <a:pt x="3867823" y="1036559"/>
                </a:cubicBezTo>
                <a:cubicBezTo>
                  <a:pt x="3876033" y="1262705"/>
                  <a:pt x="3826864" y="1348579"/>
                  <a:pt x="3867823" y="1527560"/>
                </a:cubicBezTo>
                <a:cubicBezTo>
                  <a:pt x="3908782" y="1706541"/>
                  <a:pt x="3854417" y="1967893"/>
                  <a:pt x="3867823" y="2100395"/>
                </a:cubicBezTo>
                <a:cubicBezTo>
                  <a:pt x="3881229" y="2232897"/>
                  <a:pt x="3833875" y="2497925"/>
                  <a:pt x="3867823" y="2727786"/>
                </a:cubicBezTo>
                <a:cubicBezTo>
                  <a:pt x="3651898" y="2755483"/>
                  <a:pt x="3568106" y="2680676"/>
                  <a:pt x="3431312" y="2727786"/>
                </a:cubicBezTo>
                <a:cubicBezTo>
                  <a:pt x="3294518" y="2774896"/>
                  <a:pt x="3171843" y="2684787"/>
                  <a:pt x="2994800" y="2727786"/>
                </a:cubicBezTo>
                <a:cubicBezTo>
                  <a:pt x="2817757" y="2770785"/>
                  <a:pt x="2686001" y="2680196"/>
                  <a:pt x="2403576" y="2727786"/>
                </a:cubicBezTo>
                <a:cubicBezTo>
                  <a:pt x="2121151" y="2775376"/>
                  <a:pt x="2072781" y="2694521"/>
                  <a:pt x="1967064" y="2727786"/>
                </a:cubicBezTo>
                <a:cubicBezTo>
                  <a:pt x="1861347" y="2761051"/>
                  <a:pt x="1587058" y="2696927"/>
                  <a:pt x="1414518" y="2727786"/>
                </a:cubicBezTo>
                <a:cubicBezTo>
                  <a:pt x="1241978" y="2758645"/>
                  <a:pt x="1092956" y="2721899"/>
                  <a:pt x="939328" y="2727786"/>
                </a:cubicBezTo>
                <a:cubicBezTo>
                  <a:pt x="785700" y="2733673"/>
                  <a:pt x="310453" y="2665823"/>
                  <a:pt x="0" y="2727786"/>
                </a:cubicBezTo>
                <a:cubicBezTo>
                  <a:pt x="-41241" y="2566264"/>
                  <a:pt x="11702" y="2365920"/>
                  <a:pt x="0" y="2182229"/>
                </a:cubicBezTo>
                <a:cubicBezTo>
                  <a:pt x="-11702" y="1998538"/>
                  <a:pt x="20967" y="1814872"/>
                  <a:pt x="0" y="1582116"/>
                </a:cubicBezTo>
                <a:cubicBezTo>
                  <a:pt x="-20967" y="1349360"/>
                  <a:pt x="43380" y="1278698"/>
                  <a:pt x="0" y="1063837"/>
                </a:cubicBezTo>
                <a:cubicBezTo>
                  <a:pt x="-43380" y="848976"/>
                  <a:pt x="37553" y="719625"/>
                  <a:pt x="0" y="545557"/>
                </a:cubicBezTo>
                <a:cubicBezTo>
                  <a:pt x="-37553" y="371489"/>
                  <a:pt x="64128" y="248257"/>
                  <a:pt x="0" y="0"/>
                </a:cubicBezTo>
                <a:close/>
              </a:path>
              <a:path w="3867823" h="2727786" stroke="0" extrusionOk="0">
                <a:moveTo>
                  <a:pt x="0" y="0"/>
                </a:moveTo>
                <a:cubicBezTo>
                  <a:pt x="223208" y="-22362"/>
                  <a:pt x="370730" y="21915"/>
                  <a:pt x="513868" y="0"/>
                </a:cubicBezTo>
                <a:cubicBezTo>
                  <a:pt x="657006" y="-21915"/>
                  <a:pt x="810666" y="1797"/>
                  <a:pt x="950379" y="0"/>
                </a:cubicBezTo>
                <a:cubicBezTo>
                  <a:pt x="1090092" y="-1797"/>
                  <a:pt x="1308341" y="60408"/>
                  <a:pt x="1580282" y="0"/>
                </a:cubicBezTo>
                <a:cubicBezTo>
                  <a:pt x="1852223" y="-60408"/>
                  <a:pt x="1969260" y="21913"/>
                  <a:pt x="2094150" y="0"/>
                </a:cubicBezTo>
                <a:cubicBezTo>
                  <a:pt x="2219040" y="-21913"/>
                  <a:pt x="2409329" y="14725"/>
                  <a:pt x="2608018" y="0"/>
                </a:cubicBezTo>
                <a:cubicBezTo>
                  <a:pt x="2806707" y="-14725"/>
                  <a:pt x="2980625" y="22656"/>
                  <a:pt x="3237920" y="0"/>
                </a:cubicBezTo>
                <a:cubicBezTo>
                  <a:pt x="3495215" y="-22656"/>
                  <a:pt x="3730525" y="64394"/>
                  <a:pt x="3867823" y="0"/>
                </a:cubicBezTo>
                <a:cubicBezTo>
                  <a:pt x="3892616" y="206161"/>
                  <a:pt x="3865992" y="475518"/>
                  <a:pt x="3867823" y="600113"/>
                </a:cubicBezTo>
                <a:cubicBezTo>
                  <a:pt x="3869654" y="724708"/>
                  <a:pt x="3838188" y="918298"/>
                  <a:pt x="3867823" y="1091114"/>
                </a:cubicBezTo>
                <a:cubicBezTo>
                  <a:pt x="3897458" y="1263930"/>
                  <a:pt x="3833282" y="1337158"/>
                  <a:pt x="3867823" y="1582116"/>
                </a:cubicBezTo>
                <a:cubicBezTo>
                  <a:pt x="3902364" y="1827074"/>
                  <a:pt x="3830538" y="2017153"/>
                  <a:pt x="3867823" y="2127673"/>
                </a:cubicBezTo>
                <a:cubicBezTo>
                  <a:pt x="3905108" y="2238193"/>
                  <a:pt x="3835540" y="2493822"/>
                  <a:pt x="3867823" y="2727786"/>
                </a:cubicBezTo>
                <a:cubicBezTo>
                  <a:pt x="3674800" y="2734663"/>
                  <a:pt x="3636366" y="2721907"/>
                  <a:pt x="3431312" y="2727786"/>
                </a:cubicBezTo>
                <a:cubicBezTo>
                  <a:pt x="3226258" y="2733665"/>
                  <a:pt x="2950113" y="2706386"/>
                  <a:pt x="2801409" y="2727786"/>
                </a:cubicBezTo>
                <a:cubicBezTo>
                  <a:pt x="2652705" y="2749186"/>
                  <a:pt x="2541189" y="2691066"/>
                  <a:pt x="2326219" y="2727786"/>
                </a:cubicBezTo>
                <a:cubicBezTo>
                  <a:pt x="2111249" y="2764506"/>
                  <a:pt x="1893066" y="2724450"/>
                  <a:pt x="1773673" y="2727786"/>
                </a:cubicBezTo>
                <a:cubicBezTo>
                  <a:pt x="1654280" y="2731122"/>
                  <a:pt x="1362753" y="2678480"/>
                  <a:pt x="1143771" y="2727786"/>
                </a:cubicBezTo>
                <a:cubicBezTo>
                  <a:pt x="924789" y="2777092"/>
                  <a:pt x="804819" y="2668273"/>
                  <a:pt x="591224" y="2727786"/>
                </a:cubicBezTo>
                <a:cubicBezTo>
                  <a:pt x="377629" y="2787299"/>
                  <a:pt x="281637" y="2659832"/>
                  <a:pt x="0" y="2727786"/>
                </a:cubicBezTo>
                <a:cubicBezTo>
                  <a:pt x="-53942" y="2502122"/>
                  <a:pt x="40704" y="2412146"/>
                  <a:pt x="0" y="2236785"/>
                </a:cubicBezTo>
                <a:cubicBezTo>
                  <a:pt x="-40704" y="2061424"/>
                  <a:pt x="51709" y="1866628"/>
                  <a:pt x="0" y="1718505"/>
                </a:cubicBezTo>
                <a:cubicBezTo>
                  <a:pt x="-51709" y="1570382"/>
                  <a:pt x="10810" y="1315216"/>
                  <a:pt x="0" y="1118392"/>
                </a:cubicBezTo>
                <a:cubicBezTo>
                  <a:pt x="-10810" y="921568"/>
                  <a:pt x="31613" y="683883"/>
                  <a:pt x="0" y="572835"/>
                </a:cubicBezTo>
                <a:cubicBezTo>
                  <a:pt x="-31613" y="461787"/>
                  <a:pt x="41969" y="258591"/>
                  <a:pt x="0" y="0"/>
                </a:cubicBezTo>
                <a:close/>
              </a:path>
            </a:pathLst>
          </a:custGeom>
          <a:ln w="9525"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Scribble/>
                  </ask:type>
                </ask:lineSketchStyleProps>
              </a:ext>
            </a:extLst>
          </a:ln>
        </p:spPr>
        <p:txBody>
          <a:bodyPr lIns="360000" tIns="360000" rIns="360000" bIns="360000">
            <a:normAutofit fontScale="70000" lnSpcReduction="20000"/>
          </a:bodyPr>
          <a:lstStyle/>
          <a:p>
            <a:r>
              <a:rPr lang="nb-NO" sz="2200" b="1">
                <a:latin typeface="Arial" panose="020B0604020202020204" pitchFamily="34" charset="0"/>
                <a:cs typeface="Arial" panose="020B0604020202020204" pitchFamily="34" charset="0"/>
              </a:rPr>
              <a:t>Beskriver forslag til overordna mål et ønsket </a:t>
            </a:r>
            <a:r>
              <a:rPr lang="nb-NO" sz="2200" b="1" err="1">
                <a:latin typeface="Arial" panose="020B0604020202020204" pitchFamily="34" charset="0"/>
                <a:cs typeface="Arial" panose="020B0604020202020204" pitchFamily="34" charset="0"/>
              </a:rPr>
              <a:t>framtidsbilde</a:t>
            </a:r>
            <a:r>
              <a:rPr lang="nb-NO" sz="2200" b="1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endParaRPr lang="nb-NO" sz="22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2200" b="1">
                <a:latin typeface="Arial" panose="020B0604020202020204" pitchFamily="34" charset="0"/>
                <a:cs typeface="Arial" panose="020B0604020202020204" pitchFamily="34" charset="0"/>
              </a:rPr>
              <a:t>Innspill til endring?</a:t>
            </a:r>
          </a:p>
          <a:p>
            <a:endParaRPr lang="nb-NO" sz="22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2200" b="1">
                <a:latin typeface="Arial" panose="020B0604020202020204" pitchFamily="34" charset="0"/>
                <a:cs typeface="Arial" panose="020B0604020202020204" pitchFamily="34" charset="0"/>
              </a:rPr>
              <a:t>Andre innspill?</a:t>
            </a:r>
          </a:p>
          <a:p>
            <a:pPr marL="0" indent="0">
              <a:buNone/>
            </a:pPr>
            <a:endParaRPr lang="nb-NO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b-NO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b-NO" sz="2200">
                <a:latin typeface="Arial" panose="020B0604020202020204" pitchFamily="34" charset="0"/>
                <a:cs typeface="Arial" panose="020B0604020202020204" pitchFamily="34" charset="0"/>
              </a:rPr>
              <a:t>2-3 min individuelt – 10 min plenum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042323E-1F14-8571-F728-92CF46EDB43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53692" y="2115183"/>
            <a:ext cx="6694858" cy="3249298"/>
          </a:xfrm>
        </p:spPr>
        <p:txBody>
          <a:bodyPr/>
          <a:lstStyle/>
          <a:p>
            <a:pPr marL="0" indent="0">
              <a:buNone/>
            </a:pPr>
            <a:r>
              <a:rPr lang="nb-NO" b="1"/>
              <a:t>Overordna mål:</a:t>
            </a:r>
          </a:p>
          <a:p>
            <a:pPr marL="0" indent="0">
              <a:buNone/>
            </a:pPr>
            <a:endParaRPr lang="nb-NO"/>
          </a:p>
          <a:p>
            <a:pPr marL="0" indent="0">
              <a:buNone/>
            </a:pPr>
            <a:r>
              <a:rPr lang="nb-NO" sz="2400" b="1">
                <a:solidFill>
                  <a:schemeClr val="accent2">
                    <a:lumMod val="75000"/>
                  </a:schemeClr>
                </a:solidFill>
              </a:rPr>
              <a:t>Enkeltmennesker og virksomheter i Trøndelag har en kompetanse som gir et bærekraftig, innovativt og inkluderende arbeids- og samfunnsliv</a:t>
            </a:r>
          </a:p>
          <a:p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21F7CA3F-2641-37F0-E87E-1E98B78326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2183" y="5277618"/>
            <a:ext cx="7029450" cy="11079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15925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E1F8816-BFDD-8A8D-322D-38D86C8E6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spcBef>
                <a:spcPts val="1000"/>
              </a:spcBef>
            </a:pPr>
            <a:r>
              <a:rPr lang="nb-NO" sz="3200">
                <a:ea typeface="+mn-lt"/>
                <a:cs typeface="+mn-lt"/>
              </a:rPr>
              <a:t>Diskusjoner og innspill: Hovedmål 1</a:t>
            </a:r>
            <a:endParaRPr lang="en-US" sz="3200">
              <a:ea typeface="+mj-lt"/>
              <a:cs typeface="+mj-lt"/>
            </a:endParaRP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BBF01DD-B3C2-A758-9272-2E0C46BC5D4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53693" y="1913708"/>
            <a:ext cx="5430628" cy="46181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ea typeface="+mn-lt"/>
                <a:cs typeface="+mn-lt"/>
              </a:rPr>
              <a:t>Trøndelag har et </a:t>
            </a:r>
            <a:r>
              <a:rPr lang="en-US" sz="1800" b="1" dirty="0" err="1">
                <a:solidFill>
                  <a:schemeClr val="accent2">
                    <a:lumMod val="75000"/>
                  </a:schemeClr>
                </a:solidFill>
                <a:ea typeface="+mn-lt"/>
                <a:cs typeface="+mn-lt"/>
              </a:rPr>
              <a:t>fleksibelt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800" b="1" dirty="0" err="1">
                <a:solidFill>
                  <a:schemeClr val="accent2">
                    <a:lumMod val="75000"/>
                  </a:schemeClr>
                </a:solidFill>
                <a:ea typeface="+mn-lt"/>
                <a:cs typeface="+mn-lt"/>
              </a:rPr>
              <a:t>utdanningssystem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ea typeface="+mn-lt"/>
                <a:cs typeface="+mn-lt"/>
              </a:rPr>
              <a:t> som </a:t>
            </a:r>
            <a:r>
              <a:rPr lang="en-US" sz="1800" b="1" dirty="0" err="1">
                <a:solidFill>
                  <a:schemeClr val="accent2">
                    <a:lumMod val="75000"/>
                  </a:schemeClr>
                </a:solidFill>
                <a:ea typeface="+mn-lt"/>
                <a:cs typeface="+mn-lt"/>
              </a:rPr>
              <a:t>møter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800" b="1" dirty="0" err="1">
                <a:solidFill>
                  <a:schemeClr val="accent2">
                    <a:lumMod val="75000"/>
                  </a:schemeClr>
                </a:solidFill>
                <a:ea typeface="+mn-lt"/>
                <a:cs typeface="+mn-lt"/>
              </a:rPr>
              <a:t>fremtidens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800" b="1" dirty="0" err="1">
                <a:solidFill>
                  <a:schemeClr val="accent2">
                    <a:lumMod val="75000"/>
                  </a:schemeClr>
                </a:solidFill>
                <a:ea typeface="+mn-lt"/>
                <a:cs typeface="+mn-lt"/>
              </a:rPr>
              <a:t>kompetansebehov</a:t>
            </a:r>
            <a:endParaRPr lang="en-US" sz="1800" b="1" dirty="0">
              <a:solidFill>
                <a:schemeClr val="accent2">
                  <a:lumMod val="75000"/>
                </a:schemeClr>
              </a:solidFill>
              <a:ea typeface="+mn-lt"/>
              <a:cs typeface="+mn-lt"/>
            </a:endParaRPr>
          </a:p>
          <a:p>
            <a:pPr marL="323850" lvl="1" indent="0">
              <a:buNone/>
            </a:pPr>
            <a:endParaRPr lang="nb-NO" sz="1800" b="1" dirty="0">
              <a:ea typeface="Verdana"/>
              <a:cs typeface="Calibri"/>
            </a:endParaRPr>
          </a:p>
          <a:p>
            <a:pPr marL="0" indent="-150">
              <a:buNone/>
            </a:pPr>
            <a:r>
              <a:rPr lang="nb-NO" sz="1800" b="1" dirty="0">
                <a:ea typeface="Verdana"/>
                <a:cs typeface="Calibri"/>
              </a:rPr>
              <a:t>Delmål</a:t>
            </a:r>
          </a:p>
          <a:p>
            <a:pPr marL="0" indent="-150">
              <a:buNone/>
            </a:pPr>
            <a:endParaRPr lang="nb-NO" sz="1800" b="1" dirty="0">
              <a:ea typeface="Verdana"/>
              <a:cs typeface="Calibri"/>
            </a:endParaRPr>
          </a:p>
          <a:p>
            <a:pPr marL="0" indent="0">
              <a:buNone/>
            </a:pPr>
            <a:r>
              <a:rPr lang="nb-NO" sz="1800" dirty="0">
                <a:ea typeface="Verdana"/>
                <a:cs typeface="Calibri"/>
              </a:rPr>
              <a:t>1.1	Planleggingen av kompetansetilbudene 	skal være kunnskapsbasert, helhetlig 	og på tvers av utdanningsnivå og 	aldersgrupper.</a:t>
            </a:r>
          </a:p>
          <a:p>
            <a:pPr marL="0" indent="0">
              <a:buNone/>
            </a:pPr>
            <a:endParaRPr lang="nb-NO" sz="1800" dirty="0">
              <a:ea typeface="Verdana"/>
              <a:cs typeface="Calibri"/>
            </a:endParaRPr>
          </a:p>
          <a:p>
            <a:pPr marL="0" indent="0">
              <a:buNone/>
            </a:pPr>
            <a:r>
              <a:rPr lang="nb-NO" sz="1800" dirty="0">
                <a:cs typeface="Calibri"/>
              </a:rPr>
              <a:t>1.2	Fleksible, </a:t>
            </a:r>
            <a:r>
              <a:rPr lang="nb-NO" sz="1800" dirty="0" err="1">
                <a:cs typeface="Calibri"/>
              </a:rPr>
              <a:t>praksisnære</a:t>
            </a:r>
            <a:r>
              <a:rPr lang="nb-NO" sz="1800" dirty="0">
                <a:cs typeface="Calibri"/>
              </a:rPr>
              <a:t> 	opplæringstilbud er tilpasset 	deltakernes livssituasjon og bosted.</a:t>
            </a:r>
          </a:p>
          <a:p>
            <a:pPr marL="0" indent="0">
              <a:buNone/>
            </a:pPr>
            <a:endParaRPr lang="nb-NO" sz="1800" dirty="0">
              <a:cs typeface="Calibri"/>
            </a:endParaRPr>
          </a:p>
          <a:p>
            <a:pPr marL="0" indent="0">
              <a:buNone/>
            </a:pPr>
            <a:r>
              <a:rPr lang="nb-NO" sz="1800" dirty="0">
                <a:ea typeface="Verdana"/>
                <a:cs typeface="Calibri"/>
              </a:rPr>
              <a:t>1.3	Forebygging av frafall og økt 	gjennomføring preger alle 	utdanningsnivå.</a:t>
            </a:r>
          </a:p>
          <a:p>
            <a:pPr marL="0" indent="0">
              <a:buNone/>
            </a:pPr>
            <a:endParaRPr lang="nb-NO" sz="800" b="1" dirty="0"/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31EDF879-C70A-C329-6AC5-4DC8BA246C08}"/>
              </a:ext>
            </a:extLst>
          </p:cNvPr>
          <p:cNvSpPr txBox="1">
            <a:spLocks/>
          </p:cNvSpPr>
          <p:nvPr/>
        </p:nvSpPr>
        <p:spPr>
          <a:xfrm>
            <a:off x="7080068" y="1810381"/>
            <a:ext cx="4421816" cy="2866122"/>
          </a:xfrm>
          <a:custGeom>
            <a:avLst/>
            <a:gdLst>
              <a:gd name="connsiteX0" fmla="*/ 0 w 4421816"/>
              <a:gd name="connsiteY0" fmla="*/ 0 h 2866122"/>
              <a:gd name="connsiteX1" fmla="*/ 596945 w 4421816"/>
              <a:gd name="connsiteY1" fmla="*/ 0 h 2866122"/>
              <a:gd name="connsiteX2" fmla="*/ 1017018 w 4421816"/>
              <a:gd name="connsiteY2" fmla="*/ 0 h 2866122"/>
              <a:gd name="connsiteX3" fmla="*/ 1525527 w 4421816"/>
              <a:gd name="connsiteY3" fmla="*/ 0 h 2866122"/>
              <a:gd name="connsiteX4" fmla="*/ 2166690 w 4421816"/>
              <a:gd name="connsiteY4" fmla="*/ 0 h 2866122"/>
              <a:gd name="connsiteX5" fmla="*/ 2719417 w 4421816"/>
              <a:gd name="connsiteY5" fmla="*/ 0 h 2866122"/>
              <a:gd name="connsiteX6" fmla="*/ 3316362 w 4421816"/>
              <a:gd name="connsiteY6" fmla="*/ 0 h 2866122"/>
              <a:gd name="connsiteX7" fmla="*/ 3824871 w 4421816"/>
              <a:gd name="connsiteY7" fmla="*/ 0 h 2866122"/>
              <a:gd name="connsiteX8" fmla="*/ 4421816 w 4421816"/>
              <a:gd name="connsiteY8" fmla="*/ 0 h 2866122"/>
              <a:gd name="connsiteX9" fmla="*/ 4421816 w 4421816"/>
              <a:gd name="connsiteY9" fmla="*/ 630547 h 2866122"/>
              <a:gd name="connsiteX10" fmla="*/ 4421816 w 4421816"/>
              <a:gd name="connsiteY10" fmla="*/ 1146449 h 2866122"/>
              <a:gd name="connsiteX11" fmla="*/ 4421816 w 4421816"/>
              <a:gd name="connsiteY11" fmla="*/ 1633690 h 2866122"/>
              <a:gd name="connsiteX12" fmla="*/ 4421816 w 4421816"/>
              <a:gd name="connsiteY12" fmla="*/ 2149592 h 2866122"/>
              <a:gd name="connsiteX13" fmla="*/ 4421816 w 4421816"/>
              <a:gd name="connsiteY13" fmla="*/ 2866122 h 2866122"/>
              <a:gd name="connsiteX14" fmla="*/ 3869089 w 4421816"/>
              <a:gd name="connsiteY14" fmla="*/ 2866122 h 2866122"/>
              <a:gd name="connsiteX15" fmla="*/ 3316362 w 4421816"/>
              <a:gd name="connsiteY15" fmla="*/ 2866122 h 2866122"/>
              <a:gd name="connsiteX16" fmla="*/ 2852071 w 4421816"/>
              <a:gd name="connsiteY16" fmla="*/ 2866122 h 2866122"/>
              <a:gd name="connsiteX17" fmla="*/ 2299344 w 4421816"/>
              <a:gd name="connsiteY17" fmla="*/ 2866122 h 2866122"/>
              <a:gd name="connsiteX18" fmla="*/ 1746617 w 4421816"/>
              <a:gd name="connsiteY18" fmla="*/ 2866122 h 2866122"/>
              <a:gd name="connsiteX19" fmla="*/ 1193890 w 4421816"/>
              <a:gd name="connsiteY19" fmla="*/ 2866122 h 2866122"/>
              <a:gd name="connsiteX20" fmla="*/ 641163 w 4421816"/>
              <a:gd name="connsiteY20" fmla="*/ 2866122 h 2866122"/>
              <a:gd name="connsiteX21" fmla="*/ 0 w 4421816"/>
              <a:gd name="connsiteY21" fmla="*/ 2866122 h 2866122"/>
              <a:gd name="connsiteX22" fmla="*/ 0 w 4421816"/>
              <a:gd name="connsiteY22" fmla="*/ 2264236 h 2866122"/>
              <a:gd name="connsiteX23" fmla="*/ 0 w 4421816"/>
              <a:gd name="connsiteY23" fmla="*/ 1662351 h 2866122"/>
              <a:gd name="connsiteX24" fmla="*/ 0 w 4421816"/>
              <a:gd name="connsiteY24" fmla="*/ 1060465 h 2866122"/>
              <a:gd name="connsiteX25" fmla="*/ 0 w 4421816"/>
              <a:gd name="connsiteY25" fmla="*/ 0 h 2866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421816" h="2866122" fill="none" extrusionOk="0">
                <a:moveTo>
                  <a:pt x="0" y="0"/>
                </a:moveTo>
                <a:cubicBezTo>
                  <a:pt x="269514" y="-35000"/>
                  <a:pt x="442900" y="49014"/>
                  <a:pt x="596945" y="0"/>
                </a:cubicBezTo>
                <a:cubicBezTo>
                  <a:pt x="750991" y="-49014"/>
                  <a:pt x="932681" y="43970"/>
                  <a:pt x="1017018" y="0"/>
                </a:cubicBezTo>
                <a:cubicBezTo>
                  <a:pt x="1101355" y="-43970"/>
                  <a:pt x="1406050" y="38521"/>
                  <a:pt x="1525527" y="0"/>
                </a:cubicBezTo>
                <a:cubicBezTo>
                  <a:pt x="1645004" y="-38521"/>
                  <a:pt x="2021495" y="39021"/>
                  <a:pt x="2166690" y="0"/>
                </a:cubicBezTo>
                <a:cubicBezTo>
                  <a:pt x="2311885" y="-39021"/>
                  <a:pt x="2586543" y="30797"/>
                  <a:pt x="2719417" y="0"/>
                </a:cubicBezTo>
                <a:cubicBezTo>
                  <a:pt x="2852291" y="-30797"/>
                  <a:pt x="3069455" y="41118"/>
                  <a:pt x="3316362" y="0"/>
                </a:cubicBezTo>
                <a:cubicBezTo>
                  <a:pt x="3563269" y="-41118"/>
                  <a:pt x="3600362" y="3700"/>
                  <a:pt x="3824871" y="0"/>
                </a:cubicBezTo>
                <a:cubicBezTo>
                  <a:pt x="4049380" y="-3700"/>
                  <a:pt x="4221382" y="47286"/>
                  <a:pt x="4421816" y="0"/>
                </a:cubicBezTo>
                <a:cubicBezTo>
                  <a:pt x="4478165" y="290225"/>
                  <a:pt x="4370819" y="402232"/>
                  <a:pt x="4421816" y="630547"/>
                </a:cubicBezTo>
                <a:cubicBezTo>
                  <a:pt x="4472813" y="858862"/>
                  <a:pt x="4371568" y="955978"/>
                  <a:pt x="4421816" y="1146449"/>
                </a:cubicBezTo>
                <a:cubicBezTo>
                  <a:pt x="4472064" y="1336920"/>
                  <a:pt x="4372636" y="1402012"/>
                  <a:pt x="4421816" y="1633690"/>
                </a:cubicBezTo>
                <a:cubicBezTo>
                  <a:pt x="4470996" y="1865368"/>
                  <a:pt x="4405856" y="1986825"/>
                  <a:pt x="4421816" y="2149592"/>
                </a:cubicBezTo>
                <a:cubicBezTo>
                  <a:pt x="4437776" y="2312359"/>
                  <a:pt x="4418985" y="2721333"/>
                  <a:pt x="4421816" y="2866122"/>
                </a:cubicBezTo>
                <a:cubicBezTo>
                  <a:pt x="4193222" y="2903180"/>
                  <a:pt x="4132530" y="2825796"/>
                  <a:pt x="3869089" y="2866122"/>
                </a:cubicBezTo>
                <a:cubicBezTo>
                  <a:pt x="3605648" y="2906448"/>
                  <a:pt x="3557815" y="2822241"/>
                  <a:pt x="3316362" y="2866122"/>
                </a:cubicBezTo>
                <a:cubicBezTo>
                  <a:pt x="3074909" y="2910003"/>
                  <a:pt x="3050800" y="2862401"/>
                  <a:pt x="2852071" y="2866122"/>
                </a:cubicBezTo>
                <a:cubicBezTo>
                  <a:pt x="2653342" y="2869843"/>
                  <a:pt x="2465995" y="2822751"/>
                  <a:pt x="2299344" y="2866122"/>
                </a:cubicBezTo>
                <a:cubicBezTo>
                  <a:pt x="2132693" y="2909493"/>
                  <a:pt x="2005630" y="2845784"/>
                  <a:pt x="1746617" y="2866122"/>
                </a:cubicBezTo>
                <a:cubicBezTo>
                  <a:pt x="1487604" y="2886460"/>
                  <a:pt x="1328922" y="2832855"/>
                  <a:pt x="1193890" y="2866122"/>
                </a:cubicBezTo>
                <a:cubicBezTo>
                  <a:pt x="1058858" y="2899389"/>
                  <a:pt x="860834" y="2807966"/>
                  <a:pt x="641163" y="2866122"/>
                </a:cubicBezTo>
                <a:cubicBezTo>
                  <a:pt x="421492" y="2924278"/>
                  <a:pt x="180822" y="2806649"/>
                  <a:pt x="0" y="2866122"/>
                </a:cubicBezTo>
                <a:cubicBezTo>
                  <a:pt x="-64790" y="2587120"/>
                  <a:pt x="50890" y="2451562"/>
                  <a:pt x="0" y="2264236"/>
                </a:cubicBezTo>
                <a:cubicBezTo>
                  <a:pt x="-50890" y="2076910"/>
                  <a:pt x="43175" y="1850054"/>
                  <a:pt x="0" y="1662351"/>
                </a:cubicBezTo>
                <a:cubicBezTo>
                  <a:pt x="-43175" y="1474648"/>
                  <a:pt x="67734" y="1318763"/>
                  <a:pt x="0" y="1060465"/>
                </a:cubicBezTo>
                <a:cubicBezTo>
                  <a:pt x="-67734" y="802167"/>
                  <a:pt x="86391" y="401825"/>
                  <a:pt x="0" y="0"/>
                </a:cubicBezTo>
                <a:close/>
              </a:path>
              <a:path w="4421816" h="2866122" stroke="0" extrusionOk="0">
                <a:moveTo>
                  <a:pt x="0" y="0"/>
                </a:moveTo>
                <a:cubicBezTo>
                  <a:pt x="113634" y="-37708"/>
                  <a:pt x="310617" y="8227"/>
                  <a:pt x="508509" y="0"/>
                </a:cubicBezTo>
                <a:cubicBezTo>
                  <a:pt x="706401" y="-8227"/>
                  <a:pt x="734071" y="6953"/>
                  <a:pt x="928581" y="0"/>
                </a:cubicBezTo>
                <a:cubicBezTo>
                  <a:pt x="1123091" y="-6953"/>
                  <a:pt x="1434022" y="73981"/>
                  <a:pt x="1569745" y="0"/>
                </a:cubicBezTo>
                <a:cubicBezTo>
                  <a:pt x="1705468" y="-73981"/>
                  <a:pt x="1824130" y="11124"/>
                  <a:pt x="2078254" y="0"/>
                </a:cubicBezTo>
                <a:cubicBezTo>
                  <a:pt x="2332378" y="-11124"/>
                  <a:pt x="2365015" y="15679"/>
                  <a:pt x="2586762" y="0"/>
                </a:cubicBezTo>
                <a:cubicBezTo>
                  <a:pt x="2808509" y="-15679"/>
                  <a:pt x="3015790" y="367"/>
                  <a:pt x="3227926" y="0"/>
                </a:cubicBezTo>
                <a:cubicBezTo>
                  <a:pt x="3440062" y="-367"/>
                  <a:pt x="3565640" y="11847"/>
                  <a:pt x="3692216" y="0"/>
                </a:cubicBezTo>
                <a:cubicBezTo>
                  <a:pt x="3818792" y="-11847"/>
                  <a:pt x="4142516" y="68631"/>
                  <a:pt x="4421816" y="0"/>
                </a:cubicBezTo>
                <a:cubicBezTo>
                  <a:pt x="4497097" y="217549"/>
                  <a:pt x="4404838" y="335276"/>
                  <a:pt x="4421816" y="630547"/>
                </a:cubicBezTo>
                <a:cubicBezTo>
                  <a:pt x="4438794" y="925818"/>
                  <a:pt x="4379258" y="937946"/>
                  <a:pt x="4421816" y="1146449"/>
                </a:cubicBezTo>
                <a:cubicBezTo>
                  <a:pt x="4464374" y="1354952"/>
                  <a:pt x="4354841" y="1494082"/>
                  <a:pt x="4421816" y="1719673"/>
                </a:cubicBezTo>
                <a:cubicBezTo>
                  <a:pt x="4488791" y="1945264"/>
                  <a:pt x="4352840" y="2183422"/>
                  <a:pt x="4421816" y="2321559"/>
                </a:cubicBezTo>
                <a:cubicBezTo>
                  <a:pt x="4490792" y="2459696"/>
                  <a:pt x="4393835" y="2689118"/>
                  <a:pt x="4421816" y="2866122"/>
                </a:cubicBezTo>
                <a:cubicBezTo>
                  <a:pt x="4302253" y="2900603"/>
                  <a:pt x="3993536" y="2848406"/>
                  <a:pt x="3869089" y="2866122"/>
                </a:cubicBezTo>
                <a:cubicBezTo>
                  <a:pt x="3744642" y="2883838"/>
                  <a:pt x="3549953" y="2852817"/>
                  <a:pt x="3404798" y="2866122"/>
                </a:cubicBezTo>
                <a:cubicBezTo>
                  <a:pt x="3259643" y="2879427"/>
                  <a:pt x="3024426" y="2812161"/>
                  <a:pt x="2852071" y="2866122"/>
                </a:cubicBezTo>
                <a:cubicBezTo>
                  <a:pt x="2679716" y="2920083"/>
                  <a:pt x="2522947" y="2808843"/>
                  <a:pt x="2210908" y="2866122"/>
                </a:cubicBezTo>
                <a:cubicBezTo>
                  <a:pt x="1898869" y="2923401"/>
                  <a:pt x="1900344" y="2830595"/>
                  <a:pt x="1658181" y="2866122"/>
                </a:cubicBezTo>
                <a:cubicBezTo>
                  <a:pt x="1416018" y="2901649"/>
                  <a:pt x="1375169" y="2834819"/>
                  <a:pt x="1238108" y="2866122"/>
                </a:cubicBezTo>
                <a:cubicBezTo>
                  <a:pt x="1101047" y="2897425"/>
                  <a:pt x="872410" y="2839987"/>
                  <a:pt x="773818" y="2866122"/>
                </a:cubicBezTo>
                <a:cubicBezTo>
                  <a:pt x="675226" y="2892257"/>
                  <a:pt x="174373" y="2834355"/>
                  <a:pt x="0" y="2866122"/>
                </a:cubicBezTo>
                <a:cubicBezTo>
                  <a:pt x="-259" y="2597071"/>
                  <a:pt x="47893" y="2508599"/>
                  <a:pt x="0" y="2292898"/>
                </a:cubicBezTo>
                <a:cubicBezTo>
                  <a:pt x="-47893" y="2077197"/>
                  <a:pt x="49120" y="1885989"/>
                  <a:pt x="0" y="1719673"/>
                </a:cubicBezTo>
                <a:cubicBezTo>
                  <a:pt x="-49120" y="1553357"/>
                  <a:pt x="26072" y="1426712"/>
                  <a:pt x="0" y="1175110"/>
                </a:cubicBezTo>
                <a:cubicBezTo>
                  <a:pt x="-26072" y="923508"/>
                  <a:pt x="33606" y="839504"/>
                  <a:pt x="0" y="687869"/>
                </a:cubicBezTo>
                <a:cubicBezTo>
                  <a:pt x="-33606" y="536234"/>
                  <a:pt x="73075" y="162212"/>
                  <a:pt x="0" y="0"/>
                </a:cubicBezTo>
                <a:close/>
              </a:path>
            </a:pathLst>
          </a:custGeom>
          <a:ln w="9525"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vert="horz" lIns="360000" tIns="360000" rIns="360000" bIns="360000" rtlCol="0">
            <a:normAutofit fontScale="70000" lnSpcReduction="20000"/>
          </a:bodyPr>
          <a:lstStyle>
            <a:lvl1pPr marL="324000" indent="-32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8000" indent="-32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2000" indent="-32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96000" indent="-32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20000" indent="-32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b-NO" sz="22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2200" b="1">
                <a:latin typeface="Arial" panose="020B0604020202020204" pitchFamily="34" charset="0"/>
                <a:cs typeface="Arial" panose="020B0604020202020204" pitchFamily="34" charset="0"/>
              </a:rPr>
              <a:t>Hva i målformuleringen synes dere er bra?</a:t>
            </a:r>
          </a:p>
          <a:p>
            <a:endParaRPr lang="nb-NO" sz="22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2200" b="1">
                <a:latin typeface="Arial" panose="020B0604020202020204" pitchFamily="34" charset="0"/>
                <a:cs typeface="Arial" panose="020B0604020202020204" pitchFamily="34" charset="0"/>
              </a:rPr>
              <a:t>Noe som er uklart?</a:t>
            </a:r>
          </a:p>
          <a:p>
            <a:endParaRPr lang="nb-NO" sz="22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2200" b="1">
                <a:latin typeface="Arial" panose="020B0604020202020204" pitchFamily="34" charset="0"/>
                <a:cs typeface="Arial" panose="020B0604020202020204" pitchFamily="34" charset="0"/>
              </a:rPr>
              <a:t>Innspill til endring?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b-NO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nb-NO" sz="2200">
                <a:latin typeface="Arial" panose="020B0604020202020204" pitchFamily="34" charset="0"/>
                <a:cs typeface="Arial" panose="020B0604020202020204" pitchFamily="34" charset="0"/>
              </a:rPr>
              <a:t>1-2 min individuelt – 10-15 min plenum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7E003E66-E08E-2022-A192-7EBA31EC3E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0068" y="4850097"/>
            <a:ext cx="4766444" cy="144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716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ratis illustrasjoner av Tastatur">
            <a:extLst>
              <a:ext uri="{FF2B5EF4-FFF2-40B4-BE49-F238E27FC236}">
                <a16:creationId xmlns:a16="http://schemas.microsoft.com/office/drawing/2014/main" id="{A8D86244-F595-8761-D1B5-3374FFB94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0149">
            <a:off x="2979475" y="1476992"/>
            <a:ext cx="5190565" cy="36766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0591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E1F8816-BFDD-8A8D-322D-38D86C8E6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1000"/>
              </a:spcBef>
            </a:pPr>
            <a:r>
              <a:rPr lang="nb-NO" sz="3200">
                <a:ea typeface="+mn-lt"/>
                <a:cs typeface="+mn-lt"/>
              </a:rPr>
              <a:t>Diskusjoner og innspill: Hovedmål 2</a:t>
            </a:r>
            <a:endParaRPr lang="en-US" sz="3200">
              <a:ea typeface="+mj-lt"/>
              <a:cs typeface="+mj-lt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8357D86-943A-D167-B9B0-CEBF0ECE6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6697" y="2115183"/>
            <a:ext cx="5752844" cy="395310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23700" indent="-323850"/>
            <a:endParaRPr lang="nb-NO">
              <a:ea typeface="Verdana"/>
              <a:cs typeface="Calibri"/>
            </a:endParaRPr>
          </a:p>
          <a:p>
            <a:pPr marL="647700" lvl="1" indent="-323850"/>
            <a:endParaRPr lang="nb-NO">
              <a:ea typeface="Verdana"/>
              <a:cs typeface="Calibri"/>
            </a:endParaRPr>
          </a:p>
          <a:p>
            <a:pPr marL="323850" indent="-323850"/>
            <a:endParaRPr lang="nb-NO">
              <a:ea typeface="Verdana"/>
              <a:cs typeface="Calibri"/>
            </a:endParaRP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6643259-21FF-B576-577F-2000BC478F6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53693" y="1811383"/>
            <a:ext cx="4933004" cy="472048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b-NO" sz="2300" b="1" dirty="0">
                <a:solidFill>
                  <a:schemeClr val="accent2">
                    <a:lumMod val="75000"/>
                  </a:schemeClr>
                </a:solidFill>
                <a:ea typeface="+mn-lt"/>
                <a:cs typeface="+mn-lt"/>
              </a:rPr>
              <a:t>Trøndelag har et arbeidsliv med gode læringsmuligheter, der flere blir kvalifisert i samsvar med arbeidslivets behov</a:t>
            </a:r>
          </a:p>
          <a:p>
            <a:pPr marL="0" indent="0">
              <a:buNone/>
            </a:pPr>
            <a:endParaRPr lang="nb-NO" sz="1800" b="1" dirty="0">
              <a:solidFill>
                <a:schemeClr val="accent2">
                  <a:lumMod val="75000"/>
                </a:schemeClr>
              </a:solidFill>
              <a:ea typeface="+mn-lt"/>
              <a:cs typeface="+mn-lt"/>
            </a:endParaRPr>
          </a:p>
          <a:p>
            <a:pPr marL="0" indent="-150">
              <a:buNone/>
            </a:pPr>
            <a:r>
              <a:rPr lang="nb-NO" sz="2400" b="1" dirty="0">
                <a:ea typeface="Verdana"/>
                <a:cs typeface="Calibri"/>
              </a:rPr>
              <a:t>Delmål</a:t>
            </a:r>
          </a:p>
          <a:p>
            <a:pPr marL="323850" lvl="1" indent="0">
              <a:buNone/>
            </a:pPr>
            <a:endParaRPr lang="nb-NO" sz="2000" b="1" dirty="0">
              <a:ea typeface="Verdana"/>
              <a:cs typeface="Calibri"/>
            </a:endParaRPr>
          </a:p>
          <a:p>
            <a:pPr marL="0" indent="0">
              <a:buNone/>
            </a:pPr>
            <a:r>
              <a:rPr lang="nb-NO" sz="2000" dirty="0">
                <a:cs typeface="Calibri"/>
              </a:rPr>
              <a:t>2.1	Inkludering og mangfold er en 	viktig del av virksomhetenes 	strategiske kompetanseplanlegging.</a:t>
            </a:r>
          </a:p>
          <a:p>
            <a:pPr marL="0" indent="0">
              <a:buNone/>
            </a:pPr>
            <a:endParaRPr lang="nb-NO" sz="2000" dirty="0">
              <a:cs typeface="Calibri"/>
            </a:endParaRPr>
          </a:p>
          <a:p>
            <a:pPr marL="0" indent="0">
              <a:buNone/>
            </a:pPr>
            <a:r>
              <a:rPr lang="nb-NO" sz="2000" dirty="0">
                <a:cs typeface="Calibri"/>
              </a:rPr>
              <a:t>2.2	Mobilisere og motivere arbeidslivet 	til å definere egne 	kompetansebehov i samarbeid med 	utdanningsaktørene.</a:t>
            </a:r>
          </a:p>
          <a:p>
            <a:pPr marL="0" indent="0">
              <a:buNone/>
            </a:pPr>
            <a:endParaRPr lang="nb-NO" sz="2000" dirty="0">
              <a:ea typeface="Verdana"/>
              <a:cs typeface="Calibri"/>
            </a:endParaRPr>
          </a:p>
          <a:p>
            <a:pPr marL="0" indent="0">
              <a:buNone/>
            </a:pPr>
            <a:r>
              <a:rPr lang="nb-NO" sz="2000" dirty="0">
                <a:ea typeface="Verdana"/>
                <a:cs typeface="Calibri"/>
              </a:rPr>
              <a:t>2.3	Innovasjon og omstilling preger 	arbeidslivet.</a:t>
            </a:r>
          </a:p>
          <a:p>
            <a:pPr marL="0" indent="0">
              <a:buNone/>
            </a:pPr>
            <a:endParaRPr lang="nb-NO" sz="2000" dirty="0">
              <a:ea typeface="Verdana"/>
              <a:cs typeface="Calibri"/>
            </a:endParaRPr>
          </a:p>
          <a:p>
            <a:pPr marL="0" indent="0">
              <a:buNone/>
            </a:pPr>
            <a:r>
              <a:rPr lang="nb-NO" sz="2000" dirty="0">
                <a:ea typeface="Verdana"/>
                <a:cs typeface="Calibri"/>
              </a:rPr>
              <a:t>2.4	Økt andel med høyere utdanning i 	hele fylket.</a:t>
            </a:r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DD5A4AA1-A44E-3985-D11D-E4608B5D58A7}"/>
              </a:ext>
            </a:extLst>
          </p:cNvPr>
          <p:cNvSpPr txBox="1">
            <a:spLocks/>
          </p:cNvSpPr>
          <p:nvPr/>
        </p:nvSpPr>
        <p:spPr>
          <a:xfrm>
            <a:off x="6183086" y="1923593"/>
            <a:ext cx="5510387" cy="2726784"/>
          </a:xfrm>
          <a:custGeom>
            <a:avLst/>
            <a:gdLst>
              <a:gd name="connsiteX0" fmla="*/ 0 w 5510387"/>
              <a:gd name="connsiteY0" fmla="*/ 0 h 2726784"/>
              <a:gd name="connsiteX1" fmla="*/ 385727 w 5510387"/>
              <a:gd name="connsiteY1" fmla="*/ 0 h 2726784"/>
              <a:gd name="connsiteX2" fmla="*/ 991870 w 5510387"/>
              <a:gd name="connsiteY2" fmla="*/ 0 h 2726784"/>
              <a:gd name="connsiteX3" fmla="*/ 1487804 w 5510387"/>
              <a:gd name="connsiteY3" fmla="*/ 0 h 2726784"/>
              <a:gd name="connsiteX4" fmla="*/ 2038843 w 5510387"/>
              <a:gd name="connsiteY4" fmla="*/ 0 h 2726784"/>
              <a:gd name="connsiteX5" fmla="*/ 2700090 w 5510387"/>
              <a:gd name="connsiteY5" fmla="*/ 0 h 2726784"/>
              <a:gd name="connsiteX6" fmla="*/ 3140921 w 5510387"/>
              <a:gd name="connsiteY6" fmla="*/ 0 h 2726784"/>
              <a:gd name="connsiteX7" fmla="*/ 3747063 w 5510387"/>
              <a:gd name="connsiteY7" fmla="*/ 0 h 2726784"/>
              <a:gd name="connsiteX8" fmla="*/ 4187894 w 5510387"/>
              <a:gd name="connsiteY8" fmla="*/ 0 h 2726784"/>
              <a:gd name="connsiteX9" fmla="*/ 4738933 w 5510387"/>
              <a:gd name="connsiteY9" fmla="*/ 0 h 2726784"/>
              <a:gd name="connsiteX10" fmla="*/ 5510387 w 5510387"/>
              <a:gd name="connsiteY10" fmla="*/ 0 h 2726784"/>
              <a:gd name="connsiteX11" fmla="*/ 5510387 w 5510387"/>
              <a:gd name="connsiteY11" fmla="*/ 463553 h 2726784"/>
              <a:gd name="connsiteX12" fmla="*/ 5510387 w 5510387"/>
              <a:gd name="connsiteY12" fmla="*/ 1063446 h 2726784"/>
              <a:gd name="connsiteX13" fmla="*/ 5510387 w 5510387"/>
              <a:gd name="connsiteY13" fmla="*/ 1608803 h 2726784"/>
              <a:gd name="connsiteX14" fmla="*/ 5510387 w 5510387"/>
              <a:gd name="connsiteY14" fmla="*/ 2208695 h 2726784"/>
              <a:gd name="connsiteX15" fmla="*/ 5510387 w 5510387"/>
              <a:gd name="connsiteY15" fmla="*/ 2726784 h 2726784"/>
              <a:gd name="connsiteX16" fmla="*/ 5014452 w 5510387"/>
              <a:gd name="connsiteY16" fmla="*/ 2726784 h 2726784"/>
              <a:gd name="connsiteX17" fmla="*/ 4518517 w 5510387"/>
              <a:gd name="connsiteY17" fmla="*/ 2726784 h 2726784"/>
              <a:gd name="connsiteX18" fmla="*/ 3912375 w 5510387"/>
              <a:gd name="connsiteY18" fmla="*/ 2726784 h 2726784"/>
              <a:gd name="connsiteX19" fmla="*/ 3361336 w 5510387"/>
              <a:gd name="connsiteY19" fmla="*/ 2726784 h 2726784"/>
              <a:gd name="connsiteX20" fmla="*/ 2700090 w 5510387"/>
              <a:gd name="connsiteY20" fmla="*/ 2726784 h 2726784"/>
              <a:gd name="connsiteX21" fmla="*/ 2038843 w 5510387"/>
              <a:gd name="connsiteY21" fmla="*/ 2726784 h 2726784"/>
              <a:gd name="connsiteX22" fmla="*/ 1432701 w 5510387"/>
              <a:gd name="connsiteY22" fmla="*/ 2726784 h 2726784"/>
              <a:gd name="connsiteX23" fmla="*/ 826558 w 5510387"/>
              <a:gd name="connsiteY23" fmla="*/ 2726784 h 2726784"/>
              <a:gd name="connsiteX24" fmla="*/ 0 w 5510387"/>
              <a:gd name="connsiteY24" fmla="*/ 2726784 h 2726784"/>
              <a:gd name="connsiteX25" fmla="*/ 0 w 5510387"/>
              <a:gd name="connsiteY25" fmla="*/ 2235963 h 2726784"/>
              <a:gd name="connsiteX26" fmla="*/ 0 w 5510387"/>
              <a:gd name="connsiteY26" fmla="*/ 1690606 h 2726784"/>
              <a:gd name="connsiteX27" fmla="*/ 0 w 5510387"/>
              <a:gd name="connsiteY27" fmla="*/ 1145249 h 2726784"/>
              <a:gd name="connsiteX28" fmla="*/ 0 w 5510387"/>
              <a:gd name="connsiteY28" fmla="*/ 681696 h 2726784"/>
              <a:gd name="connsiteX29" fmla="*/ 0 w 5510387"/>
              <a:gd name="connsiteY29" fmla="*/ 0 h 2726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510387" h="2726784" fill="none" extrusionOk="0">
                <a:moveTo>
                  <a:pt x="0" y="0"/>
                </a:moveTo>
                <a:cubicBezTo>
                  <a:pt x="172562" y="-28673"/>
                  <a:pt x="193958" y="4338"/>
                  <a:pt x="385727" y="0"/>
                </a:cubicBezTo>
                <a:cubicBezTo>
                  <a:pt x="577496" y="-4338"/>
                  <a:pt x="791563" y="28637"/>
                  <a:pt x="991870" y="0"/>
                </a:cubicBezTo>
                <a:cubicBezTo>
                  <a:pt x="1192177" y="-28637"/>
                  <a:pt x="1350716" y="29505"/>
                  <a:pt x="1487804" y="0"/>
                </a:cubicBezTo>
                <a:cubicBezTo>
                  <a:pt x="1624892" y="-29505"/>
                  <a:pt x="1905413" y="30418"/>
                  <a:pt x="2038843" y="0"/>
                </a:cubicBezTo>
                <a:cubicBezTo>
                  <a:pt x="2172273" y="-30418"/>
                  <a:pt x="2390757" y="42946"/>
                  <a:pt x="2700090" y="0"/>
                </a:cubicBezTo>
                <a:cubicBezTo>
                  <a:pt x="3009423" y="-42946"/>
                  <a:pt x="2922790" y="29816"/>
                  <a:pt x="3140921" y="0"/>
                </a:cubicBezTo>
                <a:cubicBezTo>
                  <a:pt x="3359052" y="-29816"/>
                  <a:pt x="3516973" y="141"/>
                  <a:pt x="3747063" y="0"/>
                </a:cubicBezTo>
                <a:cubicBezTo>
                  <a:pt x="3977153" y="-141"/>
                  <a:pt x="3972401" y="26357"/>
                  <a:pt x="4187894" y="0"/>
                </a:cubicBezTo>
                <a:cubicBezTo>
                  <a:pt x="4403387" y="-26357"/>
                  <a:pt x="4588148" y="128"/>
                  <a:pt x="4738933" y="0"/>
                </a:cubicBezTo>
                <a:cubicBezTo>
                  <a:pt x="4889718" y="-128"/>
                  <a:pt x="5206548" y="82182"/>
                  <a:pt x="5510387" y="0"/>
                </a:cubicBezTo>
                <a:cubicBezTo>
                  <a:pt x="5555315" y="205106"/>
                  <a:pt x="5483831" y="273362"/>
                  <a:pt x="5510387" y="463553"/>
                </a:cubicBezTo>
                <a:cubicBezTo>
                  <a:pt x="5536943" y="653744"/>
                  <a:pt x="5455913" y="765665"/>
                  <a:pt x="5510387" y="1063446"/>
                </a:cubicBezTo>
                <a:cubicBezTo>
                  <a:pt x="5564861" y="1361227"/>
                  <a:pt x="5474087" y="1483665"/>
                  <a:pt x="5510387" y="1608803"/>
                </a:cubicBezTo>
                <a:cubicBezTo>
                  <a:pt x="5546687" y="1733941"/>
                  <a:pt x="5493140" y="2024563"/>
                  <a:pt x="5510387" y="2208695"/>
                </a:cubicBezTo>
                <a:cubicBezTo>
                  <a:pt x="5527634" y="2392827"/>
                  <a:pt x="5476255" y="2575901"/>
                  <a:pt x="5510387" y="2726784"/>
                </a:cubicBezTo>
                <a:cubicBezTo>
                  <a:pt x="5361011" y="2755477"/>
                  <a:pt x="5213723" y="2715407"/>
                  <a:pt x="5014452" y="2726784"/>
                </a:cubicBezTo>
                <a:cubicBezTo>
                  <a:pt x="4815182" y="2738161"/>
                  <a:pt x="4703376" y="2702468"/>
                  <a:pt x="4518517" y="2726784"/>
                </a:cubicBezTo>
                <a:cubicBezTo>
                  <a:pt x="4333658" y="2751100"/>
                  <a:pt x="4157018" y="2673141"/>
                  <a:pt x="3912375" y="2726784"/>
                </a:cubicBezTo>
                <a:cubicBezTo>
                  <a:pt x="3667732" y="2780427"/>
                  <a:pt x="3550719" y="2692370"/>
                  <a:pt x="3361336" y="2726784"/>
                </a:cubicBezTo>
                <a:cubicBezTo>
                  <a:pt x="3171953" y="2761198"/>
                  <a:pt x="2901128" y="2650038"/>
                  <a:pt x="2700090" y="2726784"/>
                </a:cubicBezTo>
                <a:cubicBezTo>
                  <a:pt x="2499052" y="2803530"/>
                  <a:pt x="2354258" y="2717419"/>
                  <a:pt x="2038843" y="2726784"/>
                </a:cubicBezTo>
                <a:cubicBezTo>
                  <a:pt x="1723428" y="2736149"/>
                  <a:pt x="1622386" y="2709927"/>
                  <a:pt x="1432701" y="2726784"/>
                </a:cubicBezTo>
                <a:cubicBezTo>
                  <a:pt x="1243016" y="2743641"/>
                  <a:pt x="1107268" y="2660703"/>
                  <a:pt x="826558" y="2726784"/>
                </a:cubicBezTo>
                <a:cubicBezTo>
                  <a:pt x="545848" y="2792865"/>
                  <a:pt x="277903" y="2656658"/>
                  <a:pt x="0" y="2726784"/>
                </a:cubicBezTo>
                <a:cubicBezTo>
                  <a:pt x="-16730" y="2532074"/>
                  <a:pt x="45244" y="2380725"/>
                  <a:pt x="0" y="2235963"/>
                </a:cubicBezTo>
                <a:cubicBezTo>
                  <a:pt x="-45244" y="2091201"/>
                  <a:pt x="41196" y="1933478"/>
                  <a:pt x="0" y="1690606"/>
                </a:cubicBezTo>
                <a:cubicBezTo>
                  <a:pt x="-41196" y="1447734"/>
                  <a:pt x="55948" y="1288390"/>
                  <a:pt x="0" y="1145249"/>
                </a:cubicBezTo>
                <a:cubicBezTo>
                  <a:pt x="-55948" y="1002108"/>
                  <a:pt x="3951" y="846369"/>
                  <a:pt x="0" y="681696"/>
                </a:cubicBezTo>
                <a:cubicBezTo>
                  <a:pt x="-3951" y="517023"/>
                  <a:pt x="76000" y="163296"/>
                  <a:pt x="0" y="0"/>
                </a:cubicBezTo>
                <a:close/>
              </a:path>
              <a:path w="5510387" h="2726784" stroke="0" extrusionOk="0">
                <a:moveTo>
                  <a:pt x="0" y="0"/>
                </a:moveTo>
                <a:cubicBezTo>
                  <a:pt x="166173" y="-8983"/>
                  <a:pt x="297604" y="12801"/>
                  <a:pt x="495935" y="0"/>
                </a:cubicBezTo>
                <a:cubicBezTo>
                  <a:pt x="694266" y="-12801"/>
                  <a:pt x="762036" y="13260"/>
                  <a:pt x="881662" y="0"/>
                </a:cubicBezTo>
                <a:cubicBezTo>
                  <a:pt x="1001288" y="-13260"/>
                  <a:pt x="1267728" y="70557"/>
                  <a:pt x="1542908" y="0"/>
                </a:cubicBezTo>
                <a:cubicBezTo>
                  <a:pt x="1818088" y="-70557"/>
                  <a:pt x="1881183" y="37129"/>
                  <a:pt x="2038843" y="0"/>
                </a:cubicBezTo>
                <a:cubicBezTo>
                  <a:pt x="2196503" y="-37129"/>
                  <a:pt x="2428115" y="19703"/>
                  <a:pt x="2534778" y="0"/>
                </a:cubicBezTo>
                <a:cubicBezTo>
                  <a:pt x="2641442" y="-19703"/>
                  <a:pt x="3028452" y="34000"/>
                  <a:pt x="3196024" y="0"/>
                </a:cubicBezTo>
                <a:cubicBezTo>
                  <a:pt x="3363596" y="-34000"/>
                  <a:pt x="3539196" y="19723"/>
                  <a:pt x="3636855" y="0"/>
                </a:cubicBezTo>
                <a:cubicBezTo>
                  <a:pt x="3734514" y="-19723"/>
                  <a:pt x="4157994" y="63250"/>
                  <a:pt x="4298102" y="0"/>
                </a:cubicBezTo>
                <a:cubicBezTo>
                  <a:pt x="4438210" y="-63250"/>
                  <a:pt x="4750971" y="66943"/>
                  <a:pt x="4959348" y="0"/>
                </a:cubicBezTo>
                <a:cubicBezTo>
                  <a:pt x="5167725" y="-66943"/>
                  <a:pt x="5266697" y="46524"/>
                  <a:pt x="5510387" y="0"/>
                </a:cubicBezTo>
                <a:cubicBezTo>
                  <a:pt x="5516359" y="155891"/>
                  <a:pt x="5452539" y="374063"/>
                  <a:pt x="5510387" y="599892"/>
                </a:cubicBezTo>
                <a:cubicBezTo>
                  <a:pt x="5568235" y="825721"/>
                  <a:pt x="5493228" y="997111"/>
                  <a:pt x="5510387" y="1172517"/>
                </a:cubicBezTo>
                <a:cubicBezTo>
                  <a:pt x="5527546" y="1347923"/>
                  <a:pt x="5495276" y="1531403"/>
                  <a:pt x="5510387" y="1636070"/>
                </a:cubicBezTo>
                <a:cubicBezTo>
                  <a:pt x="5525498" y="1740737"/>
                  <a:pt x="5489526" y="1966992"/>
                  <a:pt x="5510387" y="2181427"/>
                </a:cubicBezTo>
                <a:cubicBezTo>
                  <a:pt x="5531248" y="2395862"/>
                  <a:pt x="5449406" y="2574728"/>
                  <a:pt x="5510387" y="2726784"/>
                </a:cubicBezTo>
                <a:cubicBezTo>
                  <a:pt x="5302717" y="2728706"/>
                  <a:pt x="5222940" y="2680132"/>
                  <a:pt x="4959348" y="2726784"/>
                </a:cubicBezTo>
                <a:cubicBezTo>
                  <a:pt x="4695756" y="2773436"/>
                  <a:pt x="4612933" y="2698414"/>
                  <a:pt x="4298102" y="2726784"/>
                </a:cubicBezTo>
                <a:cubicBezTo>
                  <a:pt x="3983271" y="2755154"/>
                  <a:pt x="3883785" y="2663556"/>
                  <a:pt x="3747063" y="2726784"/>
                </a:cubicBezTo>
                <a:cubicBezTo>
                  <a:pt x="3610341" y="2790012"/>
                  <a:pt x="3537094" y="2714691"/>
                  <a:pt x="3361336" y="2726784"/>
                </a:cubicBezTo>
                <a:cubicBezTo>
                  <a:pt x="3185578" y="2738877"/>
                  <a:pt x="3036166" y="2708141"/>
                  <a:pt x="2920505" y="2726784"/>
                </a:cubicBezTo>
                <a:cubicBezTo>
                  <a:pt x="2804844" y="2745427"/>
                  <a:pt x="2537190" y="2655258"/>
                  <a:pt x="2259259" y="2726784"/>
                </a:cubicBezTo>
                <a:cubicBezTo>
                  <a:pt x="1981328" y="2798310"/>
                  <a:pt x="1975465" y="2684136"/>
                  <a:pt x="1708220" y="2726784"/>
                </a:cubicBezTo>
                <a:cubicBezTo>
                  <a:pt x="1440975" y="2769432"/>
                  <a:pt x="1438698" y="2683145"/>
                  <a:pt x="1267389" y="2726784"/>
                </a:cubicBezTo>
                <a:cubicBezTo>
                  <a:pt x="1096080" y="2770423"/>
                  <a:pt x="956682" y="2695486"/>
                  <a:pt x="716350" y="2726784"/>
                </a:cubicBezTo>
                <a:cubicBezTo>
                  <a:pt x="476018" y="2758082"/>
                  <a:pt x="350924" y="2660676"/>
                  <a:pt x="0" y="2726784"/>
                </a:cubicBezTo>
                <a:cubicBezTo>
                  <a:pt x="-13381" y="2529090"/>
                  <a:pt x="24133" y="2463141"/>
                  <a:pt x="0" y="2263231"/>
                </a:cubicBezTo>
                <a:cubicBezTo>
                  <a:pt x="-24133" y="2063321"/>
                  <a:pt x="10969" y="1812829"/>
                  <a:pt x="0" y="1690606"/>
                </a:cubicBezTo>
                <a:cubicBezTo>
                  <a:pt x="-10969" y="1568384"/>
                  <a:pt x="45857" y="1346117"/>
                  <a:pt x="0" y="1199785"/>
                </a:cubicBezTo>
                <a:cubicBezTo>
                  <a:pt x="-45857" y="1053453"/>
                  <a:pt x="56530" y="745127"/>
                  <a:pt x="0" y="599892"/>
                </a:cubicBezTo>
                <a:cubicBezTo>
                  <a:pt x="-56530" y="454657"/>
                  <a:pt x="67079" y="124568"/>
                  <a:pt x="0" y="0"/>
                </a:cubicBezTo>
                <a:close/>
              </a:path>
            </a:pathLst>
          </a:custGeom>
          <a:ln w="9525"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vert="horz" lIns="360000" tIns="360000" rIns="360000" bIns="360000" rtlCol="0">
            <a:normAutofit fontScale="77500" lnSpcReduction="20000"/>
          </a:bodyPr>
          <a:lstStyle>
            <a:lvl1pPr marL="324000" indent="-32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8000" indent="-32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2000" indent="-32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96000" indent="-32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20000" indent="-32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2200" b="1">
                <a:latin typeface="Arial" panose="020B0604020202020204" pitchFamily="34" charset="0"/>
                <a:cs typeface="Arial" panose="020B0604020202020204" pitchFamily="34" charset="0"/>
              </a:rPr>
              <a:t>Hva i målformuleringen synes dere er bra?</a:t>
            </a:r>
          </a:p>
          <a:p>
            <a:endParaRPr lang="nb-NO" sz="22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2200" b="1">
                <a:latin typeface="Arial" panose="020B0604020202020204" pitchFamily="34" charset="0"/>
                <a:cs typeface="Arial" panose="020B0604020202020204" pitchFamily="34" charset="0"/>
              </a:rPr>
              <a:t>Noe som er uklart?</a:t>
            </a:r>
          </a:p>
          <a:p>
            <a:endParaRPr lang="nb-NO" sz="22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2200" b="1">
                <a:latin typeface="Arial" panose="020B0604020202020204" pitchFamily="34" charset="0"/>
                <a:cs typeface="Arial" panose="020B0604020202020204" pitchFamily="34" charset="0"/>
              </a:rPr>
              <a:t>Innspill til endring?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b-NO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nb-NO" sz="2200">
                <a:latin typeface="Arial" panose="020B0604020202020204" pitchFamily="34" charset="0"/>
                <a:cs typeface="Arial" panose="020B0604020202020204" pitchFamily="34" charset="0"/>
              </a:rPr>
              <a:t>1-2 min individuelt – 10-15 min plenum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A2EDD77B-8DBB-D13C-AF23-2904639911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4564" y="5052604"/>
            <a:ext cx="622935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845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E1F8816-BFDD-8A8D-322D-38D86C8E6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spcBef>
                <a:spcPts val="1000"/>
              </a:spcBef>
            </a:pPr>
            <a:r>
              <a:rPr lang="nb-NO" sz="3200">
                <a:ea typeface="+mn-lt"/>
                <a:cs typeface="+mn-lt"/>
              </a:rPr>
              <a:t>Diskusjoner og innspill: Hovedmål 3</a:t>
            </a:r>
            <a:endParaRPr lang="en-US" sz="3200">
              <a:ea typeface="+mj-lt"/>
              <a:cs typeface="+mj-lt"/>
            </a:endParaRP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C8A9EEE5-1BF5-A725-E477-D8EA83AED39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53692" y="2115182"/>
            <a:ext cx="5037507" cy="441668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nb-NO" sz="7200" b="1" dirty="0">
                <a:solidFill>
                  <a:schemeClr val="accent5">
                    <a:lumMod val="90000"/>
                    <a:lumOff val="10000"/>
                  </a:schemeClr>
                </a:solidFill>
                <a:ea typeface="+mn-lt"/>
                <a:cs typeface="+mn-lt"/>
              </a:rPr>
              <a:t>I Trøndelag tar innbyggerne informerte karrierevalg i et livslangt læringsperspektiv</a:t>
            </a:r>
          </a:p>
          <a:p>
            <a:pPr marL="0" indent="0">
              <a:buNone/>
            </a:pPr>
            <a:endParaRPr lang="nb-NO" sz="7200" b="1" dirty="0">
              <a:solidFill>
                <a:srgbClr val="00B050"/>
              </a:solidFill>
              <a:ea typeface="+mn-lt"/>
              <a:cs typeface="+mn-lt"/>
            </a:endParaRPr>
          </a:p>
          <a:p>
            <a:pPr marL="0" indent="-150">
              <a:buNone/>
            </a:pPr>
            <a:r>
              <a:rPr lang="nb-NO" sz="6400" b="1" dirty="0">
                <a:ea typeface="Verdana"/>
                <a:cs typeface="Calibri"/>
              </a:rPr>
              <a:t>Delmål</a:t>
            </a:r>
          </a:p>
          <a:p>
            <a:pPr marL="323850" lvl="1" indent="0">
              <a:buNone/>
            </a:pPr>
            <a:endParaRPr lang="nb-NO" sz="6400" b="1" dirty="0">
              <a:ea typeface="Verdana"/>
              <a:cs typeface="Calibri"/>
            </a:endParaRPr>
          </a:p>
          <a:p>
            <a:pPr marL="0" indent="0">
              <a:buNone/>
            </a:pPr>
            <a:r>
              <a:rPr lang="nb-NO" sz="6400" dirty="0"/>
              <a:t>3.1	Karriereveiledning for alle innbyggere i 	Trøndelag gir grunnlag for gode valg for 	den enkelte. </a:t>
            </a:r>
          </a:p>
          <a:p>
            <a:pPr marL="971850" lvl="3" indent="0">
              <a:buNone/>
            </a:pPr>
            <a:r>
              <a:rPr lang="nb-NO" sz="4400" dirty="0"/>
              <a:t>Spesielt fokus rettes mot kjønnstradisjonelle utdanningsvalg, innvandreres behov for karriereveiledningstjenester, seniorperspektiv og samiske forhold.</a:t>
            </a:r>
          </a:p>
          <a:p>
            <a:pPr marL="514200" indent="-514350">
              <a:buFont typeface="+mj-lt"/>
              <a:buAutoNum type="arabicPeriod"/>
            </a:pPr>
            <a:endParaRPr lang="nb-NO" sz="6400" dirty="0"/>
          </a:p>
          <a:p>
            <a:pPr marL="0" indent="0">
              <a:buNone/>
            </a:pPr>
            <a:r>
              <a:rPr lang="nb-NO" sz="6400" dirty="0"/>
              <a:t>3.2	Arbeidslivets framtidige behov for 	kompetanse er kjent for de som skal ta 	karrierevalg.</a:t>
            </a:r>
          </a:p>
          <a:p>
            <a:pPr marL="514200" indent="-514350">
              <a:buFont typeface="+mj-lt"/>
              <a:buAutoNum type="arabicPeriod"/>
            </a:pPr>
            <a:endParaRPr lang="nb-NO" sz="6400" dirty="0"/>
          </a:p>
          <a:p>
            <a:pPr marL="0" indent="0">
              <a:buNone/>
            </a:pPr>
            <a:r>
              <a:rPr lang="nb-NO" sz="6400" dirty="0"/>
              <a:t>3.3	Arbeidslivet legger til rette for 	karriereveiledning og 	kompetanseutvikling gjennom hele	 	yrkeskarrieren.</a:t>
            </a:r>
          </a:p>
          <a:p>
            <a:pPr marL="514200" indent="-514350">
              <a:buFont typeface="+mj-lt"/>
              <a:buAutoNum type="arabicPeriod"/>
            </a:pPr>
            <a:endParaRPr lang="nb-NO" dirty="0">
              <a:ea typeface="+mn-lt"/>
              <a:cs typeface="+mn-lt"/>
            </a:endParaRPr>
          </a:p>
          <a:p>
            <a:pPr marL="647700" lvl="1" indent="-323850"/>
            <a:endParaRPr lang="nb-NO" dirty="0">
              <a:ea typeface="Verdana"/>
              <a:cs typeface="Calibri"/>
            </a:endParaRPr>
          </a:p>
          <a:p>
            <a:pPr marL="323850" indent="-323850"/>
            <a:endParaRPr lang="nb-NO" dirty="0">
              <a:ea typeface="Verdana"/>
              <a:cs typeface="Calibri"/>
            </a:endParaRPr>
          </a:p>
          <a:p>
            <a:pPr marL="0" indent="0">
              <a:buNone/>
            </a:pPr>
            <a:endParaRPr lang="nb-NO" sz="2400" b="1" dirty="0"/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F43EC439-CB0E-7023-3CA4-E544A2D695C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296299" y="1830749"/>
            <a:ext cx="5553075" cy="2558959"/>
          </a:xfrm>
          <a:custGeom>
            <a:avLst/>
            <a:gdLst>
              <a:gd name="connsiteX0" fmla="*/ 0 w 5553075"/>
              <a:gd name="connsiteY0" fmla="*/ 0 h 2558959"/>
              <a:gd name="connsiteX1" fmla="*/ 388715 w 5553075"/>
              <a:gd name="connsiteY1" fmla="*/ 0 h 2558959"/>
              <a:gd name="connsiteX2" fmla="*/ 999554 w 5553075"/>
              <a:gd name="connsiteY2" fmla="*/ 0 h 2558959"/>
              <a:gd name="connsiteX3" fmla="*/ 1499330 w 5553075"/>
              <a:gd name="connsiteY3" fmla="*/ 0 h 2558959"/>
              <a:gd name="connsiteX4" fmla="*/ 2054638 w 5553075"/>
              <a:gd name="connsiteY4" fmla="*/ 0 h 2558959"/>
              <a:gd name="connsiteX5" fmla="*/ 2721007 w 5553075"/>
              <a:gd name="connsiteY5" fmla="*/ 0 h 2558959"/>
              <a:gd name="connsiteX6" fmla="*/ 3165253 w 5553075"/>
              <a:gd name="connsiteY6" fmla="*/ 0 h 2558959"/>
              <a:gd name="connsiteX7" fmla="*/ 3776091 w 5553075"/>
              <a:gd name="connsiteY7" fmla="*/ 0 h 2558959"/>
              <a:gd name="connsiteX8" fmla="*/ 4220337 w 5553075"/>
              <a:gd name="connsiteY8" fmla="*/ 0 h 2558959"/>
              <a:gd name="connsiteX9" fmla="*/ 4775644 w 5553075"/>
              <a:gd name="connsiteY9" fmla="*/ 0 h 2558959"/>
              <a:gd name="connsiteX10" fmla="*/ 5553075 w 5553075"/>
              <a:gd name="connsiteY10" fmla="*/ 0 h 2558959"/>
              <a:gd name="connsiteX11" fmla="*/ 5553075 w 5553075"/>
              <a:gd name="connsiteY11" fmla="*/ 435023 h 2558959"/>
              <a:gd name="connsiteX12" fmla="*/ 5553075 w 5553075"/>
              <a:gd name="connsiteY12" fmla="*/ 997994 h 2558959"/>
              <a:gd name="connsiteX13" fmla="*/ 5553075 w 5553075"/>
              <a:gd name="connsiteY13" fmla="*/ 1509786 h 2558959"/>
              <a:gd name="connsiteX14" fmla="*/ 5553075 w 5553075"/>
              <a:gd name="connsiteY14" fmla="*/ 2072757 h 2558959"/>
              <a:gd name="connsiteX15" fmla="*/ 5553075 w 5553075"/>
              <a:gd name="connsiteY15" fmla="*/ 2558959 h 2558959"/>
              <a:gd name="connsiteX16" fmla="*/ 5053298 w 5553075"/>
              <a:gd name="connsiteY16" fmla="*/ 2558959 h 2558959"/>
              <a:gd name="connsiteX17" fmla="*/ 4553522 w 5553075"/>
              <a:gd name="connsiteY17" fmla="*/ 2558959 h 2558959"/>
              <a:gd name="connsiteX18" fmla="*/ 3942683 w 5553075"/>
              <a:gd name="connsiteY18" fmla="*/ 2558959 h 2558959"/>
              <a:gd name="connsiteX19" fmla="*/ 3387376 w 5553075"/>
              <a:gd name="connsiteY19" fmla="*/ 2558959 h 2558959"/>
              <a:gd name="connsiteX20" fmla="*/ 2721007 w 5553075"/>
              <a:gd name="connsiteY20" fmla="*/ 2558959 h 2558959"/>
              <a:gd name="connsiteX21" fmla="*/ 2054638 w 5553075"/>
              <a:gd name="connsiteY21" fmla="*/ 2558959 h 2558959"/>
              <a:gd name="connsiteX22" fmla="*/ 1443800 w 5553075"/>
              <a:gd name="connsiteY22" fmla="*/ 2558959 h 2558959"/>
              <a:gd name="connsiteX23" fmla="*/ 832961 w 5553075"/>
              <a:gd name="connsiteY23" fmla="*/ 2558959 h 2558959"/>
              <a:gd name="connsiteX24" fmla="*/ 0 w 5553075"/>
              <a:gd name="connsiteY24" fmla="*/ 2558959 h 2558959"/>
              <a:gd name="connsiteX25" fmla="*/ 0 w 5553075"/>
              <a:gd name="connsiteY25" fmla="*/ 2098346 h 2558959"/>
              <a:gd name="connsiteX26" fmla="*/ 0 w 5553075"/>
              <a:gd name="connsiteY26" fmla="*/ 1586555 h 2558959"/>
              <a:gd name="connsiteX27" fmla="*/ 0 w 5553075"/>
              <a:gd name="connsiteY27" fmla="*/ 1074763 h 2558959"/>
              <a:gd name="connsiteX28" fmla="*/ 0 w 5553075"/>
              <a:gd name="connsiteY28" fmla="*/ 639740 h 2558959"/>
              <a:gd name="connsiteX29" fmla="*/ 0 w 5553075"/>
              <a:gd name="connsiteY29" fmla="*/ 0 h 2558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553075" h="2558959" fill="none" extrusionOk="0">
                <a:moveTo>
                  <a:pt x="0" y="0"/>
                </a:moveTo>
                <a:cubicBezTo>
                  <a:pt x="175719" y="-33194"/>
                  <a:pt x="217096" y="10176"/>
                  <a:pt x="388715" y="0"/>
                </a:cubicBezTo>
                <a:cubicBezTo>
                  <a:pt x="560335" y="-10176"/>
                  <a:pt x="866835" y="19198"/>
                  <a:pt x="999554" y="0"/>
                </a:cubicBezTo>
                <a:cubicBezTo>
                  <a:pt x="1132273" y="-19198"/>
                  <a:pt x="1372757" y="50669"/>
                  <a:pt x="1499330" y="0"/>
                </a:cubicBezTo>
                <a:cubicBezTo>
                  <a:pt x="1625903" y="-50669"/>
                  <a:pt x="1875059" y="30785"/>
                  <a:pt x="2054638" y="0"/>
                </a:cubicBezTo>
                <a:cubicBezTo>
                  <a:pt x="2234217" y="-30785"/>
                  <a:pt x="2398822" y="16829"/>
                  <a:pt x="2721007" y="0"/>
                </a:cubicBezTo>
                <a:cubicBezTo>
                  <a:pt x="3043192" y="-16829"/>
                  <a:pt x="2950492" y="47394"/>
                  <a:pt x="3165253" y="0"/>
                </a:cubicBezTo>
                <a:cubicBezTo>
                  <a:pt x="3380014" y="-47394"/>
                  <a:pt x="3484268" y="42375"/>
                  <a:pt x="3776091" y="0"/>
                </a:cubicBezTo>
                <a:cubicBezTo>
                  <a:pt x="4067914" y="-42375"/>
                  <a:pt x="4123248" y="33873"/>
                  <a:pt x="4220337" y="0"/>
                </a:cubicBezTo>
                <a:cubicBezTo>
                  <a:pt x="4317426" y="-33873"/>
                  <a:pt x="4562911" y="59345"/>
                  <a:pt x="4775644" y="0"/>
                </a:cubicBezTo>
                <a:cubicBezTo>
                  <a:pt x="4988377" y="-59345"/>
                  <a:pt x="5345173" y="50705"/>
                  <a:pt x="5553075" y="0"/>
                </a:cubicBezTo>
                <a:cubicBezTo>
                  <a:pt x="5593274" y="195088"/>
                  <a:pt x="5510739" y="268365"/>
                  <a:pt x="5553075" y="435023"/>
                </a:cubicBezTo>
                <a:cubicBezTo>
                  <a:pt x="5595411" y="601681"/>
                  <a:pt x="5534911" y="727893"/>
                  <a:pt x="5553075" y="997994"/>
                </a:cubicBezTo>
                <a:cubicBezTo>
                  <a:pt x="5571239" y="1268095"/>
                  <a:pt x="5507366" y="1332534"/>
                  <a:pt x="5553075" y="1509786"/>
                </a:cubicBezTo>
                <a:cubicBezTo>
                  <a:pt x="5598784" y="1687038"/>
                  <a:pt x="5549643" y="1822220"/>
                  <a:pt x="5553075" y="2072757"/>
                </a:cubicBezTo>
                <a:cubicBezTo>
                  <a:pt x="5556507" y="2323294"/>
                  <a:pt x="5516693" y="2452977"/>
                  <a:pt x="5553075" y="2558959"/>
                </a:cubicBezTo>
                <a:cubicBezTo>
                  <a:pt x="5386305" y="2566082"/>
                  <a:pt x="5234597" y="2545274"/>
                  <a:pt x="5053298" y="2558959"/>
                </a:cubicBezTo>
                <a:cubicBezTo>
                  <a:pt x="4871999" y="2572644"/>
                  <a:pt x="4752798" y="2540884"/>
                  <a:pt x="4553522" y="2558959"/>
                </a:cubicBezTo>
                <a:cubicBezTo>
                  <a:pt x="4354246" y="2577034"/>
                  <a:pt x="4195447" y="2516593"/>
                  <a:pt x="3942683" y="2558959"/>
                </a:cubicBezTo>
                <a:cubicBezTo>
                  <a:pt x="3689919" y="2601325"/>
                  <a:pt x="3517910" y="2550418"/>
                  <a:pt x="3387376" y="2558959"/>
                </a:cubicBezTo>
                <a:cubicBezTo>
                  <a:pt x="3256842" y="2567500"/>
                  <a:pt x="3042076" y="2485449"/>
                  <a:pt x="2721007" y="2558959"/>
                </a:cubicBezTo>
                <a:cubicBezTo>
                  <a:pt x="2399938" y="2632469"/>
                  <a:pt x="2291174" y="2492399"/>
                  <a:pt x="2054638" y="2558959"/>
                </a:cubicBezTo>
                <a:cubicBezTo>
                  <a:pt x="1818102" y="2625519"/>
                  <a:pt x="1648943" y="2527430"/>
                  <a:pt x="1443800" y="2558959"/>
                </a:cubicBezTo>
                <a:cubicBezTo>
                  <a:pt x="1238657" y="2590488"/>
                  <a:pt x="1074077" y="2527758"/>
                  <a:pt x="832961" y="2558959"/>
                </a:cubicBezTo>
                <a:cubicBezTo>
                  <a:pt x="591845" y="2590160"/>
                  <a:pt x="338610" y="2459317"/>
                  <a:pt x="0" y="2558959"/>
                </a:cubicBezTo>
                <a:cubicBezTo>
                  <a:pt x="-38770" y="2333261"/>
                  <a:pt x="3542" y="2325308"/>
                  <a:pt x="0" y="2098346"/>
                </a:cubicBezTo>
                <a:cubicBezTo>
                  <a:pt x="-3542" y="1871384"/>
                  <a:pt x="59078" y="1727949"/>
                  <a:pt x="0" y="1586555"/>
                </a:cubicBezTo>
                <a:cubicBezTo>
                  <a:pt x="-59078" y="1445161"/>
                  <a:pt x="32458" y="1234279"/>
                  <a:pt x="0" y="1074763"/>
                </a:cubicBezTo>
                <a:cubicBezTo>
                  <a:pt x="-32458" y="915247"/>
                  <a:pt x="27093" y="838569"/>
                  <a:pt x="0" y="639740"/>
                </a:cubicBezTo>
                <a:cubicBezTo>
                  <a:pt x="-27093" y="440911"/>
                  <a:pt x="12200" y="301345"/>
                  <a:pt x="0" y="0"/>
                </a:cubicBezTo>
                <a:close/>
              </a:path>
              <a:path w="5553075" h="2558959" stroke="0" extrusionOk="0">
                <a:moveTo>
                  <a:pt x="0" y="0"/>
                </a:moveTo>
                <a:cubicBezTo>
                  <a:pt x="246954" y="-10938"/>
                  <a:pt x="357159" y="43444"/>
                  <a:pt x="499777" y="0"/>
                </a:cubicBezTo>
                <a:cubicBezTo>
                  <a:pt x="642395" y="-43444"/>
                  <a:pt x="695434" y="31709"/>
                  <a:pt x="888492" y="0"/>
                </a:cubicBezTo>
                <a:cubicBezTo>
                  <a:pt x="1081551" y="-31709"/>
                  <a:pt x="1413101" y="76914"/>
                  <a:pt x="1554861" y="0"/>
                </a:cubicBezTo>
                <a:cubicBezTo>
                  <a:pt x="1696621" y="-76914"/>
                  <a:pt x="1868743" y="14576"/>
                  <a:pt x="2054638" y="0"/>
                </a:cubicBezTo>
                <a:cubicBezTo>
                  <a:pt x="2240533" y="-14576"/>
                  <a:pt x="2330957" y="59491"/>
                  <a:pt x="2554415" y="0"/>
                </a:cubicBezTo>
                <a:cubicBezTo>
                  <a:pt x="2777873" y="-59491"/>
                  <a:pt x="2990024" y="62900"/>
                  <a:pt x="3220784" y="0"/>
                </a:cubicBezTo>
                <a:cubicBezTo>
                  <a:pt x="3451544" y="-62900"/>
                  <a:pt x="3516553" y="27507"/>
                  <a:pt x="3665030" y="0"/>
                </a:cubicBezTo>
                <a:cubicBezTo>
                  <a:pt x="3813507" y="-27507"/>
                  <a:pt x="4025701" y="14877"/>
                  <a:pt x="4331399" y="0"/>
                </a:cubicBezTo>
                <a:cubicBezTo>
                  <a:pt x="4637097" y="-14877"/>
                  <a:pt x="4791143" y="5986"/>
                  <a:pt x="4997768" y="0"/>
                </a:cubicBezTo>
                <a:cubicBezTo>
                  <a:pt x="5204393" y="-5986"/>
                  <a:pt x="5383939" y="66611"/>
                  <a:pt x="5553075" y="0"/>
                </a:cubicBezTo>
                <a:cubicBezTo>
                  <a:pt x="5564112" y="135191"/>
                  <a:pt x="5513458" y="406228"/>
                  <a:pt x="5553075" y="562971"/>
                </a:cubicBezTo>
                <a:cubicBezTo>
                  <a:pt x="5592692" y="719714"/>
                  <a:pt x="5528157" y="858191"/>
                  <a:pt x="5553075" y="1100352"/>
                </a:cubicBezTo>
                <a:cubicBezTo>
                  <a:pt x="5577993" y="1342513"/>
                  <a:pt x="5533392" y="1323295"/>
                  <a:pt x="5553075" y="1535375"/>
                </a:cubicBezTo>
                <a:cubicBezTo>
                  <a:pt x="5572758" y="1747455"/>
                  <a:pt x="5534213" y="1910244"/>
                  <a:pt x="5553075" y="2047167"/>
                </a:cubicBezTo>
                <a:cubicBezTo>
                  <a:pt x="5571937" y="2184090"/>
                  <a:pt x="5499510" y="2325430"/>
                  <a:pt x="5553075" y="2558959"/>
                </a:cubicBezTo>
                <a:cubicBezTo>
                  <a:pt x="5441883" y="2606913"/>
                  <a:pt x="5139212" y="2494091"/>
                  <a:pt x="4997768" y="2558959"/>
                </a:cubicBezTo>
                <a:cubicBezTo>
                  <a:pt x="4856324" y="2623827"/>
                  <a:pt x="4577428" y="2541799"/>
                  <a:pt x="4331399" y="2558959"/>
                </a:cubicBezTo>
                <a:cubicBezTo>
                  <a:pt x="4085370" y="2576119"/>
                  <a:pt x="3984420" y="2556705"/>
                  <a:pt x="3776091" y="2558959"/>
                </a:cubicBezTo>
                <a:cubicBezTo>
                  <a:pt x="3567762" y="2561213"/>
                  <a:pt x="3555593" y="2544044"/>
                  <a:pt x="3387376" y="2558959"/>
                </a:cubicBezTo>
                <a:cubicBezTo>
                  <a:pt x="3219159" y="2573874"/>
                  <a:pt x="3136009" y="2547299"/>
                  <a:pt x="2943130" y="2558959"/>
                </a:cubicBezTo>
                <a:cubicBezTo>
                  <a:pt x="2750251" y="2570619"/>
                  <a:pt x="2474902" y="2492511"/>
                  <a:pt x="2276761" y="2558959"/>
                </a:cubicBezTo>
                <a:cubicBezTo>
                  <a:pt x="2078620" y="2625407"/>
                  <a:pt x="1983303" y="2529220"/>
                  <a:pt x="1721453" y="2558959"/>
                </a:cubicBezTo>
                <a:cubicBezTo>
                  <a:pt x="1459603" y="2588698"/>
                  <a:pt x="1430067" y="2532276"/>
                  <a:pt x="1277207" y="2558959"/>
                </a:cubicBezTo>
                <a:cubicBezTo>
                  <a:pt x="1124347" y="2585642"/>
                  <a:pt x="859274" y="2522248"/>
                  <a:pt x="721900" y="2558959"/>
                </a:cubicBezTo>
                <a:cubicBezTo>
                  <a:pt x="584526" y="2595670"/>
                  <a:pt x="335665" y="2549755"/>
                  <a:pt x="0" y="2558959"/>
                </a:cubicBezTo>
                <a:cubicBezTo>
                  <a:pt x="-50605" y="2429916"/>
                  <a:pt x="19263" y="2307287"/>
                  <a:pt x="0" y="2123936"/>
                </a:cubicBezTo>
                <a:cubicBezTo>
                  <a:pt x="-19263" y="1940585"/>
                  <a:pt x="44028" y="1716271"/>
                  <a:pt x="0" y="1586555"/>
                </a:cubicBezTo>
                <a:cubicBezTo>
                  <a:pt x="-44028" y="1456839"/>
                  <a:pt x="5338" y="1313460"/>
                  <a:pt x="0" y="1125942"/>
                </a:cubicBezTo>
                <a:cubicBezTo>
                  <a:pt x="-5338" y="938424"/>
                  <a:pt x="15766" y="722916"/>
                  <a:pt x="0" y="562971"/>
                </a:cubicBezTo>
                <a:cubicBezTo>
                  <a:pt x="-15766" y="403026"/>
                  <a:pt x="6661" y="274697"/>
                  <a:pt x="0" y="0"/>
                </a:cubicBezTo>
                <a:close/>
              </a:path>
            </a:pathLst>
          </a:custGeom>
          <a:ln w="9525"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vert="horz" lIns="360000" tIns="360000" rIns="360000" bIns="360000" rtlCol="0">
            <a:normAutofit fontScale="77500" lnSpcReduction="20000"/>
          </a:bodyPr>
          <a:lstStyle>
            <a:lvl1pPr marL="324000" indent="-32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8000" indent="-32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2000" indent="-32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96000" indent="-32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20000" indent="-32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2200" b="1">
                <a:latin typeface="Arial" panose="020B0604020202020204" pitchFamily="34" charset="0"/>
                <a:cs typeface="Arial" panose="020B0604020202020204" pitchFamily="34" charset="0"/>
              </a:rPr>
              <a:t>Hva i målformuleringen synes dere er bra?</a:t>
            </a:r>
          </a:p>
          <a:p>
            <a:endParaRPr lang="nb-NO" sz="22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2200" b="1">
                <a:latin typeface="Arial" panose="020B0604020202020204" pitchFamily="34" charset="0"/>
                <a:cs typeface="Arial" panose="020B0604020202020204" pitchFamily="34" charset="0"/>
              </a:rPr>
              <a:t>Noe som er uklart?</a:t>
            </a:r>
          </a:p>
          <a:p>
            <a:endParaRPr lang="nb-NO" sz="22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2200" b="1">
                <a:latin typeface="Arial" panose="020B0604020202020204" pitchFamily="34" charset="0"/>
                <a:cs typeface="Arial" panose="020B0604020202020204" pitchFamily="34" charset="0"/>
              </a:rPr>
              <a:t>Innspill til endring?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b-NO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nb-NO" sz="2200">
                <a:latin typeface="Arial" panose="020B0604020202020204" pitchFamily="34" charset="0"/>
                <a:cs typeface="Arial" panose="020B0604020202020204" pitchFamily="34" charset="0"/>
              </a:rPr>
              <a:t>1-2 min individuelt – 10-15 min plenum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3318D0BC-6762-13CA-75C8-514F8BD016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6299" y="4786333"/>
            <a:ext cx="5734047" cy="174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4703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E1F8816-BFDD-8A8D-322D-38D86C8E6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spcBef>
                <a:spcPts val="1000"/>
              </a:spcBef>
            </a:pPr>
            <a:r>
              <a:rPr lang="nb-NO" sz="3200">
                <a:ea typeface="+mn-lt"/>
                <a:cs typeface="+mn-lt"/>
              </a:rPr>
              <a:t>Hovedmål 4</a:t>
            </a:r>
            <a:endParaRPr lang="en-US" sz="3200">
              <a:ea typeface="+mj-lt"/>
              <a:cs typeface="+mj-lt"/>
            </a:endParaRP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1067414-D02C-6B4C-A2C7-83EABE5596A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53693" y="2115183"/>
            <a:ext cx="4996131" cy="395310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b-NO" sz="2900" b="1" dirty="0">
                <a:solidFill>
                  <a:schemeClr val="accent5">
                    <a:lumMod val="90000"/>
                    <a:lumOff val="10000"/>
                  </a:schemeClr>
                </a:solidFill>
                <a:cs typeface="Calibri"/>
              </a:rPr>
              <a:t>Tett samarbeid og samordning mellom aktørene sikrer god balanse mellom tilbud og etterspørsel etter kompetanse</a:t>
            </a:r>
          </a:p>
          <a:p>
            <a:pPr marL="0" indent="0">
              <a:buNone/>
            </a:pPr>
            <a:endParaRPr lang="nb-NO" sz="2400" b="1" dirty="0">
              <a:solidFill>
                <a:srgbClr val="00B050"/>
              </a:solidFill>
              <a:cs typeface="Calibri"/>
            </a:endParaRPr>
          </a:p>
          <a:p>
            <a:pPr marL="0" indent="-150">
              <a:buNone/>
            </a:pPr>
            <a:r>
              <a:rPr lang="nb-NO" b="1" dirty="0">
                <a:ea typeface="Verdana"/>
                <a:cs typeface="Calibri"/>
              </a:rPr>
              <a:t>Delmål</a:t>
            </a:r>
          </a:p>
          <a:p>
            <a:pPr marL="323850" lvl="1" indent="0">
              <a:buNone/>
            </a:pPr>
            <a:endParaRPr lang="nb-NO" b="1" dirty="0">
              <a:ea typeface="Verdana"/>
              <a:cs typeface="Calibri"/>
            </a:endParaRPr>
          </a:p>
          <a:p>
            <a:pPr marL="0" lvl="0" indent="0">
              <a:lnSpc>
                <a:spcPct val="107000"/>
              </a:lnSpc>
              <a:buNone/>
            </a:pPr>
            <a:r>
              <a:rPr lang="nb-NO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4.1	Trøndelags kompetansepolitikk skal 	være kunnskapsbasert.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endParaRPr lang="nb-NO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None/>
            </a:pPr>
            <a:r>
              <a:rPr lang="nb-NO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4.2	Bærebjelken i det kompetansepolitiske 	arbeidet er Kompetanseforum Trøndelag og 	regionale kompetansefora.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endParaRPr lang="nb-NO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b-NO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4.3	I Trøndelag samarbeider vi for å styrke det 	regionale ansvaret og myndigheten på 	kompetansefeltet.</a:t>
            </a:r>
          </a:p>
          <a:p>
            <a:pPr marL="0" indent="0">
              <a:buNone/>
            </a:pPr>
            <a:endParaRPr lang="nb-NO" sz="2400" b="1" dirty="0"/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6423A955-8BE2-B308-FF80-7FB2BDA51C84}"/>
              </a:ext>
            </a:extLst>
          </p:cNvPr>
          <p:cNvSpPr txBox="1">
            <a:spLocks/>
          </p:cNvSpPr>
          <p:nvPr/>
        </p:nvSpPr>
        <p:spPr>
          <a:xfrm>
            <a:off x="6305276" y="1881912"/>
            <a:ext cx="5553075" cy="2402205"/>
          </a:xfrm>
          <a:custGeom>
            <a:avLst/>
            <a:gdLst>
              <a:gd name="connsiteX0" fmla="*/ 0 w 5553075"/>
              <a:gd name="connsiteY0" fmla="*/ 0 h 2402205"/>
              <a:gd name="connsiteX1" fmla="*/ 388715 w 5553075"/>
              <a:gd name="connsiteY1" fmla="*/ 0 h 2402205"/>
              <a:gd name="connsiteX2" fmla="*/ 999554 w 5553075"/>
              <a:gd name="connsiteY2" fmla="*/ 0 h 2402205"/>
              <a:gd name="connsiteX3" fmla="*/ 1499330 w 5553075"/>
              <a:gd name="connsiteY3" fmla="*/ 0 h 2402205"/>
              <a:gd name="connsiteX4" fmla="*/ 2054638 w 5553075"/>
              <a:gd name="connsiteY4" fmla="*/ 0 h 2402205"/>
              <a:gd name="connsiteX5" fmla="*/ 2721007 w 5553075"/>
              <a:gd name="connsiteY5" fmla="*/ 0 h 2402205"/>
              <a:gd name="connsiteX6" fmla="*/ 3165253 w 5553075"/>
              <a:gd name="connsiteY6" fmla="*/ 0 h 2402205"/>
              <a:gd name="connsiteX7" fmla="*/ 3776091 w 5553075"/>
              <a:gd name="connsiteY7" fmla="*/ 0 h 2402205"/>
              <a:gd name="connsiteX8" fmla="*/ 4220337 w 5553075"/>
              <a:gd name="connsiteY8" fmla="*/ 0 h 2402205"/>
              <a:gd name="connsiteX9" fmla="*/ 4775644 w 5553075"/>
              <a:gd name="connsiteY9" fmla="*/ 0 h 2402205"/>
              <a:gd name="connsiteX10" fmla="*/ 5553075 w 5553075"/>
              <a:gd name="connsiteY10" fmla="*/ 0 h 2402205"/>
              <a:gd name="connsiteX11" fmla="*/ 5553075 w 5553075"/>
              <a:gd name="connsiteY11" fmla="*/ 408375 h 2402205"/>
              <a:gd name="connsiteX12" fmla="*/ 5553075 w 5553075"/>
              <a:gd name="connsiteY12" fmla="*/ 936860 h 2402205"/>
              <a:gd name="connsiteX13" fmla="*/ 5553075 w 5553075"/>
              <a:gd name="connsiteY13" fmla="*/ 1417301 h 2402205"/>
              <a:gd name="connsiteX14" fmla="*/ 5553075 w 5553075"/>
              <a:gd name="connsiteY14" fmla="*/ 1945786 h 2402205"/>
              <a:gd name="connsiteX15" fmla="*/ 5553075 w 5553075"/>
              <a:gd name="connsiteY15" fmla="*/ 2402205 h 2402205"/>
              <a:gd name="connsiteX16" fmla="*/ 5053298 w 5553075"/>
              <a:gd name="connsiteY16" fmla="*/ 2402205 h 2402205"/>
              <a:gd name="connsiteX17" fmla="*/ 4553522 w 5553075"/>
              <a:gd name="connsiteY17" fmla="*/ 2402205 h 2402205"/>
              <a:gd name="connsiteX18" fmla="*/ 3942683 w 5553075"/>
              <a:gd name="connsiteY18" fmla="*/ 2402205 h 2402205"/>
              <a:gd name="connsiteX19" fmla="*/ 3387376 w 5553075"/>
              <a:gd name="connsiteY19" fmla="*/ 2402205 h 2402205"/>
              <a:gd name="connsiteX20" fmla="*/ 2721007 w 5553075"/>
              <a:gd name="connsiteY20" fmla="*/ 2402205 h 2402205"/>
              <a:gd name="connsiteX21" fmla="*/ 2054638 w 5553075"/>
              <a:gd name="connsiteY21" fmla="*/ 2402205 h 2402205"/>
              <a:gd name="connsiteX22" fmla="*/ 1443800 w 5553075"/>
              <a:gd name="connsiteY22" fmla="*/ 2402205 h 2402205"/>
              <a:gd name="connsiteX23" fmla="*/ 832961 w 5553075"/>
              <a:gd name="connsiteY23" fmla="*/ 2402205 h 2402205"/>
              <a:gd name="connsiteX24" fmla="*/ 0 w 5553075"/>
              <a:gd name="connsiteY24" fmla="*/ 2402205 h 2402205"/>
              <a:gd name="connsiteX25" fmla="*/ 0 w 5553075"/>
              <a:gd name="connsiteY25" fmla="*/ 1969808 h 2402205"/>
              <a:gd name="connsiteX26" fmla="*/ 0 w 5553075"/>
              <a:gd name="connsiteY26" fmla="*/ 1489367 h 2402205"/>
              <a:gd name="connsiteX27" fmla="*/ 0 w 5553075"/>
              <a:gd name="connsiteY27" fmla="*/ 1008926 h 2402205"/>
              <a:gd name="connsiteX28" fmla="*/ 0 w 5553075"/>
              <a:gd name="connsiteY28" fmla="*/ 600551 h 2402205"/>
              <a:gd name="connsiteX29" fmla="*/ 0 w 5553075"/>
              <a:gd name="connsiteY29" fmla="*/ 0 h 2402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553075" h="2402205" fill="none" extrusionOk="0">
                <a:moveTo>
                  <a:pt x="0" y="0"/>
                </a:moveTo>
                <a:cubicBezTo>
                  <a:pt x="175719" y="-33194"/>
                  <a:pt x="217096" y="10176"/>
                  <a:pt x="388715" y="0"/>
                </a:cubicBezTo>
                <a:cubicBezTo>
                  <a:pt x="560335" y="-10176"/>
                  <a:pt x="866835" y="19198"/>
                  <a:pt x="999554" y="0"/>
                </a:cubicBezTo>
                <a:cubicBezTo>
                  <a:pt x="1132273" y="-19198"/>
                  <a:pt x="1372757" y="50669"/>
                  <a:pt x="1499330" y="0"/>
                </a:cubicBezTo>
                <a:cubicBezTo>
                  <a:pt x="1625903" y="-50669"/>
                  <a:pt x="1875059" y="30785"/>
                  <a:pt x="2054638" y="0"/>
                </a:cubicBezTo>
                <a:cubicBezTo>
                  <a:pt x="2234217" y="-30785"/>
                  <a:pt x="2398822" y="16829"/>
                  <a:pt x="2721007" y="0"/>
                </a:cubicBezTo>
                <a:cubicBezTo>
                  <a:pt x="3043192" y="-16829"/>
                  <a:pt x="2950492" y="47394"/>
                  <a:pt x="3165253" y="0"/>
                </a:cubicBezTo>
                <a:cubicBezTo>
                  <a:pt x="3380014" y="-47394"/>
                  <a:pt x="3484268" y="42375"/>
                  <a:pt x="3776091" y="0"/>
                </a:cubicBezTo>
                <a:cubicBezTo>
                  <a:pt x="4067914" y="-42375"/>
                  <a:pt x="4123248" y="33873"/>
                  <a:pt x="4220337" y="0"/>
                </a:cubicBezTo>
                <a:cubicBezTo>
                  <a:pt x="4317426" y="-33873"/>
                  <a:pt x="4562911" y="59345"/>
                  <a:pt x="4775644" y="0"/>
                </a:cubicBezTo>
                <a:cubicBezTo>
                  <a:pt x="4988377" y="-59345"/>
                  <a:pt x="5345173" y="50705"/>
                  <a:pt x="5553075" y="0"/>
                </a:cubicBezTo>
                <a:cubicBezTo>
                  <a:pt x="5595452" y="195486"/>
                  <a:pt x="5516127" y="310257"/>
                  <a:pt x="5553075" y="408375"/>
                </a:cubicBezTo>
                <a:cubicBezTo>
                  <a:pt x="5590023" y="506493"/>
                  <a:pt x="5494882" y="763445"/>
                  <a:pt x="5553075" y="936860"/>
                </a:cubicBezTo>
                <a:cubicBezTo>
                  <a:pt x="5611268" y="1110276"/>
                  <a:pt x="5507397" y="1248881"/>
                  <a:pt x="5553075" y="1417301"/>
                </a:cubicBezTo>
                <a:cubicBezTo>
                  <a:pt x="5598753" y="1585721"/>
                  <a:pt x="5517308" y="1729065"/>
                  <a:pt x="5553075" y="1945786"/>
                </a:cubicBezTo>
                <a:cubicBezTo>
                  <a:pt x="5588842" y="2162508"/>
                  <a:pt x="5533335" y="2186933"/>
                  <a:pt x="5553075" y="2402205"/>
                </a:cubicBezTo>
                <a:cubicBezTo>
                  <a:pt x="5386305" y="2409328"/>
                  <a:pt x="5234597" y="2388520"/>
                  <a:pt x="5053298" y="2402205"/>
                </a:cubicBezTo>
                <a:cubicBezTo>
                  <a:pt x="4871999" y="2415890"/>
                  <a:pt x="4752798" y="2384130"/>
                  <a:pt x="4553522" y="2402205"/>
                </a:cubicBezTo>
                <a:cubicBezTo>
                  <a:pt x="4354246" y="2420280"/>
                  <a:pt x="4195447" y="2359839"/>
                  <a:pt x="3942683" y="2402205"/>
                </a:cubicBezTo>
                <a:cubicBezTo>
                  <a:pt x="3689919" y="2444571"/>
                  <a:pt x="3517910" y="2393664"/>
                  <a:pt x="3387376" y="2402205"/>
                </a:cubicBezTo>
                <a:cubicBezTo>
                  <a:pt x="3256842" y="2410746"/>
                  <a:pt x="3042076" y="2328695"/>
                  <a:pt x="2721007" y="2402205"/>
                </a:cubicBezTo>
                <a:cubicBezTo>
                  <a:pt x="2399938" y="2475715"/>
                  <a:pt x="2291174" y="2335645"/>
                  <a:pt x="2054638" y="2402205"/>
                </a:cubicBezTo>
                <a:cubicBezTo>
                  <a:pt x="1818102" y="2468765"/>
                  <a:pt x="1648943" y="2370676"/>
                  <a:pt x="1443800" y="2402205"/>
                </a:cubicBezTo>
                <a:cubicBezTo>
                  <a:pt x="1238657" y="2433734"/>
                  <a:pt x="1074077" y="2371004"/>
                  <a:pt x="832961" y="2402205"/>
                </a:cubicBezTo>
                <a:cubicBezTo>
                  <a:pt x="591845" y="2433406"/>
                  <a:pt x="338610" y="2302563"/>
                  <a:pt x="0" y="2402205"/>
                </a:cubicBezTo>
                <a:cubicBezTo>
                  <a:pt x="-10279" y="2256063"/>
                  <a:pt x="24512" y="2082109"/>
                  <a:pt x="0" y="1969808"/>
                </a:cubicBezTo>
                <a:cubicBezTo>
                  <a:pt x="-24512" y="1857507"/>
                  <a:pt x="18657" y="1694648"/>
                  <a:pt x="0" y="1489367"/>
                </a:cubicBezTo>
                <a:cubicBezTo>
                  <a:pt x="-18657" y="1284086"/>
                  <a:pt x="10575" y="1174792"/>
                  <a:pt x="0" y="1008926"/>
                </a:cubicBezTo>
                <a:cubicBezTo>
                  <a:pt x="-10575" y="843060"/>
                  <a:pt x="22133" y="778462"/>
                  <a:pt x="0" y="600551"/>
                </a:cubicBezTo>
                <a:cubicBezTo>
                  <a:pt x="-22133" y="422641"/>
                  <a:pt x="55822" y="216303"/>
                  <a:pt x="0" y="0"/>
                </a:cubicBezTo>
                <a:close/>
              </a:path>
              <a:path w="5553075" h="2402205" stroke="0" extrusionOk="0">
                <a:moveTo>
                  <a:pt x="0" y="0"/>
                </a:moveTo>
                <a:cubicBezTo>
                  <a:pt x="246954" y="-10938"/>
                  <a:pt x="357159" y="43444"/>
                  <a:pt x="499777" y="0"/>
                </a:cubicBezTo>
                <a:cubicBezTo>
                  <a:pt x="642395" y="-43444"/>
                  <a:pt x="695434" y="31709"/>
                  <a:pt x="888492" y="0"/>
                </a:cubicBezTo>
                <a:cubicBezTo>
                  <a:pt x="1081551" y="-31709"/>
                  <a:pt x="1413101" y="76914"/>
                  <a:pt x="1554861" y="0"/>
                </a:cubicBezTo>
                <a:cubicBezTo>
                  <a:pt x="1696621" y="-76914"/>
                  <a:pt x="1868743" y="14576"/>
                  <a:pt x="2054638" y="0"/>
                </a:cubicBezTo>
                <a:cubicBezTo>
                  <a:pt x="2240533" y="-14576"/>
                  <a:pt x="2330957" y="59491"/>
                  <a:pt x="2554415" y="0"/>
                </a:cubicBezTo>
                <a:cubicBezTo>
                  <a:pt x="2777873" y="-59491"/>
                  <a:pt x="2990024" y="62900"/>
                  <a:pt x="3220784" y="0"/>
                </a:cubicBezTo>
                <a:cubicBezTo>
                  <a:pt x="3451544" y="-62900"/>
                  <a:pt x="3516553" y="27507"/>
                  <a:pt x="3665030" y="0"/>
                </a:cubicBezTo>
                <a:cubicBezTo>
                  <a:pt x="3813507" y="-27507"/>
                  <a:pt x="4025701" y="14877"/>
                  <a:pt x="4331399" y="0"/>
                </a:cubicBezTo>
                <a:cubicBezTo>
                  <a:pt x="4637097" y="-14877"/>
                  <a:pt x="4791143" y="5986"/>
                  <a:pt x="4997768" y="0"/>
                </a:cubicBezTo>
                <a:cubicBezTo>
                  <a:pt x="5204393" y="-5986"/>
                  <a:pt x="5383939" y="66611"/>
                  <a:pt x="5553075" y="0"/>
                </a:cubicBezTo>
                <a:cubicBezTo>
                  <a:pt x="5559796" y="178747"/>
                  <a:pt x="5501263" y="270205"/>
                  <a:pt x="5553075" y="528485"/>
                </a:cubicBezTo>
                <a:cubicBezTo>
                  <a:pt x="5604887" y="786766"/>
                  <a:pt x="5538808" y="910839"/>
                  <a:pt x="5553075" y="1032948"/>
                </a:cubicBezTo>
                <a:cubicBezTo>
                  <a:pt x="5567342" y="1155057"/>
                  <a:pt x="5528878" y="1315644"/>
                  <a:pt x="5553075" y="1441323"/>
                </a:cubicBezTo>
                <a:cubicBezTo>
                  <a:pt x="5577272" y="1567003"/>
                  <a:pt x="5542677" y="1770523"/>
                  <a:pt x="5553075" y="1921764"/>
                </a:cubicBezTo>
                <a:cubicBezTo>
                  <a:pt x="5563473" y="2073005"/>
                  <a:pt x="5524881" y="2241973"/>
                  <a:pt x="5553075" y="2402205"/>
                </a:cubicBezTo>
                <a:cubicBezTo>
                  <a:pt x="5441883" y="2450159"/>
                  <a:pt x="5139212" y="2337337"/>
                  <a:pt x="4997768" y="2402205"/>
                </a:cubicBezTo>
                <a:cubicBezTo>
                  <a:pt x="4856324" y="2467073"/>
                  <a:pt x="4577428" y="2385045"/>
                  <a:pt x="4331399" y="2402205"/>
                </a:cubicBezTo>
                <a:cubicBezTo>
                  <a:pt x="4085370" y="2419365"/>
                  <a:pt x="3984420" y="2399951"/>
                  <a:pt x="3776091" y="2402205"/>
                </a:cubicBezTo>
                <a:cubicBezTo>
                  <a:pt x="3567762" y="2404459"/>
                  <a:pt x="3555593" y="2387290"/>
                  <a:pt x="3387376" y="2402205"/>
                </a:cubicBezTo>
                <a:cubicBezTo>
                  <a:pt x="3219159" y="2417120"/>
                  <a:pt x="3136009" y="2390545"/>
                  <a:pt x="2943130" y="2402205"/>
                </a:cubicBezTo>
                <a:cubicBezTo>
                  <a:pt x="2750251" y="2413865"/>
                  <a:pt x="2474902" y="2335757"/>
                  <a:pt x="2276761" y="2402205"/>
                </a:cubicBezTo>
                <a:cubicBezTo>
                  <a:pt x="2078620" y="2468653"/>
                  <a:pt x="1983303" y="2372466"/>
                  <a:pt x="1721453" y="2402205"/>
                </a:cubicBezTo>
                <a:cubicBezTo>
                  <a:pt x="1459603" y="2431944"/>
                  <a:pt x="1430067" y="2375522"/>
                  <a:pt x="1277207" y="2402205"/>
                </a:cubicBezTo>
                <a:cubicBezTo>
                  <a:pt x="1124347" y="2428888"/>
                  <a:pt x="859274" y="2365494"/>
                  <a:pt x="721900" y="2402205"/>
                </a:cubicBezTo>
                <a:cubicBezTo>
                  <a:pt x="584526" y="2438916"/>
                  <a:pt x="335665" y="2393001"/>
                  <a:pt x="0" y="2402205"/>
                </a:cubicBezTo>
                <a:cubicBezTo>
                  <a:pt x="-37290" y="2293478"/>
                  <a:pt x="36932" y="2162661"/>
                  <a:pt x="0" y="1993830"/>
                </a:cubicBezTo>
                <a:cubicBezTo>
                  <a:pt x="-36932" y="1825000"/>
                  <a:pt x="35175" y="1720378"/>
                  <a:pt x="0" y="1489367"/>
                </a:cubicBezTo>
                <a:cubicBezTo>
                  <a:pt x="-35175" y="1258356"/>
                  <a:pt x="23780" y="1180155"/>
                  <a:pt x="0" y="1056970"/>
                </a:cubicBezTo>
                <a:cubicBezTo>
                  <a:pt x="-23780" y="933785"/>
                  <a:pt x="56892" y="787896"/>
                  <a:pt x="0" y="528485"/>
                </a:cubicBezTo>
                <a:cubicBezTo>
                  <a:pt x="-56892" y="269075"/>
                  <a:pt x="37578" y="236022"/>
                  <a:pt x="0" y="0"/>
                </a:cubicBezTo>
                <a:close/>
              </a:path>
            </a:pathLst>
          </a:custGeom>
          <a:ln w="9525"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vert="horz" lIns="360000" tIns="360000" rIns="360000" bIns="360000" rtlCol="0">
            <a:normAutofit fontScale="70000" lnSpcReduction="20000"/>
          </a:bodyPr>
          <a:lstStyle>
            <a:lvl1pPr marL="324000" indent="-32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8000" indent="-32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2000" indent="-32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96000" indent="-32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20000" indent="-32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2200" b="1">
                <a:latin typeface="Arial" panose="020B0604020202020204" pitchFamily="34" charset="0"/>
                <a:cs typeface="Arial" panose="020B0604020202020204" pitchFamily="34" charset="0"/>
              </a:rPr>
              <a:t>Hva i målformuleringen synes dere er bra?</a:t>
            </a:r>
          </a:p>
          <a:p>
            <a:endParaRPr lang="nb-NO" sz="22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2200" b="1">
                <a:latin typeface="Arial" panose="020B0604020202020204" pitchFamily="34" charset="0"/>
                <a:cs typeface="Arial" panose="020B0604020202020204" pitchFamily="34" charset="0"/>
              </a:rPr>
              <a:t>Noe som er uklart?</a:t>
            </a:r>
          </a:p>
          <a:p>
            <a:endParaRPr lang="nb-NO" sz="22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2200" b="1">
                <a:latin typeface="Arial" panose="020B0604020202020204" pitchFamily="34" charset="0"/>
                <a:cs typeface="Arial" panose="020B0604020202020204" pitchFamily="34" charset="0"/>
              </a:rPr>
              <a:t>Innspill til endring?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b-NO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nb-NO" sz="2200">
                <a:latin typeface="Arial" panose="020B0604020202020204" pitchFamily="34" charset="0"/>
                <a:cs typeface="Arial" panose="020B0604020202020204" pitchFamily="34" charset="0"/>
              </a:rPr>
              <a:t>1-2 min individuelt – 10-15 min plenum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EB8EF5B9-0FCE-EA45-D71F-98C0F897DC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3747" y="4467440"/>
            <a:ext cx="4996131" cy="230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5368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27E004AC-68E5-1B8E-C144-7E7C7EE3C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Veien videre</a:t>
            </a: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8E0E5E02-5DD2-278A-6379-95A7EFA10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4893" y="2115183"/>
            <a:ext cx="5743448" cy="4416688"/>
          </a:xfrm>
        </p:spPr>
        <p:txBody>
          <a:bodyPr vert="horz" lIns="0" tIns="0" rIns="0" bIns="0" rtlCol="0" anchor="t">
            <a:noAutofit/>
          </a:bodyPr>
          <a:lstStyle/>
          <a:p>
            <a:pPr marL="323850" indent="-323850"/>
            <a:r>
              <a:rPr lang="nb-NO" sz="2000" dirty="0"/>
              <a:t>Skrivefase</a:t>
            </a:r>
          </a:p>
          <a:p>
            <a:pPr marL="647850" lvl="1" indent="-323850"/>
            <a:r>
              <a:rPr lang="nb-NO" sz="1600" dirty="0"/>
              <a:t>Målformuleringer og utfyllende tekst </a:t>
            </a:r>
          </a:p>
          <a:p>
            <a:pPr marL="647850" lvl="1" indent="-323850"/>
            <a:r>
              <a:rPr lang="nb-NO" sz="1600" dirty="0"/>
              <a:t>Grafisk utforming og bilder</a:t>
            </a:r>
          </a:p>
          <a:p>
            <a:pPr marL="323850" indent="-323850"/>
            <a:endParaRPr lang="nb-NO" sz="2000" dirty="0"/>
          </a:p>
          <a:p>
            <a:pPr marL="323850" indent="-323850"/>
            <a:r>
              <a:rPr lang="nb-NO" sz="2000" dirty="0"/>
              <a:t>Høringsutkast til politisk behandling i februar – 6 uker</a:t>
            </a:r>
          </a:p>
          <a:p>
            <a:pPr marL="647850" lvl="1" indent="-323850"/>
            <a:r>
              <a:rPr lang="nb-NO" sz="1600" dirty="0"/>
              <a:t>Bearbeiding</a:t>
            </a:r>
          </a:p>
          <a:p>
            <a:pPr marL="647850" lvl="1" indent="-323850"/>
            <a:r>
              <a:rPr lang="nb-NO" sz="1600" dirty="0">
                <a:ea typeface="Verdana"/>
              </a:rPr>
              <a:t>Sluttbehandling i juni</a:t>
            </a:r>
          </a:p>
          <a:p>
            <a:pPr marL="323850" indent="-323850"/>
            <a:endParaRPr lang="nb-NO" sz="2000" dirty="0">
              <a:ea typeface="Verdana"/>
            </a:endParaRPr>
          </a:p>
          <a:p>
            <a:pPr marL="323850" indent="-323850"/>
            <a:r>
              <a:rPr lang="nb-NO" sz="2000" dirty="0"/>
              <a:t>Arbeidet med handlingsplanen blir satt i gang i januar</a:t>
            </a:r>
          </a:p>
          <a:p>
            <a:pPr marL="647850" lvl="1" indent="-323850"/>
            <a:r>
              <a:rPr lang="nb-NO" sz="1600" dirty="0"/>
              <a:t>Sluttføring/evaluering av dagens handlingsprogram</a:t>
            </a:r>
          </a:p>
          <a:p>
            <a:pPr marL="647850" lvl="1" indent="-323850"/>
            <a:r>
              <a:rPr lang="nb-NO" sz="1600" dirty="0"/>
              <a:t>Innspill og formulering av nye tiltak / fortsettelse av eksisterende tiltak</a:t>
            </a:r>
          </a:p>
          <a:p>
            <a:pPr marL="647850" lvl="1" indent="-323850"/>
            <a:r>
              <a:rPr lang="nb-NO" sz="1600" dirty="0"/>
              <a:t>Sluttbehandling i juni</a:t>
            </a:r>
          </a:p>
          <a:p>
            <a:pPr marL="647850" lvl="1" indent="-323850"/>
            <a:endParaRPr lang="nb-NO" sz="1600" dirty="0"/>
          </a:p>
          <a:p>
            <a:pPr marL="323850" indent="-323850"/>
            <a:endParaRPr lang="nb-NO" sz="2000" dirty="0"/>
          </a:p>
          <a:p>
            <a:pPr marL="323850" indent="-323850"/>
            <a:endParaRPr lang="nb-NO" sz="2000" dirty="0">
              <a:ea typeface="Verdana"/>
            </a:endParaRPr>
          </a:p>
        </p:txBody>
      </p:sp>
      <p:pic>
        <p:nvPicPr>
          <p:cNvPr id="5" name="Bilde 5" descr="Et bilde som inneholder tekst, klokke, hvit, måler&#10;&#10;Automatisk generert beskrivelse">
            <a:extLst>
              <a:ext uri="{FF2B5EF4-FFF2-40B4-BE49-F238E27FC236}">
                <a16:creationId xmlns:a16="http://schemas.microsoft.com/office/drawing/2014/main" id="{00CE1172-98EC-6BC3-EFAC-FFF849720EFD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276859" y="2180642"/>
            <a:ext cx="5880101" cy="3906650"/>
          </a:xfrm>
        </p:spPr>
      </p:pic>
    </p:spTree>
    <p:extLst>
      <p:ext uri="{BB962C8B-B14F-4D97-AF65-F5344CB8AC3E}">
        <p14:creationId xmlns:p14="http://schemas.microsoft.com/office/powerpoint/2010/main" val="687560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1D941429-E6F4-36E4-2A48-CB9E3186C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er formålet med denne økta?</a:t>
            </a: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EE999EC7-C396-4E38-CD80-C0936DBDC0E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53692" y="2115183"/>
            <a:ext cx="5906989" cy="4416688"/>
          </a:xfrm>
        </p:spPr>
        <p:txBody>
          <a:bodyPr>
            <a:normAutofit lnSpcReduction="10000"/>
          </a:bodyPr>
          <a:lstStyle/>
          <a:p>
            <a:r>
              <a:rPr lang="nb-NO" b="1" dirty="0"/>
              <a:t>Informere kort om innspillsfasen og innspillene</a:t>
            </a:r>
          </a:p>
          <a:p>
            <a:endParaRPr lang="nb-NO" b="1" dirty="0"/>
          </a:p>
          <a:p>
            <a:r>
              <a:rPr lang="nb-NO" b="1" dirty="0"/>
              <a:t>Legge fram forslag til ny målstruktur</a:t>
            </a:r>
          </a:p>
          <a:p>
            <a:endParaRPr lang="nb-NO" b="1" dirty="0"/>
          </a:p>
          <a:p>
            <a:r>
              <a:rPr lang="nb-NO" b="1" dirty="0"/>
              <a:t>Legge fram forslag til nye målformuleringer – diskutere og få tilbakemeldinger</a:t>
            </a:r>
          </a:p>
          <a:p>
            <a:endParaRPr lang="nb-NO" dirty="0"/>
          </a:p>
        </p:txBody>
      </p:sp>
      <p:pic>
        <p:nvPicPr>
          <p:cNvPr id="1026" name="Picture 2" descr="Gratis vektorgrafikk av Tilbakemeldinger">
            <a:extLst>
              <a:ext uri="{FF2B5EF4-FFF2-40B4-BE49-F238E27FC236}">
                <a16:creationId xmlns:a16="http://schemas.microsoft.com/office/drawing/2014/main" id="{294D3D92-F692-3432-D10D-5C973F63BD7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893" y="2115183"/>
            <a:ext cx="3723785" cy="395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3078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2639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D3ED187-2BD3-9F5A-DBF2-B06B412BB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606" y="272672"/>
            <a:ext cx="10329053" cy="1107996"/>
          </a:xfrm>
        </p:spPr>
        <p:txBody>
          <a:bodyPr>
            <a:normAutofit/>
          </a:bodyPr>
          <a:lstStyle/>
          <a:p>
            <a:r>
              <a:rPr lang="nb-NO" err="1"/>
              <a:t>Innspillsaktører</a:t>
            </a:r>
            <a:r>
              <a:rPr lang="nb-NO"/>
              <a:t> og –arenaer</a:t>
            </a:r>
            <a:endParaRPr lang="nb-NO" b="0"/>
          </a:p>
        </p:txBody>
      </p:sp>
      <p:sp>
        <p:nvSpPr>
          <p:cNvPr id="6" name="AutoShape 2" descr="NTNU Hjemmeside">
            <a:extLst>
              <a:ext uri="{FF2B5EF4-FFF2-40B4-BE49-F238E27FC236}">
                <a16:creationId xmlns:a16="http://schemas.microsoft.com/office/drawing/2014/main" id="{EDCFC388-68B0-271F-BCA9-D4EC4FD2DF1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132E9A74-A1D8-A713-DCFF-8A705496DE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907" y="2040878"/>
            <a:ext cx="1619250" cy="314325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7072225B-A4B0-10CD-98FA-623A8DB8AC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8062" y="2871395"/>
            <a:ext cx="1620958" cy="700102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4DAB75A8-D5AF-BAD1-9D44-A0327E06F819}"/>
              </a:ext>
            </a:extLst>
          </p:cNvPr>
          <p:cNvSpPr txBox="1"/>
          <p:nvPr/>
        </p:nvSpPr>
        <p:spPr>
          <a:xfrm>
            <a:off x="8424118" y="2672899"/>
            <a:ext cx="2155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Prosjekt likestilt arbeidsliv 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8F08BF85-24D6-9383-47D6-2D1CE4C24455}"/>
              </a:ext>
            </a:extLst>
          </p:cNvPr>
          <p:cNvSpPr txBox="1"/>
          <p:nvPr/>
        </p:nvSpPr>
        <p:spPr>
          <a:xfrm>
            <a:off x="5307483" y="3847009"/>
            <a:ext cx="1881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Seksjon tilbud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og integrering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BDA668F2-2084-EB2A-BFBA-25F9823EF5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834" y="3867545"/>
            <a:ext cx="658425" cy="658425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C4707AEB-66B4-2FEE-B750-B7BCC379C8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7859" y="4127074"/>
            <a:ext cx="1083325" cy="621207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A30290BF-9415-9162-5E72-F39897EC0C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3600" y="1812308"/>
            <a:ext cx="1428750" cy="800100"/>
          </a:xfrm>
          <a:prstGeom prst="rect">
            <a:avLst/>
          </a:prstGeom>
        </p:spPr>
      </p:pic>
      <p:sp>
        <p:nvSpPr>
          <p:cNvPr id="14" name="TekstSylinder 13">
            <a:extLst>
              <a:ext uri="{FF2B5EF4-FFF2-40B4-BE49-F238E27FC236}">
                <a16:creationId xmlns:a16="http://schemas.microsoft.com/office/drawing/2014/main" id="{B6377780-FEB1-D155-D8CC-EE1BCA3FBF09}"/>
              </a:ext>
            </a:extLst>
          </p:cNvPr>
          <p:cNvSpPr txBox="1"/>
          <p:nvPr/>
        </p:nvSpPr>
        <p:spPr>
          <a:xfrm>
            <a:off x="10108344" y="1798143"/>
            <a:ext cx="18507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Kommune-dialoger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4379F66A-C149-40F5-C431-AFF0963B1B76}"/>
              </a:ext>
            </a:extLst>
          </p:cNvPr>
          <p:cNvSpPr txBox="1"/>
          <p:nvPr/>
        </p:nvSpPr>
        <p:spPr>
          <a:xfrm>
            <a:off x="1572484" y="5533951"/>
            <a:ext cx="253379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Kompetanseforum Trøndelag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12.10.22</a:t>
            </a: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164691F1-E9F4-A2B1-C41E-5FC6B8D8E9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98178" y="5705563"/>
            <a:ext cx="2350222" cy="399538"/>
          </a:xfrm>
          <a:prstGeom prst="rect">
            <a:avLst/>
          </a:prstGeom>
        </p:spPr>
      </p:pic>
      <p:sp>
        <p:nvSpPr>
          <p:cNvPr id="17" name="TekstSylinder 16">
            <a:extLst>
              <a:ext uri="{FF2B5EF4-FFF2-40B4-BE49-F238E27FC236}">
                <a16:creationId xmlns:a16="http://schemas.microsoft.com/office/drawing/2014/main" id="{0309512E-8DB2-F1B3-415A-001191C09226}"/>
              </a:ext>
            </a:extLst>
          </p:cNvPr>
          <p:cNvSpPr txBox="1"/>
          <p:nvPr/>
        </p:nvSpPr>
        <p:spPr>
          <a:xfrm>
            <a:off x="181494" y="2759782"/>
            <a:ext cx="22495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Politisk samarbeidsutvalg </a:t>
            </a:r>
            <a:r>
              <a:rPr kumimoji="0" lang="nb-NO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HelseNT</a:t>
            </a:r>
            <a:endParaRPr kumimoji="0" lang="nb-NO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14174707-8A91-3C6B-269A-9F1F2DBDDDE1}"/>
              </a:ext>
            </a:extLst>
          </p:cNvPr>
          <p:cNvSpPr txBox="1"/>
          <p:nvPr/>
        </p:nvSpPr>
        <p:spPr>
          <a:xfrm>
            <a:off x="10561217" y="3125946"/>
            <a:ext cx="1352954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Innspill og føringer fra andre fylker, KD, KDD, HK-dir og KBU</a:t>
            </a: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1A282725-E119-B8BD-BEC4-1CFCBCEC7CC5}"/>
              </a:ext>
            </a:extLst>
          </p:cNvPr>
          <p:cNvSpPr txBox="1"/>
          <p:nvPr/>
        </p:nvSpPr>
        <p:spPr>
          <a:xfrm>
            <a:off x="3061960" y="1903854"/>
            <a:ext cx="23218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Regionale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Kompetanseforum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og regionråd</a:t>
            </a:r>
          </a:p>
        </p:txBody>
      </p:sp>
      <p:sp>
        <p:nvSpPr>
          <p:cNvPr id="22" name="TekstSylinder 21">
            <a:extLst>
              <a:ext uri="{FF2B5EF4-FFF2-40B4-BE49-F238E27FC236}">
                <a16:creationId xmlns:a16="http://schemas.microsoft.com/office/drawing/2014/main" id="{2A7699BC-8A00-1F63-47D0-1D100FC87135}"/>
              </a:ext>
            </a:extLst>
          </p:cNvPr>
          <p:cNvSpPr txBox="1"/>
          <p:nvPr/>
        </p:nvSpPr>
        <p:spPr>
          <a:xfrm>
            <a:off x="2005957" y="3719703"/>
            <a:ext cx="27248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Fellesmøte næringspartnerskapet og kompetanseforum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07.09.22</a:t>
            </a:r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3DD06F49-03B1-5F82-A4D7-AC1865941DFA}"/>
              </a:ext>
            </a:extLst>
          </p:cNvPr>
          <p:cNvSpPr txBox="1"/>
          <p:nvPr/>
        </p:nvSpPr>
        <p:spPr>
          <a:xfrm>
            <a:off x="4369020" y="4856189"/>
            <a:ext cx="2575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Rektormøtet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vgs.</a:t>
            </a:r>
          </a:p>
        </p:txBody>
      </p:sp>
      <p:pic>
        <p:nvPicPr>
          <p:cNvPr id="24" name="Bilde 23">
            <a:extLst>
              <a:ext uri="{FF2B5EF4-FFF2-40B4-BE49-F238E27FC236}">
                <a16:creationId xmlns:a16="http://schemas.microsoft.com/office/drawing/2014/main" id="{0E311481-C89E-F216-5314-08A563F9DC7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91006" y="4524870"/>
            <a:ext cx="2231032" cy="904623"/>
          </a:xfrm>
          <a:prstGeom prst="rect">
            <a:avLst/>
          </a:prstGeom>
        </p:spPr>
      </p:pic>
      <p:pic>
        <p:nvPicPr>
          <p:cNvPr id="25" name="Bilde 24">
            <a:extLst>
              <a:ext uri="{FF2B5EF4-FFF2-40B4-BE49-F238E27FC236}">
                <a16:creationId xmlns:a16="http://schemas.microsoft.com/office/drawing/2014/main" id="{91CBFB9B-85FB-5E12-CF20-0E8441B3EFC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21675" y="5179354"/>
            <a:ext cx="1861515" cy="471196"/>
          </a:xfrm>
          <a:prstGeom prst="rect">
            <a:avLst/>
          </a:prstGeom>
        </p:spPr>
      </p:pic>
      <p:pic>
        <p:nvPicPr>
          <p:cNvPr id="26" name="Bilde 25">
            <a:extLst>
              <a:ext uri="{FF2B5EF4-FFF2-40B4-BE49-F238E27FC236}">
                <a16:creationId xmlns:a16="http://schemas.microsoft.com/office/drawing/2014/main" id="{6D791041-2831-C258-DFC4-7DC07AE848E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76237" y="1940687"/>
            <a:ext cx="1352954" cy="422798"/>
          </a:xfrm>
          <a:prstGeom prst="rect">
            <a:avLst/>
          </a:prstGeom>
        </p:spPr>
      </p:pic>
      <p:sp>
        <p:nvSpPr>
          <p:cNvPr id="28" name="TekstSylinder 27">
            <a:extLst>
              <a:ext uri="{FF2B5EF4-FFF2-40B4-BE49-F238E27FC236}">
                <a16:creationId xmlns:a16="http://schemas.microsoft.com/office/drawing/2014/main" id="{27DAC601-824F-6670-5E4F-DDF0DDB4C294}"/>
              </a:ext>
            </a:extLst>
          </p:cNvPr>
          <p:cNvSpPr txBox="1"/>
          <p:nvPr/>
        </p:nvSpPr>
        <p:spPr>
          <a:xfrm>
            <a:off x="304800" y="5866685"/>
            <a:ext cx="138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Børgefjell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utvikling</a:t>
            </a:r>
          </a:p>
        </p:txBody>
      </p:sp>
      <p:sp>
        <p:nvSpPr>
          <p:cNvPr id="29" name="TekstSylinder 28">
            <a:extLst>
              <a:ext uri="{FF2B5EF4-FFF2-40B4-BE49-F238E27FC236}">
                <a16:creationId xmlns:a16="http://schemas.microsoft.com/office/drawing/2014/main" id="{280596CA-D1FB-C7F3-097D-7037FA9B85EE}"/>
              </a:ext>
            </a:extLst>
          </p:cNvPr>
          <p:cNvSpPr txBox="1"/>
          <p:nvPr/>
        </p:nvSpPr>
        <p:spPr>
          <a:xfrm>
            <a:off x="5970008" y="6073278"/>
            <a:ext cx="1881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Seksjon fagopplæring</a:t>
            </a:r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30DDF0DA-ED43-2E8B-2ABF-8DEF0B060742}"/>
              </a:ext>
            </a:extLst>
          </p:cNvPr>
          <p:cNvSpPr txBox="1"/>
          <p:nvPr/>
        </p:nvSpPr>
        <p:spPr>
          <a:xfrm>
            <a:off x="8822038" y="6088829"/>
            <a:ext cx="324190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Læringsarena kompetansepilotene og fylkeskommunenes nettverk for regional kompetansepolitikk</a:t>
            </a:r>
          </a:p>
        </p:txBody>
      </p:sp>
      <p:sp>
        <p:nvSpPr>
          <p:cNvPr id="31" name="TekstSylinder 30">
            <a:extLst>
              <a:ext uri="{FF2B5EF4-FFF2-40B4-BE49-F238E27FC236}">
                <a16:creationId xmlns:a16="http://schemas.microsoft.com/office/drawing/2014/main" id="{0777B41C-4E1E-A8F2-728C-FE7493B5138F}"/>
              </a:ext>
            </a:extLst>
          </p:cNvPr>
          <p:cNvSpPr txBox="1"/>
          <p:nvPr/>
        </p:nvSpPr>
        <p:spPr>
          <a:xfrm>
            <a:off x="88405" y="4690829"/>
            <a:ext cx="22310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Avdelingsseminar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Avd. utdanning og kompetanse</a:t>
            </a:r>
          </a:p>
        </p:txBody>
      </p:sp>
      <p:pic>
        <p:nvPicPr>
          <p:cNvPr id="33" name="Bilde 32">
            <a:extLst>
              <a:ext uri="{FF2B5EF4-FFF2-40B4-BE49-F238E27FC236}">
                <a16:creationId xmlns:a16="http://schemas.microsoft.com/office/drawing/2014/main" id="{DBC8000D-5340-BE6B-9041-194C3301B5E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11455" y="2999169"/>
            <a:ext cx="2073890" cy="569470"/>
          </a:xfrm>
          <a:prstGeom prst="rect">
            <a:avLst/>
          </a:prstGeom>
        </p:spPr>
      </p:pic>
      <p:sp>
        <p:nvSpPr>
          <p:cNvPr id="34" name="TekstSylinder 33">
            <a:extLst>
              <a:ext uri="{FF2B5EF4-FFF2-40B4-BE49-F238E27FC236}">
                <a16:creationId xmlns:a16="http://schemas.microsoft.com/office/drawing/2014/main" id="{3D7331F8-979A-3608-2AB1-0FD2D6057762}"/>
              </a:ext>
            </a:extLst>
          </p:cNvPr>
          <p:cNvSpPr txBox="1"/>
          <p:nvPr/>
        </p:nvSpPr>
        <p:spPr>
          <a:xfrm>
            <a:off x="6764725" y="5549340"/>
            <a:ext cx="282302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Verksted for regional utvikling KDD</a:t>
            </a:r>
          </a:p>
        </p:txBody>
      </p:sp>
      <p:sp>
        <p:nvSpPr>
          <p:cNvPr id="35" name="TekstSylinder 34">
            <a:extLst>
              <a:ext uri="{FF2B5EF4-FFF2-40B4-BE49-F238E27FC236}">
                <a16:creationId xmlns:a16="http://schemas.microsoft.com/office/drawing/2014/main" id="{71B5B79C-9C22-4857-2936-1E19D1F32E0C}"/>
              </a:ext>
            </a:extLst>
          </p:cNvPr>
          <p:cNvSpPr txBox="1"/>
          <p:nvPr/>
        </p:nvSpPr>
        <p:spPr>
          <a:xfrm>
            <a:off x="7442774" y="3350619"/>
            <a:ext cx="14792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Fellesmøte HU næring og utdanning 28.09.22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06EDBD0-75CC-CA6E-0A2D-C138ACE41AE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832" y="4700173"/>
            <a:ext cx="1834591" cy="73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938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80A38C1-F9F1-FB0F-920B-FC91EE796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Noen betraktninger….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1B62CFF3-68B0-5620-BAC2-366B7D3B88E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53693" y="2127883"/>
            <a:ext cx="5184648" cy="4410308"/>
          </a:xfrm>
        </p:spPr>
        <p:txBody>
          <a:bodyPr>
            <a:normAutofit lnSpcReduction="10000"/>
          </a:bodyPr>
          <a:lstStyle/>
          <a:p>
            <a:r>
              <a:rPr lang="nb-NO" sz="2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 har fått tilbakemeldinger om at det er mye positivt som skjer, og mye som allerede er på plass innen kompetansefeltet. </a:t>
            </a:r>
          </a:p>
          <a:p>
            <a:endParaRPr lang="nb-NO" sz="200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sz="2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Trøndelag trekkes ofte frem som foregangsfylke i nasjonale sammenhenger, men også gode tilbakemeldinger internt i eget fylke.</a:t>
            </a:r>
          </a:p>
          <a:p>
            <a:endParaRPr lang="nb-NO" sz="200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nb-NO" sz="2000">
                <a:latin typeface="Calibri" panose="020F0502020204030204" pitchFamily="34" charset="0"/>
                <a:ea typeface="Times New Roman" panose="02020603050405020304" pitchFamily="18" charset="0"/>
              </a:rPr>
              <a:t>Til dels krevende å få </a:t>
            </a:r>
            <a:r>
              <a:rPr lang="nb-NO" sz="2000" err="1">
                <a:latin typeface="Calibri" panose="020F0502020204030204" pitchFamily="34" charset="0"/>
                <a:ea typeface="Times New Roman" panose="02020603050405020304" pitchFamily="18" charset="0"/>
              </a:rPr>
              <a:t>innspillerne</a:t>
            </a:r>
            <a:r>
              <a:rPr lang="nb-NO" sz="2000">
                <a:latin typeface="Calibri" panose="020F0502020204030204" pitchFamily="34" charset="0"/>
                <a:ea typeface="Times New Roman" panose="02020603050405020304" pitchFamily="18" charset="0"/>
              </a:rPr>
              <a:t> til å tenke strategisk. Det er fort gjort å dukke ned i enkelttema og tiltak.</a:t>
            </a:r>
          </a:p>
          <a:p>
            <a:pPr marL="0" indent="0">
              <a:buNone/>
            </a:pPr>
            <a:endParaRPr lang="nb-NO" sz="200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sz="2000">
                <a:latin typeface="Calibri" panose="020F0502020204030204" pitchFamily="34" charset="0"/>
                <a:ea typeface="Times New Roman" panose="02020603050405020304" pitchFamily="18" charset="0"/>
              </a:rPr>
              <a:t>Det synes som at enkelte regioner er kommet lengre i prosessen og har bedre forutsetning for å forstå utfordringene.</a:t>
            </a:r>
            <a:endParaRPr lang="nb-NO" sz="3200"/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F3D3C79C-4EBE-2227-5DAD-1D5845E6E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7630" y="2114550"/>
            <a:ext cx="5184775" cy="3954463"/>
          </a:xfrm>
        </p:spPr>
        <p:txBody>
          <a:bodyPr vert="horz" lIns="0" tIns="0" rIns="0" bIns="0" rtlCol="0" anchor="t">
            <a:norm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b-NO" sz="1900">
                <a:effectLst/>
                <a:latin typeface="Calibri"/>
                <a:ea typeface="Times New Roman" panose="02020603050405020304" pitchFamily="18" charset="0"/>
                <a:cs typeface="Calibri"/>
              </a:rPr>
              <a:t>Kommunene:</a:t>
            </a:r>
          </a:p>
          <a:p>
            <a:pPr marL="666750" lvl="1" indent="-342900">
              <a:buFont typeface="Symbol" panose="05050102010706020507" pitchFamily="18" charset="2"/>
              <a:buChar char=""/>
            </a:pPr>
            <a:r>
              <a:rPr lang="nb-NO" sz="1900">
                <a:effectLst/>
                <a:latin typeface="Calibri"/>
                <a:ea typeface="Times New Roman" panose="02020603050405020304" pitchFamily="18" charset="0"/>
                <a:cs typeface="Calibri"/>
              </a:rPr>
              <a:t>Mange ikke kjent med at vi har hatt en kompetansestrategi</a:t>
            </a:r>
          </a:p>
          <a:p>
            <a:pPr marL="666750" lvl="1" indent="-342900">
              <a:buFont typeface="Symbol" panose="05050102010706020507" pitchFamily="18" charset="2"/>
              <a:buChar char=""/>
            </a:pPr>
            <a:r>
              <a:rPr lang="nb-NO" sz="1900">
                <a:effectLst/>
                <a:latin typeface="Calibri"/>
                <a:ea typeface="Times New Roman" panose="02020603050405020304" pitchFamily="18" charset="0"/>
                <a:cs typeface="Calibri"/>
              </a:rPr>
              <a:t>For noen krevende å forstå hvordan fylkeskommunens strategi- og planarbeid skal være til nytte i deres eget arbeid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nb-NO" sz="190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23850" indent="-323850"/>
            <a:r>
              <a:rPr lang="nb-NO" sz="1900">
                <a:latin typeface="Calibri"/>
                <a:ea typeface="Calibri" panose="020F0502020204030204" pitchFamily="34" charset="0"/>
                <a:cs typeface="Calibri"/>
              </a:rPr>
              <a:t>V</a:t>
            </a:r>
            <a:r>
              <a:rPr lang="nb-NO" sz="1900">
                <a:effectLst/>
                <a:latin typeface="Calibri"/>
                <a:ea typeface="Calibri" panose="020F0502020204030204" pitchFamily="34" charset="0"/>
                <a:cs typeface="Calibri"/>
              </a:rPr>
              <a:t>iktig at  </a:t>
            </a:r>
            <a:r>
              <a:rPr lang="nb-NO" sz="1900">
                <a:latin typeface="Calibri"/>
                <a:ea typeface="Calibri" panose="020F0502020204030204" pitchFamily="34" charset="0"/>
                <a:cs typeface="Calibri"/>
              </a:rPr>
              <a:t>strategien blir</a:t>
            </a:r>
            <a:r>
              <a:rPr lang="nb-NO" sz="1900">
                <a:effectLst/>
                <a:latin typeface="Calibri"/>
                <a:ea typeface="Calibri" panose="020F0502020204030204" pitchFamily="34" charset="0"/>
                <a:cs typeface="Calibri"/>
              </a:rPr>
              <a:t> utformet på en måte som </a:t>
            </a:r>
            <a:r>
              <a:rPr lang="nb-NO" sz="1900">
                <a:latin typeface="Calibri"/>
                <a:ea typeface="Calibri" panose="020F0502020204030204" pitchFamily="34" charset="0"/>
                <a:cs typeface="Calibri"/>
              </a:rPr>
              <a:t>gjør mål og hovedsatsinger </a:t>
            </a:r>
            <a:r>
              <a:rPr lang="nb-NO" sz="1900">
                <a:effectLst/>
                <a:latin typeface="Calibri"/>
                <a:ea typeface="Calibri" panose="020F0502020204030204" pitchFamily="34" charset="0"/>
                <a:cs typeface="Calibri"/>
              </a:rPr>
              <a:t>lett forståelig.</a:t>
            </a:r>
          </a:p>
          <a:p>
            <a:pPr marL="323850" indent="-323850"/>
            <a:endParaRPr lang="nb-NO" sz="19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23850" indent="-323850"/>
            <a:r>
              <a:rPr lang="nb-NO" sz="1900">
                <a:effectLst/>
                <a:latin typeface="Calibri"/>
                <a:ea typeface="Calibri" panose="020F0502020204030204" pitchFamily="34" charset="0"/>
                <a:cs typeface="Calibri"/>
              </a:rPr>
              <a:t>OG: Omstilling en rød tråd. </a:t>
            </a:r>
            <a:br>
              <a:rPr lang="nb-NO" sz="190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nb-NO" sz="1900"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394365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E2680A9-8D78-976D-1D1E-B4F24F035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Grov oppsummering</a:t>
            </a:r>
          </a:p>
        </p:txBody>
      </p:sp>
      <p:pic>
        <p:nvPicPr>
          <p:cNvPr id="6" name="Plassholder for innhold 5" descr="Et bilde som inneholder flere&#10;&#10;Automatisk generert beskrivelse">
            <a:extLst>
              <a:ext uri="{FF2B5EF4-FFF2-40B4-BE49-F238E27FC236}">
                <a16:creationId xmlns:a16="http://schemas.microsoft.com/office/drawing/2014/main" id="{D9ED2E9F-1D1F-1D5E-1003-B03B30CC2B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701" y="1939202"/>
            <a:ext cx="5750886" cy="3833923"/>
          </a:xfrm>
        </p:spPr>
      </p:pic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7BE5AFB4-A442-7C11-86D7-A7C8F8E2CF2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53693" y="1868129"/>
            <a:ext cx="5184648" cy="4200162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b-NO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Etter oppsummering og ordtelling ser vi at </a:t>
            </a:r>
            <a:r>
              <a:rPr lang="nb-NO" sz="18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innspillerne</a:t>
            </a:r>
            <a:r>
              <a:rPr lang="nb-NO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er særlig opptatt av: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b-NO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Samarbeid og koordinering, på tvers av sektorer og forvaltningsnivå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b-NO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Karriereveiledning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b-NO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Fleksible og desentraliserte utdanningstilbud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b-NO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Inkludering, mangfold og utenforskap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b-NO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Omstilling og innovasjon</a:t>
            </a:r>
            <a:endParaRPr lang="nb-NO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b-NO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Teknologisk utvikling, digitalisering og robotisering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b-NO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Bolyst og attraktivitet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nb-NO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Demografi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nb-NO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b-NO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Funnene stemmer godt over ens med utfordringsbildet som ble utarbeidet i samarbeid med partene i forkant av </a:t>
            </a:r>
            <a:r>
              <a:rPr lang="nb-NO" sz="18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innspillsprosessen</a:t>
            </a:r>
            <a:r>
              <a:rPr lang="nb-NO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85549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F80A820E-770A-EE3E-7409-C591379C97B5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 lnSpcReduction="10000"/>
          </a:bodyPr>
          <a:lstStyle/>
          <a:p>
            <a:endParaRPr lang="nb-NO" i="1">
              <a:cs typeface="Calibri"/>
            </a:endParaRPr>
          </a:p>
          <a:p>
            <a:r>
              <a:rPr lang="nb-NO" i="1">
                <a:cs typeface="Calibri"/>
              </a:rPr>
              <a:t>OVERORDNET MÅL </a:t>
            </a:r>
            <a:endParaRPr lang="nb-NO" i="1"/>
          </a:p>
          <a:p>
            <a:pPr marL="0" indent="0">
              <a:buNone/>
            </a:pPr>
            <a:endParaRPr lang="nb-NO" i="1">
              <a:cs typeface="Calibri"/>
            </a:endParaRPr>
          </a:p>
          <a:p>
            <a:r>
              <a:rPr lang="nb-NO" i="1">
                <a:cs typeface="Calibri"/>
              </a:rPr>
              <a:t>SATSINGSOMRÅDER</a:t>
            </a:r>
          </a:p>
          <a:p>
            <a:pPr lvl="1"/>
            <a:r>
              <a:rPr lang="nb-NO" i="1">
                <a:cs typeface="Calibri"/>
              </a:rPr>
              <a:t>UTDANNINGSSYSTEMET</a:t>
            </a:r>
          </a:p>
          <a:p>
            <a:pPr lvl="1"/>
            <a:r>
              <a:rPr lang="nb-NO" i="1">
                <a:cs typeface="Calibri"/>
              </a:rPr>
              <a:t>ARBEIDSLIVET</a:t>
            </a:r>
          </a:p>
          <a:p>
            <a:pPr lvl="1"/>
            <a:r>
              <a:rPr lang="nb-NO" i="1">
                <a:cs typeface="Calibri"/>
              </a:rPr>
              <a:t>KARRIEREVEILEDNING</a:t>
            </a:r>
          </a:p>
          <a:p>
            <a:pPr lvl="1"/>
            <a:endParaRPr lang="nb-NO" i="1">
              <a:cs typeface="Calibri"/>
            </a:endParaRPr>
          </a:p>
          <a:p>
            <a:r>
              <a:rPr lang="nb-NO" i="1">
                <a:cs typeface="Calibri"/>
              </a:rPr>
              <a:t>HOVEDMÅL</a:t>
            </a:r>
          </a:p>
          <a:p>
            <a:endParaRPr lang="nb-NO" i="1">
              <a:cs typeface="Calibri"/>
            </a:endParaRPr>
          </a:p>
          <a:p>
            <a:r>
              <a:rPr lang="nb-NO" i="1">
                <a:cs typeface="Calibri"/>
              </a:rPr>
              <a:t>DELMÅL</a:t>
            </a:r>
          </a:p>
          <a:p>
            <a:endParaRPr lang="nb-NO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E45C4DF-BB0C-4BC1-2D66-ACDAF20368FB}"/>
              </a:ext>
            </a:extLst>
          </p:cNvPr>
          <p:cNvSpPr>
            <a:spLocks noGrp="1"/>
          </p:cNvSpPr>
          <p:nvPr>
            <p:ph idx="14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endParaRPr lang="nb-NO">
              <a:cs typeface="Calibri"/>
            </a:endParaRPr>
          </a:p>
          <a:p>
            <a:r>
              <a:rPr lang="nb-NO">
                <a:cs typeface="Calibri"/>
              </a:rPr>
              <a:t>OVERORDNET MÅL </a:t>
            </a:r>
            <a:endParaRPr lang="nb-NO"/>
          </a:p>
          <a:p>
            <a:pPr lvl="1"/>
            <a:endParaRPr lang="nb-NO">
              <a:cs typeface="Calibri"/>
            </a:endParaRPr>
          </a:p>
          <a:p>
            <a:r>
              <a:rPr lang="nb-NO">
                <a:cs typeface="Calibri"/>
              </a:rPr>
              <a:t>HOVEDMÅL</a:t>
            </a:r>
          </a:p>
          <a:p>
            <a:endParaRPr lang="nb-NO">
              <a:cs typeface="Calibri"/>
            </a:endParaRPr>
          </a:p>
          <a:p>
            <a:r>
              <a:rPr lang="nb-NO">
                <a:cs typeface="Calibri"/>
              </a:rPr>
              <a:t>DELMÅL</a:t>
            </a:r>
          </a:p>
          <a:p>
            <a:pPr lvl="1"/>
            <a:endParaRPr lang="nb-NO">
              <a:cs typeface="Calibri"/>
            </a:endParaRPr>
          </a:p>
          <a:p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97B54A7-DA07-E53A-D229-A3884FEAE4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nb-NO"/>
              <a:t>Revidert kompetansestrategi</a:t>
            </a: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12857F43-9672-E718-5235-469B072E30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r>
              <a:rPr lang="nb-NO" i="1"/>
              <a:t>Gjeldende kompetansestrategi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E7EF0CFC-44C8-D715-262A-BA3AB24E8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>
                <a:cs typeface="Calibri Light"/>
              </a:rPr>
              <a:t>Endring av struktur</a:t>
            </a:r>
            <a:endParaRPr lang="nb-NO" b="1"/>
          </a:p>
        </p:txBody>
      </p:sp>
    </p:spTree>
    <p:extLst>
      <p:ext uri="{BB962C8B-B14F-4D97-AF65-F5344CB8AC3E}">
        <p14:creationId xmlns:p14="http://schemas.microsoft.com/office/powerpoint/2010/main" val="2168849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CFAF465-940F-BADC-2B36-80A68C69E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076" y="265754"/>
            <a:ext cx="9601200" cy="1107996"/>
          </a:xfrm>
        </p:spPr>
        <p:txBody>
          <a:bodyPr/>
          <a:lstStyle/>
          <a:p>
            <a:r>
              <a:rPr lang="nb-NO" b="1">
                <a:cs typeface="Calibri Light"/>
              </a:rPr>
              <a:t>Overordnet mål</a:t>
            </a:r>
            <a:endParaRPr lang="nb-NO" b="1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C885BCD-8815-1CFE-4BE6-CA0E82D139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1076" y="1639915"/>
            <a:ext cx="4521867" cy="43722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nb-NO" sz="2400" b="1">
                <a:solidFill>
                  <a:schemeClr val="accent5">
                    <a:lumMod val="90000"/>
                    <a:lumOff val="10000"/>
                  </a:schemeClr>
                </a:solidFill>
              </a:rPr>
              <a:t>Enkeltmennesker og virksomheter i Trøndelag har en kompetanse som gir et </a:t>
            </a:r>
          </a:p>
          <a:p>
            <a:pPr marL="0" indent="0" algn="ctr">
              <a:buNone/>
            </a:pPr>
            <a:r>
              <a:rPr lang="nb-NO" sz="2400" b="1">
                <a:solidFill>
                  <a:schemeClr val="accent5">
                    <a:lumMod val="90000"/>
                    <a:lumOff val="10000"/>
                  </a:schemeClr>
                </a:solidFill>
              </a:rPr>
              <a:t>bærekraftig, </a:t>
            </a:r>
          </a:p>
          <a:p>
            <a:pPr marL="0" indent="0" algn="ctr">
              <a:buNone/>
            </a:pPr>
            <a:r>
              <a:rPr lang="nb-NO" sz="2400" b="1">
                <a:solidFill>
                  <a:schemeClr val="accent5">
                    <a:lumMod val="90000"/>
                    <a:lumOff val="10000"/>
                  </a:schemeClr>
                </a:solidFill>
              </a:rPr>
              <a:t>innovativt og </a:t>
            </a:r>
          </a:p>
          <a:p>
            <a:pPr marL="0" indent="0" algn="ctr">
              <a:buNone/>
            </a:pPr>
            <a:r>
              <a:rPr lang="nb-NO" sz="2400" b="1">
                <a:solidFill>
                  <a:schemeClr val="accent5">
                    <a:lumMod val="90000"/>
                    <a:lumOff val="10000"/>
                  </a:schemeClr>
                </a:solidFill>
              </a:rPr>
              <a:t>inkluderende </a:t>
            </a:r>
          </a:p>
          <a:p>
            <a:pPr marL="0" indent="0" algn="ctr">
              <a:buNone/>
            </a:pPr>
            <a:r>
              <a:rPr lang="nb-NO" sz="2400" b="1">
                <a:solidFill>
                  <a:schemeClr val="accent5">
                    <a:lumMod val="90000"/>
                    <a:lumOff val="10000"/>
                  </a:schemeClr>
                </a:solidFill>
              </a:rPr>
              <a:t>arbeids- og samfunnsliv</a:t>
            </a:r>
            <a:endParaRPr lang="nb-NO" sz="2400">
              <a:ea typeface="Verdana"/>
              <a:cs typeface="Calibri"/>
            </a:endParaRPr>
          </a:p>
        </p:txBody>
      </p:sp>
      <p:pic>
        <p:nvPicPr>
          <p:cNvPr id="5" name="Bilde 4" descr="En pil som overblikker en Blinks mål figur">
            <a:extLst>
              <a:ext uri="{FF2B5EF4-FFF2-40B4-BE49-F238E27FC236}">
                <a16:creationId xmlns:a16="http://schemas.microsoft.com/office/drawing/2014/main" id="{23FE1BF8-1ABF-03EA-7A9A-5057FA4C25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689" y="1919663"/>
            <a:ext cx="4372209" cy="437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743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9C2A831-DEC4-2A9D-5752-E9C7BE60B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693" y="326129"/>
            <a:ext cx="9601200" cy="1107996"/>
          </a:xfrm>
        </p:spPr>
        <p:txBody>
          <a:bodyPr anchor="ctr">
            <a:normAutofit/>
          </a:bodyPr>
          <a:lstStyle/>
          <a:p>
            <a:r>
              <a:rPr lang="nb-NO"/>
              <a:t>4 hovedmål</a:t>
            </a:r>
          </a:p>
        </p:txBody>
      </p:sp>
      <p:pic>
        <p:nvPicPr>
          <p:cNvPr id="5" name="Bilde 4" descr="Et bilde som inneholder person, føtter&#10;&#10;Automatisk generert beskrivelse">
            <a:extLst>
              <a:ext uri="{FF2B5EF4-FFF2-40B4-BE49-F238E27FC236}">
                <a16:creationId xmlns:a16="http://schemas.microsoft.com/office/drawing/2014/main" id="{D086ACF9-B94E-B6C5-1C5E-6D2165C6F1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"/>
          <a:stretch/>
        </p:blipFill>
        <p:spPr>
          <a:xfrm>
            <a:off x="6677680" y="2115183"/>
            <a:ext cx="5184648" cy="4142742"/>
          </a:xfrm>
          <a:prstGeom prst="rect">
            <a:avLst/>
          </a:prstGeom>
          <a:noFill/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2C105C0-4DDD-1C7A-C173-52DDE5199CB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9868" y="2115182"/>
            <a:ext cx="5466132" cy="4511759"/>
          </a:xfrm>
        </p:spPr>
        <p:txBody>
          <a:bodyPr>
            <a:normAutofit lnSpcReduction="10000"/>
          </a:bodyPr>
          <a:lstStyle/>
          <a:p>
            <a:pPr marL="514350" indent="-51435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Trøndelag har et fleksibelt </a:t>
            </a:r>
            <a:r>
              <a:rPr lang="en-US" sz="20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utdanningssystem</a:t>
            </a:r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 som møter fremtidens kompetansebehov</a:t>
            </a:r>
          </a:p>
          <a:p>
            <a:pPr marL="514350" indent="-51435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endParaRPr lang="en-US" sz="20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nb-NO" sz="2000" b="1">
                <a:latin typeface="Arial" panose="020B0604020202020204" pitchFamily="34" charset="0"/>
                <a:cs typeface="Arial" panose="020B0604020202020204" pitchFamily="34" charset="0"/>
              </a:rPr>
              <a:t>Trøndelag har et </a:t>
            </a:r>
            <a:r>
              <a:rPr lang="nb-NO" sz="20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arbeidsliv</a:t>
            </a:r>
            <a:r>
              <a:rPr lang="nb-NO" sz="2000" b="1">
                <a:latin typeface="Arial" panose="020B0604020202020204" pitchFamily="34" charset="0"/>
                <a:cs typeface="Arial" panose="020B0604020202020204" pitchFamily="34" charset="0"/>
              </a:rPr>
              <a:t> med gode læringsmuligheter, der flere blir kvalifisert i samsvar med arbeidslivets behov</a:t>
            </a:r>
          </a:p>
          <a:p>
            <a:pPr marL="514350" indent="-51435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endParaRPr lang="nb-NO" sz="20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nb-NO" sz="2000" b="1">
                <a:latin typeface="Arial" panose="020B0604020202020204" pitchFamily="34" charset="0"/>
                <a:cs typeface="Arial" panose="020B0604020202020204" pitchFamily="34" charset="0"/>
              </a:rPr>
              <a:t>I Trøndelag tar </a:t>
            </a:r>
            <a:r>
              <a:rPr lang="nb-NO" sz="20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innbyggerne</a:t>
            </a:r>
            <a:r>
              <a:rPr lang="nb-NO" sz="2000" b="1">
                <a:latin typeface="Arial" panose="020B0604020202020204" pitchFamily="34" charset="0"/>
                <a:cs typeface="Arial" panose="020B0604020202020204" pitchFamily="34" charset="0"/>
              </a:rPr>
              <a:t> informerte karrierevalg i et livslangt læringsperspektiv</a:t>
            </a:r>
          </a:p>
          <a:p>
            <a:pPr marL="514350" indent="-51435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endParaRPr lang="nb-NO" sz="20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nb-NO" sz="2000" b="1">
                <a:latin typeface="Arial" panose="020B0604020202020204" pitchFamily="34" charset="0"/>
                <a:cs typeface="Arial" panose="020B0604020202020204" pitchFamily="34" charset="0"/>
              </a:rPr>
              <a:t>Tett </a:t>
            </a:r>
            <a:r>
              <a:rPr lang="nb-NO" sz="20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samarbeid</a:t>
            </a:r>
            <a:r>
              <a:rPr lang="nb-NO" sz="2000" b="1">
                <a:latin typeface="Arial" panose="020B0604020202020204" pitchFamily="34" charset="0"/>
                <a:cs typeface="Arial" panose="020B0604020202020204" pitchFamily="34" charset="0"/>
              </a:rPr>
              <a:t> og samordning mellom aktørene sikrer god balanse mellom tilbud og etterspørsel etter kompetanse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nb-NO" sz="20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nb-NO" sz="20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nb-NO" sz="20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nb-NO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796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E1F8816-BFDD-8A8D-322D-38D86C8E6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spcBef>
                <a:spcPts val="1000"/>
              </a:spcBef>
            </a:pPr>
            <a:r>
              <a:rPr lang="nb-NO" sz="3200">
                <a:ea typeface="+mn-lt"/>
                <a:cs typeface="+mn-lt"/>
              </a:rPr>
              <a:t>Hovedmål 1 med delmål</a:t>
            </a:r>
            <a:endParaRPr lang="en-US" sz="3200">
              <a:ea typeface="+mj-lt"/>
              <a:cs typeface="+mj-lt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8357D86-943A-D167-B9B0-CEBF0ECE6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5143" y="2115183"/>
            <a:ext cx="6214398" cy="3953108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323850" lvl="1" indent="0">
              <a:buNone/>
            </a:pPr>
            <a:r>
              <a:rPr lang="nb-NO" b="1" dirty="0">
                <a:ea typeface="Verdana"/>
                <a:cs typeface="Calibri"/>
              </a:rPr>
              <a:t>	Delmål</a:t>
            </a:r>
          </a:p>
          <a:p>
            <a:pPr marL="323850" lvl="1" indent="0">
              <a:buNone/>
            </a:pPr>
            <a:endParaRPr lang="nb-NO" b="1" dirty="0">
              <a:ea typeface="Verdana"/>
              <a:cs typeface="Calibri"/>
            </a:endParaRPr>
          </a:p>
          <a:p>
            <a:pPr marL="323850" lvl="1" indent="0">
              <a:buNone/>
            </a:pPr>
            <a:r>
              <a:rPr lang="nb-NO" sz="2400" dirty="0">
                <a:ea typeface="Verdana"/>
                <a:cs typeface="Calibri"/>
              </a:rPr>
              <a:t>1.1	Planleggingen av 	kompetansetilbudene skal være 	kunnskapsbasert, helhetlig og på tvers 	av utdanningsnivå og aldersgrupper.</a:t>
            </a:r>
          </a:p>
          <a:p>
            <a:pPr marL="323850" lvl="1" indent="0">
              <a:buNone/>
            </a:pPr>
            <a:endParaRPr lang="nb-NO" sz="2400" dirty="0">
              <a:ea typeface="Verdana"/>
              <a:cs typeface="Calibri"/>
            </a:endParaRPr>
          </a:p>
          <a:p>
            <a:pPr marL="323850" lvl="1" indent="0">
              <a:buNone/>
            </a:pPr>
            <a:r>
              <a:rPr lang="nb-NO" sz="2400" dirty="0">
                <a:cs typeface="Calibri"/>
              </a:rPr>
              <a:t>1.2	Fleksible, </a:t>
            </a:r>
            <a:r>
              <a:rPr lang="nb-NO" sz="2400" dirty="0" err="1">
                <a:cs typeface="Calibri"/>
              </a:rPr>
              <a:t>praksisnære</a:t>
            </a:r>
            <a:r>
              <a:rPr lang="nb-NO" sz="2400" dirty="0">
                <a:cs typeface="Calibri"/>
              </a:rPr>
              <a:t> opplæringstilbud 	er tilpasset deltakernes livssituasjon og 	bosted.</a:t>
            </a:r>
          </a:p>
          <a:p>
            <a:pPr marL="323850" lvl="1" indent="0">
              <a:buNone/>
            </a:pPr>
            <a:endParaRPr lang="nb-NO" sz="2400" dirty="0">
              <a:cs typeface="Calibri"/>
            </a:endParaRPr>
          </a:p>
          <a:p>
            <a:pPr marL="323850" lvl="1" indent="0">
              <a:buNone/>
            </a:pPr>
            <a:r>
              <a:rPr lang="nb-NO" sz="2400" dirty="0">
                <a:ea typeface="Verdana"/>
                <a:cs typeface="Calibri"/>
              </a:rPr>
              <a:t>1.3	Forebygging av frafall og økt 		gjennomføring preger alle 	utdanningsnivå.</a:t>
            </a:r>
          </a:p>
          <a:p>
            <a:pPr marL="647700" lvl="1" indent="-323850"/>
            <a:endParaRPr lang="nb-NO" dirty="0">
              <a:ea typeface="Verdana"/>
              <a:cs typeface="Calibri"/>
            </a:endParaRPr>
          </a:p>
          <a:p>
            <a:pPr marL="647700" lvl="1" indent="-323850"/>
            <a:endParaRPr lang="nb-NO" dirty="0">
              <a:ea typeface="Verdana"/>
              <a:cs typeface="Calibri"/>
            </a:endParaRPr>
          </a:p>
          <a:p>
            <a:pPr marL="323850" indent="-323850"/>
            <a:endParaRPr lang="nb-NO" dirty="0">
              <a:ea typeface="Verdana"/>
              <a:cs typeface="Calibri"/>
            </a:endParaRP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BBF01DD-B3C2-A758-9272-2E0C46BC5D4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52459" y="2202268"/>
            <a:ext cx="4314696" cy="3953108"/>
          </a:xfrm>
        </p:spPr>
        <p:txBody>
          <a:bodyPr/>
          <a:lstStyle/>
          <a:p>
            <a:pPr marL="0" indent="0">
              <a:buNone/>
            </a:pPr>
            <a:r>
              <a:rPr lang="en-US" sz="2400" b="1">
                <a:solidFill>
                  <a:srgbClr val="00B050"/>
                </a:solidFill>
                <a:ea typeface="+mn-lt"/>
                <a:cs typeface="+mn-lt"/>
              </a:rPr>
              <a:t>Trøndelag har et fleksibelt utdanningssystem som møter fremtidens kompetansebehov</a:t>
            </a:r>
            <a:endParaRPr lang="nb-NO" b="1"/>
          </a:p>
        </p:txBody>
      </p:sp>
    </p:spTree>
    <p:extLst>
      <p:ext uri="{BB962C8B-B14F-4D97-AF65-F5344CB8AC3E}">
        <p14:creationId xmlns:p14="http://schemas.microsoft.com/office/powerpoint/2010/main" val="95078713"/>
      </p:ext>
    </p:extLst>
  </p:cSld>
  <p:clrMapOvr>
    <a:masterClrMapping/>
  </p:clrMapOvr>
</p:sld>
</file>

<file path=ppt/theme/theme1.xml><?xml version="1.0" encoding="utf-8"?>
<a:theme xmlns:a="http://schemas.openxmlformats.org/drawingml/2006/main" name="TRFK">
  <a:themeElements>
    <a:clrScheme name="TFK">
      <a:dk1>
        <a:sysClr val="windowText" lastClr="000000"/>
      </a:dk1>
      <a:lt1>
        <a:sysClr val="window" lastClr="FFFFFF"/>
      </a:lt1>
      <a:dk2>
        <a:srgbClr val="CDC9AF"/>
      </a:dk2>
      <a:lt2>
        <a:srgbClr val="E7E6E6"/>
      </a:lt2>
      <a:accent1>
        <a:srgbClr val="FFDD00"/>
      </a:accent1>
      <a:accent2>
        <a:srgbClr val="018A92"/>
      </a:accent2>
      <a:accent3>
        <a:srgbClr val="CDC9AF"/>
      </a:accent3>
      <a:accent4>
        <a:srgbClr val="E35205"/>
      </a:accent4>
      <a:accent5>
        <a:srgbClr val="004052"/>
      </a:accent5>
      <a:accent6>
        <a:srgbClr val="000000"/>
      </a:accent6>
      <a:hlink>
        <a:srgbClr val="0563C1"/>
      </a:hlink>
      <a:folHlink>
        <a:srgbClr val="954F72"/>
      </a:folHlink>
    </a:clrScheme>
    <a:fontScheme name="Egendefinert 13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fk_ppt_hovedlogo (1).pptx" id="{BC19AE05-638E-49C8-8B07-F5D649000AFD}" vid="{5E7EE038-3048-41D5-AC0F-0B78C8D66D8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c1e125b-b772-4d2d-8af8-eec310c9bc7c" xsi:nil="true"/>
    <lcf76f155ced4ddcb4097134ff3c332f xmlns="e5f2bb02-5d54-4209-a8f9-54f0314df865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F06F5BECFD4D146B22B44D785B19F2D" ma:contentTypeVersion="12" ma:contentTypeDescription="Opprett et nytt dokument." ma:contentTypeScope="" ma:versionID="40dbd3812c3dabc4b109a91e56482e27">
  <xsd:schema xmlns:xsd="http://www.w3.org/2001/XMLSchema" xmlns:xs="http://www.w3.org/2001/XMLSchema" xmlns:p="http://schemas.microsoft.com/office/2006/metadata/properties" xmlns:ns2="e5f2bb02-5d54-4209-a8f9-54f0314df865" xmlns:ns3="4c1e125b-b772-4d2d-8af8-eec310c9bc7c" xmlns:ns4="a8083561-9251-4d5d-b472-8839b8478195" targetNamespace="http://schemas.microsoft.com/office/2006/metadata/properties" ma:root="true" ma:fieldsID="067a413fcf27d1aa75722add16911753" ns2:_="" ns3:_="" ns4:_="">
    <xsd:import namespace="e5f2bb02-5d54-4209-a8f9-54f0314df865"/>
    <xsd:import namespace="4c1e125b-b772-4d2d-8af8-eec310c9bc7c"/>
    <xsd:import namespace="a8083561-9251-4d5d-b472-8839b847819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f2bb02-5d54-4209-a8f9-54f0314df8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Bildemerkelapper" ma:readOnly="false" ma:fieldId="{5cf76f15-5ced-4ddc-b409-7134ff3c332f}" ma:taxonomyMulti="true" ma:sspId="17f1e631-7134-4ce3-8a3d-482fd88a4c5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1e125b-b772-4d2d-8af8-eec310c9bc7c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4e965383-af20-4866-b782-44ec5b123bf1}" ma:internalName="TaxCatchAll" ma:showField="CatchAllData" ma:web="a8083561-9251-4d5d-b472-8839b847819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083561-9251-4d5d-b472-8839b847819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DCBA7F8-F007-4B9D-BC9C-7DF274E70602}">
  <ds:schemaRefs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12e76e3d-0b6d-4f01-8bb2-1a2477816da2"/>
    <ds:schemaRef ds:uri="http://schemas.openxmlformats.org/package/2006/metadata/core-properties"/>
    <ds:schemaRef ds:uri="http://purl.org/dc/terms/"/>
    <ds:schemaRef ds:uri="8cd9c45a-7483-4d58-af4f-fc08c5a843b0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7352F2F-65E0-46B5-992A-4707C03950E1}"/>
</file>

<file path=customXml/itemProps3.xml><?xml version="1.0" encoding="utf-8"?>
<ds:datastoreItem xmlns:ds="http://schemas.openxmlformats.org/officeDocument/2006/customXml" ds:itemID="{2B51DD8A-6B3E-46AE-BF2C-11378A5B861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1290</Words>
  <Application>Microsoft Office PowerPoint</Application>
  <PresentationFormat>Widescreen</PresentationFormat>
  <Paragraphs>275</Paragraphs>
  <Slides>20</Slides>
  <Notes>18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20</vt:i4>
      </vt:variant>
    </vt:vector>
  </HeadingPairs>
  <TitlesOfParts>
    <vt:vector size="21" baseType="lpstr">
      <vt:lpstr>TRFK</vt:lpstr>
      <vt:lpstr>Forslag til målstruktur og målformuleringer i revidert kompetansestrategi</vt:lpstr>
      <vt:lpstr>Hva er formålet med denne økta?</vt:lpstr>
      <vt:lpstr>Innspillsaktører og –arenaer</vt:lpstr>
      <vt:lpstr>Noen betraktninger….</vt:lpstr>
      <vt:lpstr>Grov oppsummering</vt:lpstr>
      <vt:lpstr>Endring av struktur</vt:lpstr>
      <vt:lpstr>Overordnet mål</vt:lpstr>
      <vt:lpstr>4 hovedmål</vt:lpstr>
      <vt:lpstr>Hovedmål 1 med delmål</vt:lpstr>
      <vt:lpstr>Hovedmål 2 med delmål</vt:lpstr>
      <vt:lpstr>Hovedmål 3 med delmål</vt:lpstr>
      <vt:lpstr>Hovedmål 4 med delmål</vt:lpstr>
      <vt:lpstr>Diskusjoner og innspill</vt:lpstr>
      <vt:lpstr>Diskusjoner og innspill: Hovedmål 1</vt:lpstr>
      <vt:lpstr>PowerPoint-presentasjon</vt:lpstr>
      <vt:lpstr>Diskusjoner og innspill: Hovedmål 2</vt:lpstr>
      <vt:lpstr>Diskusjoner og innspill: Hovedmål 3</vt:lpstr>
      <vt:lpstr>Hovedmål 4</vt:lpstr>
      <vt:lpstr>Veien videre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Forslag målstruktur og målformuleringer</dc:title>
  <dc:creator>Bjørn Leo Finanger</dc:creator>
  <cp:lastModifiedBy>Lisbeth Pedersen</cp:lastModifiedBy>
  <cp:revision>2</cp:revision>
  <cp:lastPrinted>2022-12-05T13:00:51Z</cp:lastPrinted>
  <dcterms:created xsi:type="dcterms:W3CDTF">2022-11-23T12:57:55Z</dcterms:created>
  <dcterms:modified xsi:type="dcterms:W3CDTF">2022-12-06T07:33:02Z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0x0101000F06F5BECFD4D146B22B44D785B19F2D</vt:lpwstr>
  </property>
</Properties>
</file>