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9"/>
  </p:notesMasterIdLst>
  <p:sldIdLst>
    <p:sldId id="259" r:id="rId3"/>
    <p:sldId id="260" r:id="rId4"/>
    <p:sldId id="263" r:id="rId5"/>
    <p:sldId id="262" r:id="rId6"/>
    <p:sldId id="264" r:id="rId7"/>
    <p:sldId id="25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0FF2BB-1C0E-4F8F-A5F6-FF55E6AC715D}" v="2" dt="2023-10-04T06:52:00.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940" autoAdjust="0"/>
  </p:normalViewPr>
  <p:slideViewPr>
    <p:cSldViewPr snapToGrid="0">
      <p:cViewPr varScale="1">
        <p:scale>
          <a:sx n="66" d="100"/>
          <a:sy n="66" d="100"/>
        </p:scale>
        <p:origin x="84" y="31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D9C33-7EAD-4D36-BE41-0239A1B93349}" type="datetimeFigureOut">
              <a:rPr lang="nb-NO" smtClean="0"/>
              <a:t>05.10.2023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B5506-633D-45C2-8FB3-DEBF22723294}" type="slidenum">
              <a:rPr lang="nb-NO" smtClean="0"/>
              <a:t>‹#›</a:t>
            </a:fld>
            <a:endParaRPr lang="nb-NO"/>
          </a:p>
        </p:txBody>
      </p:sp>
    </p:spTree>
    <p:extLst>
      <p:ext uri="{BB962C8B-B14F-4D97-AF65-F5344CB8AC3E}">
        <p14:creationId xmlns:p14="http://schemas.microsoft.com/office/powerpoint/2010/main" val="3443997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handler om å se på Trøndelag – status nå, utviklingstrekk og utfordringer fram mot 2030 og enda lenger – hvilken kunnskap har vi om viktige temaområder og drivkrefter for utvikling? </a:t>
            </a:r>
          </a:p>
          <a:p>
            <a:endParaRPr lang="nb-NO" dirty="0"/>
          </a:p>
          <a:p>
            <a:r>
              <a:rPr lang="nb-NO"/>
              <a:t>Per i dag har vi en Trøndelagsplan som strekker seg fram mot 2030, og en planstrategi som er Trøndelagsplanens kortsiktige del og som definerer mål og innsatsområder for hver fylkestingsperiode. Ett av spørsmålene er om vi bør ha en lenger planhorisont for Trøndelagsplanen enn 2030. </a:t>
            </a:r>
            <a:endParaRPr lang="nb-NO">
              <a:cs typeface="Calibri"/>
            </a:endParaRPr>
          </a:p>
        </p:txBody>
      </p:sp>
      <p:sp>
        <p:nvSpPr>
          <p:cNvPr id="4" name="Plassholder for lysbildenummer 3"/>
          <p:cNvSpPr>
            <a:spLocks noGrp="1"/>
          </p:cNvSpPr>
          <p:nvPr>
            <p:ph type="sldNum" sz="quarter" idx="5"/>
          </p:nvPr>
        </p:nvSpPr>
        <p:spPr/>
        <p:txBody>
          <a:bodyPr/>
          <a:lstStyle/>
          <a:p>
            <a:fld id="{9CDA4DC4-4BFA-46E1-A49E-416B5715EAD9}" type="slidenum">
              <a:rPr lang="nb-NO" smtClean="0"/>
              <a:t>2</a:t>
            </a:fld>
            <a:endParaRPr lang="nb-NO"/>
          </a:p>
        </p:txBody>
      </p:sp>
    </p:spTree>
    <p:extLst>
      <p:ext uri="{BB962C8B-B14F-4D97-AF65-F5344CB8AC3E}">
        <p14:creationId xmlns:p14="http://schemas.microsoft.com/office/powerpoint/2010/main" val="340077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a:t>Klikk for å redigere tittelstil</a:t>
            </a:r>
            <a:endParaRPr lang="en-US" dirty="0"/>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9" name="Picture 3" descr="Hovedlogo_liggende.pdf">
            <a:extLst>
              <a:ext uri="{FF2B5EF4-FFF2-40B4-BE49-F238E27FC236}">
                <a16:creationId xmlns:a16="http://schemas.microsoft.com/office/drawing/2014/main" id="{9B99E569-489B-4A5A-9688-30C3EB7AB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176" y="304590"/>
            <a:ext cx="2434127" cy="949105"/>
          </a:xfrm>
          <a:prstGeom prst="rect">
            <a:avLst/>
          </a:prstGeom>
        </p:spPr>
      </p:pic>
    </p:spTree>
    <p:extLst>
      <p:ext uri="{BB962C8B-B14F-4D97-AF65-F5344CB8AC3E}">
        <p14:creationId xmlns:p14="http://schemas.microsoft.com/office/powerpoint/2010/main" val="17496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A1A0E74-B8A8-4360-A367-9FF538085BF2}" type="datetimeFigureOut">
              <a:rPr lang="nb-NO" smtClean="0"/>
              <a:t>05.10.2023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61439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05.10.2023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44649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dirty="0"/>
              <a:t>trondelagfylke.no | fb.com/</a:t>
            </a:r>
            <a:r>
              <a:rPr lang="nb-NO" sz="1300" dirty="0" err="1"/>
              <a:t>trondelagfylke</a:t>
            </a:r>
            <a:endParaRPr lang="nb-NO" sz="1300" dirty="0"/>
          </a:p>
        </p:txBody>
      </p:sp>
      <p:pic>
        <p:nvPicPr>
          <p:cNvPr id="4" name="Bilde 3">
            <a:extLst>
              <a:ext uri="{FF2B5EF4-FFF2-40B4-BE49-F238E27FC236}">
                <a16:creationId xmlns:a16="http://schemas.microsoft.com/office/drawing/2014/main" id="{B180F9EF-C83D-44E5-A14B-9713F4B0ED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1452" y="1929634"/>
            <a:ext cx="2709097" cy="2324866"/>
          </a:xfrm>
          <a:prstGeom prst="rect">
            <a:avLst/>
          </a:prstGeom>
        </p:spPr>
      </p:pic>
    </p:spTree>
    <p:extLst>
      <p:ext uri="{BB962C8B-B14F-4D97-AF65-F5344CB8AC3E}">
        <p14:creationId xmlns:p14="http://schemas.microsoft.com/office/powerpoint/2010/main" val="360613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A1A0E74-B8A8-4360-A367-9FF538085BF2}" type="datetimeFigureOut">
              <a:rPr lang="nb-NO" smtClean="0"/>
              <a:t>05.10.2023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normAutofit/>
          </a:bodyPr>
          <a:lstStyle>
            <a:lvl1pPr>
              <a:defRPr sz="3600" cap="none" baseline="0"/>
            </a:lvl1pPr>
          </a:lstStyle>
          <a:p>
            <a:r>
              <a:rPr lang="nb-NO"/>
              <a:t>Klikk for å redigere tittelstil</a:t>
            </a:r>
          </a:p>
        </p:txBody>
      </p:sp>
    </p:spTree>
    <p:extLst>
      <p:ext uri="{BB962C8B-B14F-4D97-AF65-F5344CB8AC3E}">
        <p14:creationId xmlns:p14="http://schemas.microsoft.com/office/powerpoint/2010/main" val="1868801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FFFFFF"/>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FFFFFF"/>
                </a:solidFill>
              </a:defRPr>
            </a:lvl1pPr>
          </a:lstStyle>
          <a:p>
            <a:r>
              <a:rPr lang="nb-NO"/>
              <a:t>Klikk for å redigere tittelstil</a:t>
            </a:r>
            <a:endParaRPr lang="en-US"/>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FFFFFF"/>
              </a:solidFill>
            </a:endParaRPr>
          </a:p>
        </p:txBody>
      </p:sp>
      <p:pic>
        <p:nvPicPr>
          <p:cNvPr id="7" name="Bilde 6">
            <a:extLst>
              <a:ext uri="{FF2B5EF4-FFF2-40B4-BE49-F238E27FC236}">
                <a16:creationId xmlns:a16="http://schemas.microsoft.com/office/drawing/2014/main" id="{53C00A96-9228-4E6E-AE76-CA1B57587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89" y="471764"/>
            <a:ext cx="2431899" cy="580999"/>
          </a:xfrm>
          <a:prstGeom prst="rect">
            <a:avLst/>
          </a:prstGeom>
        </p:spPr>
      </p:pic>
    </p:spTree>
    <p:extLst>
      <p:ext uri="{BB962C8B-B14F-4D97-AF65-F5344CB8AC3E}">
        <p14:creationId xmlns:p14="http://schemas.microsoft.com/office/powerpoint/2010/main" val="174967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dirty="0"/>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63713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A1A0E74-B8A8-4360-A367-9FF538085BF2}" type="datetimeFigureOut">
              <a:rPr lang="nb-NO" smtClean="0"/>
              <a:t>05.10.2023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186880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5" name="Date Placeholder 4"/>
          <p:cNvSpPr>
            <a:spLocks noGrp="1"/>
          </p:cNvSpPr>
          <p:nvPr>
            <p:ph type="dt" sz="half" idx="10"/>
          </p:nvPr>
        </p:nvSpPr>
        <p:spPr/>
        <p:txBody>
          <a:bodyPr/>
          <a:lstStyle/>
          <a:p>
            <a:fld id="{6A1A0E74-B8A8-4360-A367-9FF538085BF2}" type="datetimeFigureOut">
              <a:rPr lang="nb-NO" smtClean="0"/>
              <a:t>05.10.2023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1735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05.10.2023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80621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05.10.2023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Klikk for å redigere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370480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05.10.2023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24766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05.10.2023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116214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Klikk for å redigere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05.10.2023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Klikk for å redigere tekststiler i malen</a:t>
            </a:r>
          </a:p>
        </p:txBody>
      </p:sp>
      <p:pic>
        <p:nvPicPr>
          <p:cNvPr id="9" name="Picture 3" descr="Hovedlogo_liggende.pdf">
            <a:extLst>
              <a:ext uri="{FF2B5EF4-FFF2-40B4-BE49-F238E27FC236}">
                <a16:creationId xmlns:a16="http://schemas.microsoft.com/office/drawing/2014/main" id="{53912F0C-7C67-40A1-A7B9-A0E9EF5406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088" y="393125"/>
            <a:ext cx="1423125" cy="554899"/>
          </a:xfrm>
          <a:prstGeom prst="rect">
            <a:avLst/>
          </a:prstGeom>
        </p:spPr>
      </p:pic>
    </p:spTree>
    <p:extLst>
      <p:ext uri="{BB962C8B-B14F-4D97-AF65-F5344CB8AC3E}">
        <p14:creationId xmlns:p14="http://schemas.microsoft.com/office/powerpoint/2010/main" val="17258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05.10.2023</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dirty="0"/>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25748482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72" r:id="rId6"/>
    <p:sldLayoutId id="2147483673" r:id="rId7"/>
    <p:sldLayoutId id="2147483674" r:id="rId8"/>
    <p:sldLayoutId id="2147483676" r:id="rId9"/>
    <p:sldLayoutId id="2147483666" r:id="rId10"/>
    <p:sldLayoutId id="2147483667" r:id="rId11"/>
    <p:sldLayoutId id="2147483677" r:id="rId12"/>
  </p:sldLayoutIdLst>
  <p:txStyles>
    <p:titleStyle>
      <a:lvl1pPr algn="l" defTabSz="914400" rtl="0" eaLnBrk="1" latinLnBrk="0" hangingPunct="1">
        <a:lnSpc>
          <a:spcPct val="90000"/>
        </a:lnSpc>
        <a:spcBef>
          <a:spcPts val="0"/>
        </a:spcBef>
        <a:buNone/>
        <a:defRPr sz="3600" b="1" kern="1200" cap="none"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05.10.2023</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hidden="1">
            <a:extLst>
              <a:ext uri="{FF2B5EF4-FFF2-40B4-BE49-F238E27FC236}">
                <a16:creationId xmlns:a16="http://schemas.microsoft.com/office/drawing/2014/main" id="{568E141C-BC32-4EA7-B2A0-38340A669A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a:extLst>
              <a:ext uri="{FF2B5EF4-FFF2-40B4-BE49-F238E27FC236}">
                <a16:creationId xmlns:a16="http://schemas.microsoft.com/office/drawing/2014/main" id="{F439C0E1-1A3C-408E-87BE-8917EC33988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2574848256"/>
      </p:ext>
    </p:extLst>
  </p:cSld>
  <p:clrMap bg1="lt1" tx1="dk1" bg2="lt2" tx2="dk2" accent1="accent1" accent2="accent2" accent3="accent3" accent4="accent4" accent5="accent5" accent6="accent6" hlink="hlink" folHlink="folHlink"/>
  <p:sldLayoutIdLst>
    <p:sldLayoutId id="2147483680" r:id="rId1"/>
    <p:sldLayoutId id="2147483679" r:id="rId2"/>
  </p:sldLayoutIdLst>
  <p:txStyles>
    <p:titleStyle>
      <a:lvl1pPr algn="l" defTabSz="914400" rtl="0" eaLnBrk="1" latinLnBrk="0" hangingPunct="1">
        <a:lnSpc>
          <a:spcPct val="90000"/>
        </a:lnSpc>
        <a:spcBef>
          <a:spcPts val="0"/>
        </a:spcBef>
        <a:buNone/>
        <a:defRPr sz="3600" b="1" kern="1200" cap="none"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trondelagfylke.no/vare-tjenester/plan-og-areal/regional-planlegging/regionale-planer-og-handlingsprogram2/regional-plan-for-arealbruk/"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mailto:turvo@trondelagfylke.no"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www.trondelagfylke.no/globalassets/dokumenter/plan-og-areal/regional-planlegging/regionale-planer-og-handlingsprogram/handlingsprogram-rpa-2022-2025.pdf"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5CAFB2-6E0D-49A8-99F0-04FF78C5A870}"/>
              </a:ext>
            </a:extLst>
          </p:cNvPr>
          <p:cNvSpPr>
            <a:spLocks noGrp="1"/>
          </p:cNvSpPr>
          <p:nvPr>
            <p:ph type="ctrTitle"/>
          </p:nvPr>
        </p:nvSpPr>
        <p:spPr/>
        <p:txBody>
          <a:bodyPr/>
          <a:lstStyle/>
          <a:p>
            <a:r>
              <a:rPr lang="nb-NO" dirty="0"/>
              <a:t>Regional plan for arealbruk </a:t>
            </a:r>
            <a:br>
              <a:rPr lang="nb-NO" dirty="0"/>
            </a:br>
            <a:r>
              <a:rPr lang="nb-NO" dirty="0"/>
              <a:t>Regional planstrategi</a:t>
            </a:r>
          </a:p>
        </p:txBody>
      </p:sp>
      <p:sp>
        <p:nvSpPr>
          <p:cNvPr id="3" name="Undertittel 2">
            <a:extLst>
              <a:ext uri="{FF2B5EF4-FFF2-40B4-BE49-F238E27FC236}">
                <a16:creationId xmlns:a16="http://schemas.microsoft.com/office/drawing/2014/main" id="{C66E8297-8E85-4F43-B346-0DEF68D0D91B}"/>
              </a:ext>
            </a:extLst>
          </p:cNvPr>
          <p:cNvSpPr>
            <a:spLocks noGrp="1"/>
          </p:cNvSpPr>
          <p:nvPr>
            <p:ph type="subTitle" idx="1"/>
          </p:nvPr>
        </p:nvSpPr>
        <p:spPr/>
        <p:txBody>
          <a:bodyPr>
            <a:normAutofit/>
          </a:bodyPr>
          <a:lstStyle/>
          <a:p>
            <a:r>
              <a:rPr lang="nb-NO" dirty="0"/>
              <a:t>Regionalt planforum 4. oktober 2023</a:t>
            </a:r>
          </a:p>
        </p:txBody>
      </p:sp>
    </p:spTree>
    <p:extLst>
      <p:ext uri="{BB962C8B-B14F-4D97-AF65-F5344CB8AC3E}">
        <p14:creationId xmlns:p14="http://schemas.microsoft.com/office/powerpoint/2010/main" val="4285030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2D66A10F-01E8-47CC-A261-83C9E8D097C4}"/>
              </a:ext>
            </a:extLst>
          </p:cNvPr>
          <p:cNvSpPr>
            <a:spLocks noGrp="1"/>
          </p:cNvSpPr>
          <p:nvPr>
            <p:ph idx="1"/>
          </p:nvPr>
        </p:nvSpPr>
        <p:spPr/>
        <p:txBody>
          <a:bodyPr/>
          <a:lstStyle/>
          <a:p>
            <a:pPr algn="l"/>
            <a:r>
              <a:rPr lang="nb-NO" sz="2400" b="0" i="0" dirty="0">
                <a:solidFill>
                  <a:srgbClr val="000000"/>
                </a:solidFill>
                <a:effectLst/>
              </a:rPr>
              <a:t>10.00-10-45:   Vurdere behov for revidering av Regional plan for </a:t>
            </a:r>
          </a:p>
          <a:p>
            <a:pPr marL="0" indent="0" algn="l">
              <a:buNone/>
            </a:pPr>
            <a:r>
              <a:rPr lang="nb-NO" sz="2400" dirty="0">
                <a:solidFill>
                  <a:srgbClr val="000000"/>
                </a:solidFill>
              </a:rPr>
              <a:t>			</a:t>
            </a:r>
            <a:r>
              <a:rPr lang="nb-NO" sz="2400" b="0" i="0" dirty="0">
                <a:solidFill>
                  <a:srgbClr val="000000"/>
                </a:solidFill>
                <a:effectLst/>
              </a:rPr>
              <a:t>arealbruk – Innspill og diskusjon rundt «bordet» 			på utsendte spørsmål</a:t>
            </a:r>
          </a:p>
          <a:p>
            <a:pPr marL="0" indent="0" algn="l">
              <a:buNone/>
            </a:pPr>
            <a:endParaRPr lang="nb-NO" sz="2400" b="0" i="0" dirty="0">
              <a:solidFill>
                <a:srgbClr val="000000"/>
              </a:solidFill>
              <a:effectLst/>
            </a:endParaRPr>
          </a:p>
          <a:p>
            <a:pPr algn="l"/>
            <a:r>
              <a:rPr lang="nb-NO" sz="2400" b="0" i="0" dirty="0">
                <a:solidFill>
                  <a:srgbClr val="000000"/>
                </a:solidFill>
                <a:effectLst/>
              </a:rPr>
              <a:t>10.45-11.15:   Status tiltak i handlingsprogram</a:t>
            </a:r>
          </a:p>
          <a:p>
            <a:pPr algn="l"/>
            <a:endParaRPr lang="nb-NO" sz="2400" b="0" i="0" dirty="0">
              <a:solidFill>
                <a:srgbClr val="000000"/>
              </a:solidFill>
              <a:effectLst/>
            </a:endParaRPr>
          </a:p>
          <a:p>
            <a:pPr algn="l"/>
            <a:r>
              <a:rPr lang="nb-NO" sz="2400" b="0" i="1" dirty="0">
                <a:solidFill>
                  <a:srgbClr val="000000"/>
                </a:solidFill>
                <a:effectLst/>
              </a:rPr>
              <a:t>11.15-11.45:   Lunsjpause</a:t>
            </a:r>
          </a:p>
          <a:p>
            <a:pPr marL="0" indent="0" algn="l">
              <a:buNone/>
            </a:pPr>
            <a:endParaRPr lang="nb-NO" sz="2400" b="0" i="0" dirty="0">
              <a:solidFill>
                <a:srgbClr val="000000"/>
              </a:solidFill>
              <a:effectLst/>
            </a:endParaRPr>
          </a:p>
          <a:p>
            <a:pPr algn="l"/>
            <a:r>
              <a:rPr lang="nb-NO" sz="2400" b="0" i="0" dirty="0">
                <a:solidFill>
                  <a:srgbClr val="000000"/>
                </a:solidFill>
                <a:effectLst/>
              </a:rPr>
              <a:t>11.45-12.30:   Regional planstrategi – Oppsummering av 				utfordrings- og mulighetsbilde</a:t>
            </a:r>
          </a:p>
        </p:txBody>
      </p:sp>
      <p:sp>
        <p:nvSpPr>
          <p:cNvPr id="3" name="Tittel 2">
            <a:extLst>
              <a:ext uri="{FF2B5EF4-FFF2-40B4-BE49-F238E27FC236}">
                <a16:creationId xmlns:a16="http://schemas.microsoft.com/office/drawing/2014/main" id="{557F6E2E-FF8B-7024-4406-859A1071EE15}"/>
              </a:ext>
            </a:extLst>
          </p:cNvPr>
          <p:cNvSpPr>
            <a:spLocks noGrp="1"/>
          </p:cNvSpPr>
          <p:nvPr>
            <p:ph type="title"/>
          </p:nvPr>
        </p:nvSpPr>
        <p:spPr/>
        <p:txBody>
          <a:bodyPr/>
          <a:lstStyle/>
          <a:p>
            <a:r>
              <a:rPr lang="nb-NO" dirty="0"/>
              <a:t>Agenda</a:t>
            </a:r>
          </a:p>
        </p:txBody>
      </p:sp>
    </p:spTree>
    <p:extLst>
      <p:ext uri="{BB962C8B-B14F-4D97-AF65-F5344CB8AC3E}">
        <p14:creationId xmlns:p14="http://schemas.microsoft.com/office/powerpoint/2010/main" val="91900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AE0BCB30-DE60-F495-9ABE-0D113E9B1319}"/>
              </a:ext>
            </a:extLst>
          </p:cNvPr>
          <p:cNvSpPr>
            <a:spLocks noGrp="1"/>
          </p:cNvSpPr>
          <p:nvPr>
            <p:ph idx="1"/>
          </p:nvPr>
        </p:nvSpPr>
        <p:spPr/>
        <p:txBody>
          <a:bodyPr>
            <a:normAutofit lnSpcReduction="10000"/>
          </a:bodyPr>
          <a:lstStyle/>
          <a:p>
            <a:r>
              <a:rPr lang="nb-NO" dirty="0">
                <a:hlinkClick r:id="rId2"/>
              </a:rPr>
              <a:t>RPA med handlingsprogram vedtatt 9. mars 2022</a:t>
            </a:r>
            <a:endParaRPr lang="nb-NO" dirty="0"/>
          </a:p>
          <a:p>
            <a:pPr lvl="1"/>
            <a:endParaRPr lang="nb-NO" dirty="0"/>
          </a:p>
          <a:p>
            <a:pPr lvl="1"/>
            <a:r>
              <a:rPr lang="nb-NO" dirty="0"/>
              <a:t>Jevnlig og systematisk dialog om og evaluering av RPA og tiltak i handlingsprogrammet (tiltak 3 handlingsprogram)</a:t>
            </a:r>
          </a:p>
          <a:p>
            <a:pPr lvl="1"/>
            <a:r>
              <a:rPr lang="nb-NO" dirty="0"/>
              <a:t>Årlig møte i Regionalt planforum om RPA og handlingsprogram</a:t>
            </a:r>
          </a:p>
          <a:p>
            <a:pPr lvl="1"/>
            <a:r>
              <a:rPr lang="nb-NO" dirty="0"/>
              <a:t>Årlig rapportering politisk på tiltak i handlingsprogram</a:t>
            </a:r>
          </a:p>
          <a:p>
            <a:endParaRPr lang="nb-NO" dirty="0"/>
          </a:p>
          <a:p>
            <a:r>
              <a:rPr lang="nb-NO" dirty="0"/>
              <a:t>Pågående prosess med Regional planstrategi 2024-20</a:t>
            </a:r>
          </a:p>
          <a:p>
            <a:pPr lvl="1"/>
            <a:endParaRPr lang="nb-NO" dirty="0"/>
          </a:p>
          <a:p>
            <a:pPr lvl="1"/>
            <a:r>
              <a:rPr lang="nb-NO" dirty="0"/>
              <a:t>Mulighet for innspill vurdering planbehov (RPA)</a:t>
            </a:r>
          </a:p>
          <a:p>
            <a:pPr lvl="1"/>
            <a:r>
              <a:rPr lang="nb-NO" dirty="0"/>
              <a:t>Mulighet for innspill foreløpig utfordrings- og mulighetsbilde</a:t>
            </a:r>
          </a:p>
          <a:p>
            <a:endParaRPr lang="nb-NO" dirty="0"/>
          </a:p>
          <a:p>
            <a:endParaRPr lang="nb-NO" dirty="0"/>
          </a:p>
        </p:txBody>
      </p:sp>
      <p:sp>
        <p:nvSpPr>
          <p:cNvPr id="4" name="Tittel 3">
            <a:extLst>
              <a:ext uri="{FF2B5EF4-FFF2-40B4-BE49-F238E27FC236}">
                <a16:creationId xmlns:a16="http://schemas.microsoft.com/office/drawing/2014/main" id="{FFBF4E43-9D11-5D44-9CB0-74756774A2F6}"/>
              </a:ext>
            </a:extLst>
          </p:cNvPr>
          <p:cNvSpPr>
            <a:spLocks noGrp="1"/>
          </p:cNvSpPr>
          <p:nvPr>
            <p:ph type="title"/>
          </p:nvPr>
        </p:nvSpPr>
        <p:spPr/>
        <p:txBody>
          <a:bodyPr/>
          <a:lstStyle/>
          <a:p>
            <a:r>
              <a:rPr lang="nb-NO" dirty="0"/>
              <a:t>Bakgrunn</a:t>
            </a:r>
          </a:p>
        </p:txBody>
      </p:sp>
    </p:spTree>
    <p:extLst>
      <p:ext uri="{BB962C8B-B14F-4D97-AF65-F5344CB8AC3E}">
        <p14:creationId xmlns:p14="http://schemas.microsoft.com/office/powerpoint/2010/main" val="28531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9D16658D-E4EB-6027-ECCB-AC7B1B79E99C}"/>
              </a:ext>
            </a:extLst>
          </p:cNvPr>
          <p:cNvSpPr>
            <a:spLocks noGrp="1"/>
          </p:cNvSpPr>
          <p:nvPr>
            <p:ph idx="1"/>
          </p:nvPr>
        </p:nvSpPr>
        <p:spPr>
          <a:xfrm>
            <a:off x="753693" y="1852293"/>
            <a:ext cx="10685848" cy="3953108"/>
          </a:xfrm>
        </p:spPr>
        <p:txBody>
          <a:bodyPr>
            <a:noAutofit/>
          </a:bodyPr>
          <a:lstStyle/>
          <a:p>
            <a:pPr marL="342900" lvl="0" indent="-342900">
              <a:lnSpc>
                <a:spcPct val="105000"/>
              </a:lnSpc>
              <a:buFont typeface="Symbol" panose="05050102010706020507" pitchFamily="18" charset="2"/>
              <a:buChar char=""/>
            </a:pPr>
            <a:r>
              <a:rPr lang="nb-NO" sz="1600" dirty="0">
                <a:effectLst/>
                <a:ea typeface="Times New Roman" panose="02020603050405020304" pitchFamily="18" charset="0"/>
              </a:rPr>
              <a:t>I anslagsvis hvor mange planer og på hvilken måte (f. eks. faglige råd, innsigelse) har dere brukt RPA i behandling av planene? </a:t>
            </a:r>
            <a:endParaRPr lang="nb-NO" sz="1600" dirty="0">
              <a:effectLst/>
              <a:ea typeface="Calibri" panose="020F0502020204030204" pitchFamily="34" charset="0"/>
            </a:endParaRPr>
          </a:p>
          <a:p>
            <a:pPr marL="342900" lvl="0" indent="-342900">
              <a:lnSpc>
                <a:spcPct val="105000"/>
              </a:lnSpc>
              <a:buFont typeface="Symbol" panose="05050102010706020507" pitchFamily="18" charset="2"/>
              <a:buChar char=""/>
            </a:pPr>
            <a:endParaRPr lang="nb-NO" sz="1600" dirty="0">
              <a:effectLst/>
              <a:ea typeface="Times New Roman" panose="02020603050405020304" pitchFamily="18" charset="0"/>
            </a:endParaRPr>
          </a:p>
          <a:p>
            <a:pPr marL="342900" lvl="0" indent="-342900">
              <a:lnSpc>
                <a:spcPct val="105000"/>
              </a:lnSpc>
              <a:buFont typeface="Symbol" panose="05050102010706020507" pitchFamily="18" charset="2"/>
              <a:buChar char=""/>
            </a:pPr>
            <a:r>
              <a:rPr lang="nb-NO" sz="1600" dirty="0">
                <a:effectLst/>
                <a:ea typeface="Times New Roman" panose="02020603050405020304" pitchFamily="18" charset="0"/>
              </a:rPr>
              <a:t>Er det forskjeller i hvordan RPA blir bruk mellom ulike saksbehandlere og/eller fagavdelinger?</a:t>
            </a:r>
          </a:p>
          <a:p>
            <a:pPr marL="0" lvl="0" indent="0">
              <a:lnSpc>
                <a:spcPct val="105000"/>
              </a:lnSpc>
              <a:buNone/>
            </a:pPr>
            <a:endParaRPr lang="nb-NO" sz="1600" dirty="0">
              <a:effectLst/>
              <a:ea typeface="Calibri" panose="020F0502020204030204" pitchFamily="34" charset="0"/>
            </a:endParaRPr>
          </a:p>
          <a:p>
            <a:pPr marL="342900" lvl="0" indent="-342900">
              <a:lnSpc>
                <a:spcPct val="105000"/>
              </a:lnSpc>
              <a:buFont typeface="Symbol" panose="05050102010706020507" pitchFamily="18" charset="2"/>
              <a:buChar char=""/>
            </a:pPr>
            <a:r>
              <a:rPr lang="nb-NO" sz="1600" dirty="0">
                <a:effectLst/>
                <a:ea typeface="Times New Roman" panose="02020603050405020304" pitchFamily="18" charset="0"/>
              </a:rPr>
              <a:t>Har RPA vært tema i dialog med kommunene i regionalt planforum eller andre fora?</a:t>
            </a:r>
          </a:p>
          <a:p>
            <a:pPr marL="0" lvl="0" indent="0">
              <a:lnSpc>
                <a:spcPct val="105000"/>
              </a:lnSpc>
              <a:buNone/>
            </a:pPr>
            <a:endParaRPr lang="nb-NO" sz="1600" dirty="0">
              <a:effectLst/>
              <a:ea typeface="Calibri" panose="020F0502020204030204" pitchFamily="34" charset="0"/>
            </a:endParaRPr>
          </a:p>
          <a:p>
            <a:pPr marL="342900" lvl="0" indent="-342900">
              <a:lnSpc>
                <a:spcPct val="105000"/>
              </a:lnSpc>
              <a:buFont typeface="Symbol" panose="05050102010706020507" pitchFamily="18" charset="2"/>
              <a:buChar char=""/>
            </a:pPr>
            <a:r>
              <a:rPr lang="nb-NO" sz="1600" dirty="0">
                <a:effectLst/>
                <a:ea typeface="Times New Roman" panose="02020603050405020304" pitchFamily="18" charset="0"/>
              </a:rPr>
              <a:t>Har dere fått tilbakemeldinger på RPA fra kommunene, hvilke?</a:t>
            </a:r>
          </a:p>
          <a:p>
            <a:pPr marL="0" lvl="0" indent="0">
              <a:lnSpc>
                <a:spcPct val="105000"/>
              </a:lnSpc>
              <a:buNone/>
            </a:pPr>
            <a:endParaRPr lang="nb-NO" sz="1600" dirty="0">
              <a:effectLst/>
              <a:ea typeface="Calibri" panose="020F0502020204030204" pitchFamily="34" charset="0"/>
            </a:endParaRPr>
          </a:p>
          <a:p>
            <a:pPr marL="342900" lvl="0" indent="-342900">
              <a:lnSpc>
                <a:spcPct val="105000"/>
              </a:lnSpc>
              <a:buFont typeface="Symbol" panose="05050102010706020507" pitchFamily="18" charset="2"/>
              <a:buChar char=""/>
            </a:pPr>
            <a:r>
              <a:rPr lang="nb-NO" sz="1600" dirty="0">
                <a:effectLst/>
                <a:ea typeface="Times New Roman" panose="02020603050405020304" pitchFamily="18" charset="0"/>
              </a:rPr>
              <a:t>Har dere opplevd uklarheter i formuleringer/tolking av RPA?</a:t>
            </a:r>
            <a:r>
              <a:rPr lang="nb-NO" sz="1600" dirty="0">
                <a:solidFill>
                  <a:srgbClr val="000000"/>
                </a:solidFill>
                <a:effectLst/>
                <a:ea typeface="Times New Roman" panose="02020603050405020304" pitchFamily="18" charset="0"/>
              </a:rPr>
              <a:t> </a:t>
            </a:r>
          </a:p>
          <a:p>
            <a:pPr marL="0" lvl="0" indent="0">
              <a:lnSpc>
                <a:spcPct val="105000"/>
              </a:lnSpc>
              <a:buNone/>
            </a:pPr>
            <a:endParaRPr lang="nb-NO" sz="1600" dirty="0">
              <a:effectLst/>
              <a:ea typeface="Calibri" panose="020F0502020204030204" pitchFamily="34" charset="0"/>
            </a:endParaRPr>
          </a:p>
          <a:p>
            <a:pPr marL="342900" lvl="0" indent="-342900">
              <a:lnSpc>
                <a:spcPct val="105000"/>
              </a:lnSpc>
              <a:buFont typeface="Symbol" panose="05050102010706020507" pitchFamily="18" charset="2"/>
              <a:buChar char=""/>
            </a:pPr>
            <a:r>
              <a:rPr lang="nb-NO" sz="1600" dirty="0">
                <a:solidFill>
                  <a:srgbClr val="000000"/>
                </a:solidFill>
                <a:effectLst/>
                <a:ea typeface="Times New Roman" panose="02020603050405020304" pitchFamily="18" charset="0"/>
              </a:rPr>
              <a:t>Har dere konkrete eksempler på bruk av føringer om differensiering i RPA?</a:t>
            </a:r>
          </a:p>
          <a:p>
            <a:pPr marL="0" lvl="0" indent="0">
              <a:lnSpc>
                <a:spcPct val="105000"/>
              </a:lnSpc>
              <a:buNone/>
            </a:pPr>
            <a:endParaRPr lang="nb-NO" sz="1600" dirty="0">
              <a:effectLst/>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nb-NO" sz="1600" dirty="0">
                <a:solidFill>
                  <a:srgbClr val="000000"/>
                </a:solidFill>
                <a:effectLst/>
                <a:ea typeface="Times New Roman" panose="02020603050405020304" pitchFamily="18" charset="0"/>
              </a:rPr>
              <a:t>Nye nasjonale føringer og retningslinjer av betydning for RPA?</a:t>
            </a:r>
          </a:p>
          <a:p>
            <a:pPr marL="0" lvl="0" indent="0">
              <a:lnSpc>
                <a:spcPct val="105000"/>
              </a:lnSpc>
              <a:buNone/>
            </a:pPr>
            <a:endParaRPr lang="nb-NO" sz="1600" dirty="0">
              <a:solidFill>
                <a:srgbClr val="000000"/>
              </a:solidFill>
              <a:effectLst/>
              <a:ea typeface="Times New Roman" panose="02020603050405020304" pitchFamily="18" charset="0"/>
            </a:endParaRPr>
          </a:p>
          <a:p>
            <a:pPr marL="342900" lvl="0" indent="-342900">
              <a:lnSpc>
                <a:spcPct val="105000"/>
              </a:lnSpc>
              <a:buFont typeface="Symbol" panose="05050102010706020507" pitchFamily="18" charset="2"/>
              <a:buChar char=""/>
            </a:pPr>
            <a:r>
              <a:rPr lang="nb-NO" sz="1600" dirty="0"/>
              <a:t>Andre forhold av betydning?</a:t>
            </a:r>
          </a:p>
          <a:p>
            <a:pPr marL="0" lvl="0" indent="0">
              <a:lnSpc>
                <a:spcPct val="105000"/>
              </a:lnSpc>
              <a:buNone/>
            </a:pPr>
            <a:endParaRPr lang="nb-NO" sz="1600" dirty="0"/>
          </a:p>
          <a:p>
            <a:pPr marL="0" lvl="0" indent="0">
              <a:lnSpc>
                <a:spcPct val="105000"/>
              </a:lnSpc>
              <a:spcAft>
                <a:spcPts val="800"/>
              </a:spcAft>
              <a:buNone/>
            </a:pPr>
            <a:r>
              <a:rPr lang="nb-NO" sz="1600" dirty="0">
                <a:hlinkClick r:id="rId2"/>
              </a:rPr>
              <a:t>turvo@trondelagfylke.no</a:t>
            </a:r>
            <a:endParaRPr lang="nb-NO" sz="1600" dirty="0"/>
          </a:p>
          <a:p>
            <a:pPr marL="342900" lvl="0" indent="-342900">
              <a:lnSpc>
                <a:spcPct val="105000"/>
              </a:lnSpc>
              <a:spcAft>
                <a:spcPts val="800"/>
              </a:spcAft>
              <a:buFont typeface="Symbol" panose="05050102010706020507" pitchFamily="18" charset="2"/>
              <a:buChar char=""/>
            </a:pPr>
            <a:endParaRPr lang="nb-NO" sz="1600" dirty="0"/>
          </a:p>
        </p:txBody>
      </p:sp>
      <p:sp>
        <p:nvSpPr>
          <p:cNvPr id="4" name="Tittel 3">
            <a:extLst>
              <a:ext uri="{FF2B5EF4-FFF2-40B4-BE49-F238E27FC236}">
                <a16:creationId xmlns:a16="http://schemas.microsoft.com/office/drawing/2014/main" id="{52410FD8-6962-E9DD-1E7F-A593E180CDD9}"/>
              </a:ext>
            </a:extLst>
          </p:cNvPr>
          <p:cNvSpPr>
            <a:spLocks noGrp="1"/>
          </p:cNvSpPr>
          <p:nvPr>
            <p:ph type="title"/>
          </p:nvPr>
        </p:nvSpPr>
        <p:spPr/>
        <p:txBody>
          <a:bodyPr/>
          <a:lstStyle/>
          <a:p>
            <a:r>
              <a:rPr lang="nb-NO" dirty="0"/>
              <a:t>Spørsmål «rundt bordet»</a:t>
            </a:r>
          </a:p>
        </p:txBody>
      </p:sp>
    </p:spTree>
    <p:extLst>
      <p:ext uri="{BB962C8B-B14F-4D97-AF65-F5344CB8AC3E}">
        <p14:creationId xmlns:p14="http://schemas.microsoft.com/office/powerpoint/2010/main" val="101292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71520378-3A2D-F944-0F7E-102D70E07AD4}"/>
              </a:ext>
            </a:extLst>
          </p:cNvPr>
          <p:cNvSpPr>
            <a:spLocks noGrp="1"/>
          </p:cNvSpPr>
          <p:nvPr>
            <p:ph idx="1"/>
          </p:nvPr>
        </p:nvSpPr>
        <p:spPr>
          <a:xfrm>
            <a:off x="753076" y="2144680"/>
            <a:ext cx="10685848" cy="3953108"/>
          </a:xfrm>
        </p:spPr>
        <p:txBody>
          <a:bodyPr>
            <a:normAutofit/>
          </a:bodyPr>
          <a:lstStyle/>
          <a:p>
            <a:r>
              <a:rPr lang="nb-NO" sz="2400" dirty="0">
                <a:hlinkClick r:id="rId2"/>
              </a:rPr>
              <a:t>16 tiltak </a:t>
            </a:r>
            <a:r>
              <a:rPr lang="nb-NO" sz="2400" dirty="0"/>
              <a:t>bl.a.</a:t>
            </a:r>
          </a:p>
          <a:p>
            <a:pPr marL="0" indent="0">
              <a:buNone/>
            </a:pPr>
            <a:endParaRPr lang="nb-NO" sz="2400" dirty="0"/>
          </a:p>
          <a:p>
            <a:pPr lvl="1"/>
            <a:r>
              <a:rPr lang="nb-NO" sz="2000" dirty="0"/>
              <a:t>Kortversjon av RPA (også på sørsamisk)</a:t>
            </a:r>
          </a:p>
          <a:p>
            <a:pPr marL="0" indent="0">
              <a:buNone/>
            </a:pPr>
            <a:endParaRPr lang="nb-NO" sz="2400" dirty="0"/>
          </a:p>
          <a:p>
            <a:pPr lvl="1"/>
            <a:r>
              <a:rPr lang="nb-NO" sz="2000" dirty="0"/>
              <a:t>Veileder matjordplan (Statsforvalter/Laila Sorte)</a:t>
            </a:r>
          </a:p>
          <a:p>
            <a:pPr marL="0" indent="0">
              <a:buNone/>
            </a:pPr>
            <a:endParaRPr lang="nb-NO" sz="2400" dirty="0"/>
          </a:p>
          <a:p>
            <a:pPr lvl="1"/>
            <a:r>
              <a:rPr lang="nb-NO" sz="2000" dirty="0"/>
              <a:t>Areal- og naturregnskap (Fylkeskommunen/Frode Brataas)</a:t>
            </a:r>
          </a:p>
        </p:txBody>
      </p:sp>
      <p:sp>
        <p:nvSpPr>
          <p:cNvPr id="4" name="Tittel 3">
            <a:extLst>
              <a:ext uri="{FF2B5EF4-FFF2-40B4-BE49-F238E27FC236}">
                <a16:creationId xmlns:a16="http://schemas.microsoft.com/office/drawing/2014/main" id="{F36D1AED-36C1-F183-272D-6BA56CE4D640}"/>
              </a:ext>
            </a:extLst>
          </p:cNvPr>
          <p:cNvSpPr>
            <a:spLocks noGrp="1"/>
          </p:cNvSpPr>
          <p:nvPr>
            <p:ph type="title"/>
          </p:nvPr>
        </p:nvSpPr>
        <p:spPr/>
        <p:txBody>
          <a:bodyPr/>
          <a:lstStyle/>
          <a:p>
            <a:r>
              <a:rPr lang="nb-NO" dirty="0"/>
              <a:t>Status tiltak handlingsprogram 2022-2025</a:t>
            </a:r>
          </a:p>
        </p:txBody>
      </p:sp>
    </p:spTree>
    <p:extLst>
      <p:ext uri="{BB962C8B-B14F-4D97-AF65-F5344CB8AC3E}">
        <p14:creationId xmlns:p14="http://schemas.microsoft.com/office/powerpoint/2010/main" val="240689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639584"/>
      </p:ext>
    </p:extLst>
  </p:cSld>
  <p:clrMapOvr>
    <a:masterClrMapping/>
  </p:clrMapOvr>
</p:sld>
</file>

<file path=ppt/theme/theme1.xml><?xml version="1.0" encoding="utf-8"?>
<a:theme xmlns:a="http://schemas.openxmlformats.org/drawingml/2006/main" name="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FK_ppt_norsk_logo" id="{BA1F1125-86A3-4059-A7F1-7E76CE576184}" vid="{3636A7F6-C131-4496-B866-29485714D881}"/>
    </a:ext>
  </a:extLst>
</a:theme>
</file>

<file path=ppt/theme/theme2.xml><?xml version="1.0" encoding="utf-8"?>
<a:theme xmlns:a="http://schemas.openxmlformats.org/drawingml/2006/main" name="TRFK">
  <a:themeElements>
    <a:clrScheme name="TFK">
      <a:dk1>
        <a:sysClr val="windowText" lastClr="000000"/>
      </a:dk1>
      <a:lt1>
        <a:sysClr val="window" lastClr="FFFFFF"/>
      </a:lt1>
      <a:dk2>
        <a:srgbClr val="018A92"/>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fk_ppt_hovedlogo (1).pptx" id="{BC19AE05-638E-49C8-8B07-F5D649000AFD}" vid="{5E7EE038-3048-41D5-AC0F-0B78C8D66D8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TRFK_ppt_norsk_logo</Template>
  <TotalTime>1254</TotalTime>
  <Words>365</Words>
  <Application>Microsoft Office PowerPoint</Application>
  <PresentationFormat>Widescreen</PresentationFormat>
  <Paragraphs>52</Paragraphs>
  <Slides>6</Slides>
  <Notes>1</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6</vt:i4>
      </vt:variant>
    </vt:vector>
  </HeadingPairs>
  <TitlesOfParts>
    <vt:vector size="12" baseType="lpstr">
      <vt:lpstr>Arial</vt:lpstr>
      <vt:lpstr>Calibri</vt:lpstr>
      <vt:lpstr>Symbol</vt:lpstr>
      <vt:lpstr>Verdana</vt:lpstr>
      <vt:lpstr>TRFK</vt:lpstr>
      <vt:lpstr>TRFK</vt:lpstr>
      <vt:lpstr>Regional plan for arealbruk  Regional planstrategi</vt:lpstr>
      <vt:lpstr>Agenda</vt:lpstr>
      <vt:lpstr>Bakgrunn</vt:lpstr>
      <vt:lpstr>Spørsmål «rundt bordet»</vt:lpstr>
      <vt:lpstr>Status tiltak handlingsprogram 2022-2025</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plan for arealbruk  Regional planstrategi</dc:title>
  <dc:creator>Turid Helene Vollmo</dc:creator>
  <cp:lastModifiedBy>Sanna Hanem Kavli</cp:lastModifiedBy>
  <cp:revision>2</cp:revision>
  <dcterms:created xsi:type="dcterms:W3CDTF">2023-10-03T07:59:32Z</dcterms:created>
  <dcterms:modified xsi:type="dcterms:W3CDTF">2023-10-05T09:59:03Z</dcterms:modified>
</cp:coreProperties>
</file>