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01" r:id="rId4"/>
    <p:sldId id="303" r:id="rId5"/>
    <p:sldId id="302" r:id="rId6"/>
    <p:sldId id="304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96A1C-44AC-46E6-8DFD-F67AB3E26CDC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B71C3-936F-4DA2-86B0-A508849343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426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D24159-C8B8-ADCB-CBE8-CF761CD6A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491C32B-CD62-13B9-3DA7-5C0463E48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1E8569-A616-DE4A-0462-671CB98C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5CD9E3-51D3-CD05-2509-7AFFF007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875F9F3-12B1-5493-A3C9-E8252422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551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D55697-3F32-E578-DCBA-6AB98BD04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0A2244F-6702-3697-4D10-F03CA3758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EA40B09-9293-C2E9-D0D7-E42A30D6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456522-7916-A16D-DFBE-C783E663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DF4AD8-7825-DD2D-B66A-DEBF4FBE7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915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AEB1B3C-FBDE-D0CF-6E6E-E76C85FC2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32D8003-4D25-43FA-BF00-EADF3F825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051E26-E597-8068-2021-0DB0DACA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F66585-2357-038D-45EC-BECC2D4D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5525BE-8504-F063-57DB-D376DE50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017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426CBF-B124-F264-BBE9-11134ACBD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F47C9B-FC68-B786-A641-E4DA5365C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DCE36E-6080-4AB5-7A74-3496F13D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4C6D907-143C-BCB5-726E-2CE915292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B05F25-DDFB-C8FF-5F0E-5EC00903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73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29036D-E8D1-595D-E4EC-993584B6D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1E0A93F-F831-9DD3-4692-3FC982CA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89B67F-B715-D68F-BF7D-CC3DCE94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2698C8C-3251-A87F-A275-6F58D3DD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6EA478F-D9FC-CADC-D667-AB6AADD9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139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36AD48-44CD-3279-2BF7-B6A88CC7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CD25C8-2D7B-91BE-0529-8F0C2E85D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2FDFFA8-F19D-F10D-9815-CA635A310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F5EFF89-6203-FF01-DE43-9FC15CAC8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ED4132A-9F15-7D3E-1858-CB026F62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482B05C-E82F-FA4D-4B65-B963FBA8F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65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648325-5971-D0C9-31C3-91147619D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358641C-3E1E-60C9-4A14-392FF50DA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0F092FF-09F3-35E5-75A6-215EF9255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0CA03C3-418A-3BD2-3929-085F683D2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9E96F15-B94E-DAF9-45E7-60843E1D3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F650D5A-AFCC-54D0-C527-98167A7D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0032DCC-4C47-555A-D0EE-3C87F640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30F7FA-3F0A-FCC6-9F31-EA7BAABA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131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69D586-3428-FB27-4440-3D73B801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47F2F32-2149-D05A-0316-1E57D689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78C8E48-665D-F45C-D508-8DC3458A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E5483DE-82EC-3FD8-341E-C25BABF0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62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C32A63-1080-AAC7-5163-EC31591F3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4AED41B-2ECD-3492-0D0E-DD09B88B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D02FCE-EE0D-9556-A333-9112CDA8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817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0423D4-C79F-BE83-791F-288B4EFF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E8E1CF1-77AB-14F8-2228-D68A0FB67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0D974D9-25E6-4F24-EB3D-290DF3DF7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FF68D89-F057-2B24-2528-9F48E7B91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5F9B958-55B7-87F7-E3DE-1FF0E240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921A72B-20D6-646A-88DC-71E83E7E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453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568498-CD20-D0D4-A3A5-F6F6D7034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FE64452-CF71-E5C3-A857-4BBE69D60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B4643A7-1D43-6063-66A2-BFEE1CEA4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2936127-9B23-4A54-7EB9-A5ACE594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FF16425-B27E-5ACB-1E9E-35A6873B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9BC3A3F-6659-892C-71AB-E0C3CF5D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17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01601C-A063-87DB-2D97-A1A78F18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6F5E82A-5C69-0457-B2E9-CEEEBFE99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F2E827A-BFD2-AF08-4EEC-A95267881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B6EB-A5C6-429B-967E-FF74F49C8478}" type="datetimeFigureOut">
              <a:rPr lang="nb-NO" smtClean="0"/>
              <a:t>04.10.2023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A86788-CB9B-F21B-4972-3ECCD3885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FB8CAF-84DB-88B7-B8D0-90E363B62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C908-E6C8-4CE4-8047-8E876BC8B6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896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gjeringen.no/no/tema/plan-bygg-og-eiendom/plan_bygningsloven/planlegging/plansystem_prosess/kunnskapsgrunnlaget_plan/arealregnskap_kommuneplan/id2913557/?expand=factbox291358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gderfk.no/aktuelt/presenterer-et-helhetlig-arealregnskap-for-agder.52395.aspx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regjeringen.no/no/tema/plan-bygg-og-eiendom/plan_bygningsloven/planlegging/plansystem_prosess/kunnskapsgrunnlaget_plan/arealregnskap_kommuneplan/id2913557/?expand=factbox2913583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nettstedforkart-stfk-gis.hub.arcgis.com/pages/plan" TargetMode="External"/><Relationship Id="rId4" Type="http://schemas.openxmlformats.org/officeDocument/2006/relationships/hyperlink" Target="https://viken.no/tjenester/planlegging/kommunal-planlegging/arealregnskap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rondelagfylke.no/vare-tjenester/plan-og-areal/prosjekter-og-satsinger/arealregnskap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66BF63-0830-8543-61D3-EA8AE2E17F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Regional planforum 4.oktober 2023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2956815-933C-FB96-4300-D7E7733E0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9616" y="3602038"/>
            <a:ext cx="9144000" cy="1655762"/>
          </a:xfrm>
        </p:spPr>
        <p:txBody>
          <a:bodyPr/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Status tiltak i handlingsplanen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11:05 – 11:15   </a:t>
            </a:r>
            <a:r>
              <a:rPr lang="nb-NO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Areal-og</a:t>
            </a:r>
            <a:r>
              <a:rPr lang="nb-NO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naturregnskap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nb-NO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Frode Brataas, en kort orienterer om jobben vi gjør i Trøndelag fylkeskommune. </a:t>
            </a:r>
            <a:endParaRPr lang="nb-NO" dirty="0"/>
          </a:p>
        </p:txBody>
      </p:sp>
      <p:pic>
        <p:nvPicPr>
          <p:cNvPr id="1026" name="Picture 2" descr="Plan_Kommunal">
            <a:extLst>
              <a:ext uri="{FF2B5EF4-FFF2-40B4-BE49-F238E27FC236}">
                <a16:creationId xmlns:a16="http://schemas.microsoft.com/office/drawing/2014/main" id="{24A20805-89D9-0703-EE50-83ACC5818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20870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0F45683B-68C1-EC86-4B39-E6792F25F1E5}"/>
              </a:ext>
            </a:extLst>
          </p:cNvPr>
          <p:cNvSpPr txBox="1"/>
          <p:nvPr/>
        </p:nvSpPr>
        <p:spPr>
          <a:xfrm rot="19156586">
            <a:off x="168812" y="47033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2BE7DF4-428F-6FA3-7D5A-EF457A269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0732" y="89725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4211C289-0E52-965C-C303-962E34BFE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58" y="281609"/>
            <a:ext cx="11013904" cy="6547816"/>
          </a:xfrm>
          <a:prstGeom prst="rect">
            <a:avLst/>
          </a:prstGeom>
        </p:spPr>
      </p:pic>
      <p:pic>
        <p:nvPicPr>
          <p:cNvPr id="6" name="Picture 2" descr="Plan_Kommunal">
            <a:extLst>
              <a:ext uri="{FF2B5EF4-FFF2-40B4-BE49-F238E27FC236}">
                <a16:creationId xmlns:a16="http://schemas.microsoft.com/office/drawing/2014/main" id="{6BB5B095-D403-627A-6D10-238A6B676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14774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A76B5B37-E1EB-A443-4AF0-4CA4A4EF92D7}"/>
              </a:ext>
            </a:extLst>
          </p:cNvPr>
          <p:cNvSpPr txBox="1"/>
          <p:nvPr/>
        </p:nvSpPr>
        <p:spPr>
          <a:xfrm>
            <a:off x="10692580" y="6481916"/>
            <a:ext cx="1378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Mari Olea Lie KDD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7BA9DF3-9660-7057-BB8B-B195D58341DD}"/>
              </a:ext>
            </a:extLst>
          </p:cNvPr>
          <p:cNvSpPr txBox="1"/>
          <p:nvPr/>
        </p:nvSpPr>
        <p:spPr>
          <a:xfrm rot="19156586">
            <a:off x="168812" y="45720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8AD0C736-D7C1-43E3-6C6F-9079950FAB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0732" y="83629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4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8052947-B73B-E8F5-0589-20C96DEE0BE4}"/>
              </a:ext>
            </a:extLst>
          </p:cNvPr>
          <p:cNvSpPr txBox="1"/>
          <p:nvPr/>
        </p:nvSpPr>
        <p:spPr>
          <a:xfrm>
            <a:off x="2597985" y="664472"/>
            <a:ext cx="8478479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2800" dirty="0">
              <a:hlinkClick r:id="rId2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Et arealregnskap kan gi oversikt over planlagte endringer i arealdelen, og det kan vise hvilket </a:t>
            </a:r>
            <a:r>
              <a:rPr lang="nb-NO" sz="2800" u="sng" dirty="0"/>
              <a:t>utbyggingspotensial</a:t>
            </a:r>
            <a:r>
              <a:rPr lang="nb-NO" sz="2800" dirty="0"/>
              <a:t> som ligger inne i eksisterende planer.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800" dirty="0"/>
              <a:t>Arealregnskap </a:t>
            </a:r>
            <a:r>
              <a:rPr lang="nb-NO" sz="2800" dirty="0">
                <a:solidFill>
                  <a:srgbClr val="FF0000"/>
                </a:solidFill>
              </a:rPr>
              <a:t>kan/bør/skal </a:t>
            </a:r>
            <a:r>
              <a:rPr lang="nb-NO" sz="2800" dirty="0"/>
              <a:t>være et hjelpemiddel i dialogen mellom de ulike aktørene i planprosessen, for eksempel med politikere, utbyggere og regionale og statlige fagmyndigheter. Bruk av arealregnskap er også et verktøy for å følge utviklingen i kommunen over tid, og til å vurdere måloppnåelse.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</p:txBody>
      </p:sp>
      <p:pic>
        <p:nvPicPr>
          <p:cNvPr id="4" name="Picture 2" descr="Plan_Kommunal">
            <a:extLst>
              <a:ext uri="{FF2B5EF4-FFF2-40B4-BE49-F238E27FC236}">
                <a16:creationId xmlns:a16="http://schemas.microsoft.com/office/drawing/2014/main" id="{848A5FB6-E395-9F1A-CE12-37F43B920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14774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0E15AA5-C4F0-3ADD-C297-0592D1B3B1E2}"/>
              </a:ext>
            </a:extLst>
          </p:cNvPr>
          <p:cNvSpPr txBox="1"/>
          <p:nvPr/>
        </p:nvSpPr>
        <p:spPr>
          <a:xfrm rot="19156586">
            <a:off x="168812" y="45720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D332ADFA-AC64-4859-9BF3-C6649B947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0732" y="83629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4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8052947-B73B-E8F5-0589-20C96DEE0BE4}"/>
              </a:ext>
            </a:extLst>
          </p:cNvPr>
          <p:cNvSpPr txBox="1"/>
          <p:nvPr/>
        </p:nvSpPr>
        <p:spPr>
          <a:xfrm>
            <a:off x="2652849" y="670568"/>
            <a:ext cx="847847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nb-NO" sz="2800" dirty="0">
              <a:hlinkClick r:id="rId2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sz="2400" dirty="0">
                <a:hlinkClick r:id="rId2"/>
              </a:rPr>
              <a:t>KDD anbefaler </a:t>
            </a:r>
            <a:r>
              <a:rPr lang="nb-NO" sz="2400" dirty="0"/>
              <a:t>kommunene å utarbeide arealregnskap, fordi det er et nyttig verktøy i arealplanleggingen. KDD utarbeider også en veileder om bruk av arealregnskap i kommuneplanprosesser, men vi kan ikke vente på den.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Nylig gjennomførte KS et FoU-prosjekt om areal- og naturregneskap. Dette for å sikre samordning nasjonalt og regionalt. Deltakere fra «alle» offentlige sektorer. 5 samlinger på Teams.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400" dirty="0"/>
              <a:t>De fleste fylkene har kommet i gang med fylkesdekkende arealregnskap (</a:t>
            </a:r>
            <a:r>
              <a:rPr lang="nb-NO" sz="2400" dirty="0">
                <a:hlinkClick r:id="rId3"/>
              </a:rPr>
              <a:t>Agder</a:t>
            </a:r>
            <a:r>
              <a:rPr lang="nb-NO" sz="2400" dirty="0"/>
              <a:t>, </a:t>
            </a:r>
            <a:r>
              <a:rPr lang="nb-NO" sz="2400" dirty="0">
                <a:hlinkClick r:id="rId4"/>
              </a:rPr>
              <a:t>Viken</a:t>
            </a:r>
            <a:r>
              <a:rPr lang="nb-NO" sz="2400" dirty="0"/>
              <a:t> og </a:t>
            </a:r>
            <a:r>
              <a:rPr lang="nb-NO" sz="2400" dirty="0">
                <a:hlinkClick r:id="rId5"/>
              </a:rPr>
              <a:t>Trøndelag</a:t>
            </a:r>
            <a:r>
              <a:rPr lang="nb-NO" sz="2400" dirty="0"/>
              <a:t>).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</p:txBody>
      </p:sp>
      <p:pic>
        <p:nvPicPr>
          <p:cNvPr id="4" name="Picture 2" descr="Plan_Kommunal">
            <a:extLst>
              <a:ext uri="{FF2B5EF4-FFF2-40B4-BE49-F238E27FC236}">
                <a16:creationId xmlns:a16="http://schemas.microsoft.com/office/drawing/2014/main" id="{848A5FB6-E395-9F1A-CE12-37F43B920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14774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0E15AA5-C4F0-3ADD-C297-0592D1B3B1E2}"/>
              </a:ext>
            </a:extLst>
          </p:cNvPr>
          <p:cNvSpPr txBox="1"/>
          <p:nvPr/>
        </p:nvSpPr>
        <p:spPr>
          <a:xfrm rot="19156586">
            <a:off x="168812" y="45720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37EFC73F-1AA9-3146-6376-65F6A40186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90732" y="83629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1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8052947-B73B-E8F5-0589-20C96DEE0BE4}"/>
              </a:ext>
            </a:extLst>
          </p:cNvPr>
          <p:cNvSpPr txBox="1"/>
          <p:nvPr/>
        </p:nvSpPr>
        <p:spPr>
          <a:xfrm>
            <a:off x="2665041" y="914408"/>
            <a:ext cx="847847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Trøndelag (TRFK) er «fremoverlent» i arbeidet med </a:t>
            </a:r>
            <a:r>
              <a:rPr lang="nb-NO" sz="2000" dirty="0" err="1"/>
              <a:t>Areal-og</a:t>
            </a:r>
            <a:r>
              <a:rPr lang="nb-NO" sz="2000" dirty="0"/>
              <a:t> naturregnskap. Vi har ansatt egen rådgiver som skal jobbe fram et helhetlig arealregnskap som viser hva kommunene bruker arealene sine til i landsdelen.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Arealregnskapet er basert på Agdermodellen som er utviklet ved analyseavdelingen i Agder fylkeskommune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Analysegrunnlaget bygger på stedfestede data, hovedsakelig Kommuneplaner, </a:t>
            </a:r>
            <a:r>
              <a:rPr lang="nb-NO" sz="2000" dirty="0" err="1"/>
              <a:t>kommuneDelplaner</a:t>
            </a:r>
            <a:r>
              <a:rPr lang="nb-NO" sz="2000" dirty="0"/>
              <a:t>, Reguleringsplaner, SSB-arealbruk og AR5/50. I tillegg legger vi inn CO2 utslipp/fangst faktorer fra </a:t>
            </a:r>
            <a:r>
              <a:rPr lang="nb-NO" sz="2000" dirty="0" err="1"/>
              <a:t>Mdir</a:t>
            </a:r>
            <a:r>
              <a:rPr lang="nb-NO" sz="2000" dirty="0"/>
              <a:t>/</a:t>
            </a:r>
            <a:r>
              <a:rPr lang="nb-NO" sz="2000" dirty="0" err="1"/>
              <a:t>Nibio</a:t>
            </a:r>
            <a:r>
              <a:rPr lang="nb-NO" sz="2000" dirty="0"/>
              <a:t> for å finne klimaeffekten.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Resultatet er avhengig av kvaliteten på input-data, og fullstendighet.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Arealregnskapet er en analyse, og erstatter ikke offisiell statistikk på tema som omfattes.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000" dirty="0"/>
              <a:t>La oss ta en titt!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</p:txBody>
      </p:sp>
      <p:pic>
        <p:nvPicPr>
          <p:cNvPr id="4" name="Picture 2" descr="Plan_Kommunal">
            <a:extLst>
              <a:ext uri="{FF2B5EF4-FFF2-40B4-BE49-F238E27FC236}">
                <a16:creationId xmlns:a16="http://schemas.microsoft.com/office/drawing/2014/main" id="{848A5FB6-E395-9F1A-CE12-37F43B920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14774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0E15AA5-C4F0-3ADD-C297-0592D1B3B1E2}"/>
              </a:ext>
            </a:extLst>
          </p:cNvPr>
          <p:cNvSpPr txBox="1"/>
          <p:nvPr/>
        </p:nvSpPr>
        <p:spPr>
          <a:xfrm rot="19156586">
            <a:off x="168812" y="45720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9B327E5A-9AD7-FB9C-2C96-FE650B50A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0732" y="83629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9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D8052947-B73B-E8F5-0589-20C96DEE0B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97985" y="2011688"/>
            <a:ext cx="8478479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dirty="0"/>
              <a:t>Arealregnskap for Trøndelag er lagt ut på </a:t>
            </a:r>
            <a:r>
              <a:rPr lang="nb-NO" sz="2800" dirty="0">
                <a:hlinkClick r:id="rId2"/>
              </a:rPr>
              <a:t>nettsidene</a:t>
            </a:r>
            <a:r>
              <a:rPr lang="nb-NO" sz="2800" dirty="0"/>
              <a:t> til Trøndelag fylkeskommune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dirty="0"/>
              <a:t>Vi ønsker dialog med kommunene, arrangere </a:t>
            </a:r>
            <a:r>
              <a:rPr lang="nb-NO" sz="2800" dirty="0" err="1"/>
              <a:t>webinar</a:t>
            </a:r>
            <a:r>
              <a:rPr lang="nb-NO" sz="2800" dirty="0"/>
              <a:t> og ta opp tema på plannettverkssamling med 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dirty="0"/>
              <a:t>Vi ønsker tilbakemelding nytte/verdi av et arealregnskap presentert på denne måten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nb-NO" sz="2400" dirty="0"/>
          </a:p>
        </p:txBody>
      </p:sp>
      <p:pic>
        <p:nvPicPr>
          <p:cNvPr id="4" name="Picture 2" descr="Plan_Kommunal">
            <a:extLst>
              <a:ext uri="{FF2B5EF4-FFF2-40B4-BE49-F238E27FC236}">
                <a16:creationId xmlns:a16="http://schemas.microsoft.com/office/drawing/2014/main" id="{848A5FB6-E395-9F1A-CE12-37F43B920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8" y="214774"/>
            <a:ext cx="1428750" cy="142875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B0E15AA5-C4F0-3ADD-C297-0592D1B3B1E2}"/>
              </a:ext>
            </a:extLst>
          </p:cNvPr>
          <p:cNvSpPr txBox="1"/>
          <p:nvPr/>
        </p:nvSpPr>
        <p:spPr>
          <a:xfrm rot="19156586">
            <a:off x="168812" y="457200"/>
            <a:ext cx="1099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Arealregnskap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9B327E5A-9AD7-FB9C-2C96-FE650B50A2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0732" y="83629"/>
            <a:ext cx="895132" cy="84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705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18A92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360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Regional planforum 4.oktober 2023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Planko 21.august 2023</dc:title>
  <dc:creator>Frode Brataas</dc:creator>
  <cp:lastModifiedBy>Turid Helene Vollmo</cp:lastModifiedBy>
  <cp:revision>47</cp:revision>
  <dcterms:created xsi:type="dcterms:W3CDTF">2023-08-20T12:58:58Z</dcterms:created>
  <dcterms:modified xsi:type="dcterms:W3CDTF">2023-10-04T10:25:53Z</dcterms:modified>
</cp:coreProperties>
</file>