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9"/>
  </p:notesMasterIdLst>
  <p:sldIdLst>
    <p:sldId id="256" r:id="rId3"/>
    <p:sldId id="812" r:id="rId4"/>
    <p:sldId id="837" r:id="rId5"/>
    <p:sldId id="816" r:id="rId6"/>
    <p:sldId id="1209" r:id="rId7"/>
    <p:sldId id="649" r:id="rId8"/>
    <p:sldId id="324" r:id="rId9"/>
    <p:sldId id="1203" r:id="rId10"/>
    <p:sldId id="1205" r:id="rId11"/>
    <p:sldId id="1214" r:id="rId12"/>
    <p:sldId id="1201" r:id="rId13"/>
    <p:sldId id="691" r:id="rId14"/>
    <p:sldId id="515" r:id="rId15"/>
    <p:sldId id="1206" r:id="rId16"/>
    <p:sldId id="1215" r:id="rId17"/>
    <p:sldId id="25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13E3A-2618-411B-8BE7-231319045160}" v="8" dt="2022-10-26T07:31:12.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940" autoAdjust="0"/>
  </p:normalViewPr>
  <p:slideViewPr>
    <p:cSldViewPr snapToGrid="0">
      <p:cViewPr varScale="1">
        <p:scale>
          <a:sx n="114" d="100"/>
          <a:sy n="114" d="100"/>
        </p:scale>
        <p:origin x="300"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Irene Johanna Hansson" userId="f5bd8ce5-54d4-4910-ab15-651a9b75114d" providerId="ADAL" clId="{7B413E3A-2618-411B-8BE7-231319045160}"/>
    <pc:docChg chg="custSel delSld modSld sldOrd">
      <pc:chgData name="Frida Irene Johanna Hansson" userId="f5bd8ce5-54d4-4910-ab15-651a9b75114d" providerId="ADAL" clId="{7B413E3A-2618-411B-8BE7-231319045160}" dt="2022-10-26T07:33:01.726" v="482" actId="1076"/>
      <pc:docMkLst>
        <pc:docMk/>
      </pc:docMkLst>
      <pc:sldChg chg="del">
        <pc:chgData name="Frida Irene Johanna Hansson" userId="f5bd8ce5-54d4-4910-ab15-651a9b75114d" providerId="ADAL" clId="{7B413E3A-2618-411B-8BE7-231319045160}" dt="2022-10-25T10:44:47.866" v="4" actId="47"/>
        <pc:sldMkLst>
          <pc:docMk/>
          <pc:sldMk cId="1947690937" sldId="257"/>
        </pc:sldMkLst>
      </pc:sldChg>
      <pc:sldChg chg="addSp modSp mod">
        <pc:chgData name="Frida Irene Johanna Hansson" userId="f5bd8ce5-54d4-4910-ab15-651a9b75114d" providerId="ADAL" clId="{7B413E3A-2618-411B-8BE7-231319045160}" dt="2022-10-26T07:33:01.726" v="482" actId="1076"/>
        <pc:sldMkLst>
          <pc:docMk/>
          <pc:sldMk cId="1306285842" sldId="324"/>
        </pc:sldMkLst>
        <pc:spChg chg="mod">
          <ac:chgData name="Frida Irene Johanna Hansson" userId="f5bd8ce5-54d4-4910-ab15-651a9b75114d" providerId="ADAL" clId="{7B413E3A-2618-411B-8BE7-231319045160}" dt="2022-10-26T07:32:23.358" v="435" actId="20577"/>
          <ac:spMkLst>
            <pc:docMk/>
            <pc:sldMk cId="1306285842" sldId="324"/>
            <ac:spMk id="2" creationId="{D430ED08-CCDF-40A7-AD90-A8172A900300}"/>
          </ac:spMkLst>
        </pc:spChg>
        <pc:spChg chg="add mod">
          <ac:chgData name="Frida Irene Johanna Hansson" userId="f5bd8ce5-54d4-4910-ab15-651a9b75114d" providerId="ADAL" clId="{7B413E3A-2618-411B-8BE7-231319045160}" dt="2022-10-26T07:31:02.878" v="217" actId="1076"/>
          <ac:spMkLst>
            <pc:docMk/>
            <pc:sldMk cId="1306285842" sldId="324"/>
            <ac:spMk id="6" creationId="{A9F32CAD-324D-44B6-BA3F-F0F8F9CE4671}"/>
          </ac:spMkLst>
        </pc:spChg>
        <pc:spChg chg="add mod">
          <ac:chgData name="Frida Irene Johanna Hansson" userId="f5bd8ce5-54d4-4910-ab15-651a9b75114d" providerId="ADAL" clId="{7B413E3A-2618-411B-8BE7-231319045160}" dt="2022-10-26T07:33:01.726" v="482" actId="1076"/>
          <ac:spMkLst>
            <pc:docMk/>
            <pc:sldMk cId="1306285842" sldId="324"/>
            <ac:spMk id="7" creationId="{9A50DC61-523E-4C39-AA92-C56B9F70A195}"/>
          </ac:spMkLst>
        </pc:spChg>
      </pc:sldChg>
      <pc:sldChg chg="modSp mod ord">
        <pc:chgData name="Frida Irene Johanna Hansson" userId="f5bd8ce5-54d4-4910-ab15-651a9b75114d" providerId="ADAL" clId="{7B413E3A-2618-411B-8BE7-231319045160}" dt="2022-10-25T08:13:49.851" v="3" actId="5793"/>
        <pc:sldMkLst>
          <pc:docMk/>
          <pc:sldMk cId="4173104345" sldId="1214"/>
        </pc:sldMkLst>
        <pc:spChg chg="mod">
          <ac:chgData name="Frida Irene Johanna Hansson" userId="f5bd8ce5-54d4-4910-ab15-651a9b75114d" providerId="ADAL" clId="{7B413E3A-2618-411B-8BE7-231319045160}" dt="2022-10-25T08:13:49.851" v="3" actId="5793"/>
          <ac:spMkLst>
            <pc:docMk/>
            <pc:sldMk cId="4173104345" sldId="1214"/>
            <ac:spMk id="2" creationId="{F19EBF56-FC79-4FDC-94C9-0FFF684606DC}"/>
          </ac:spMkLst>
        </pc:spChg>
      </pc:sldChg>
      <pc:sldChg chg="addSp delSp modSp mod modClrScheme chgLayout">
        <pc:chgData name="Frida Irene Johanna Hansson" userId="f5bd8ce5-54d4-4910-ab15-651a9b75114d" providerId="ADAL" clId="{7B413E3A-2618-411B-8BE7-231319045160}" dt="2022-10-26T07:30:05.381" v="215" actId="1076"/>
        <pc:sldMkLst>
          <pc:docMk/>
          <pc:sldMk cId="1769300151" sldId="1215"/>
        </pc:sldMkLst>
        <pc:spChg chg="del mod">
          <ac:chgData name="Frida Irene Johanna Hansson" userId="f5bd8ce5-54d4-4910-ab15-651a9b75114d" providerId="ADAL" clId="{7B413E3A-2618-411B-8BE7-231319045160}" dt="2022-10-25T10:46:12.495" v="31"/>
          <ac:spMkLst>
            <pc:docMk/>
            <pc:sldMk cId="1769300151" sldId="1215"/>
            <ac:spMk id="2" creationId="{0093E73B-9D7C-4943-8EBF-55C165D319BC}"/>
          </ac:spMkLst>
        </pc:spChg>
        <pc:spChg chg="mod">
          <ac:chgData name="Frida Irene Johanna Hansson" userId="f5bd8ce5-54d4-4910-ab15-651a9b75114d" providerId="ADAL" clId="{7B413E3A-2618-411B-8BE7-231319045160}" dt="2022-10-26T07:29:23.085" v="211" actId="14100"/>
          <ac:spMkLst>
            <pc:docMk/>
            <pc:sldMk cId="1769300151" sldId="1215"/>
            <ac:spMk id="3" creationId="{9CECF74D-FA4E-4540-8076-CB484FCBD57A}"/>
          </ac:spMkLst>
        </pc:spChg>
        <pc:spChg chg="add mod">
          <ac:chgData name="Frida Irene Johanna Hansson" userId="f5bd8ce5-54d4-4910-ab15-651a9b75114d" providerId="ADAL" clId="{7B413E3A-2618-411B-8BE7-231319045160}" dt="2022-10-26T07:30:05.381" v="215" actId="1076"/>
          <ac:spMkLst>
            <pc:docMk/>
            <pc:sldMk cId="1769300151" sldId="1215"/>
            <ac:spMk id="8" creationId="{EC584C2C-20EA-471B-9FAB-5E20E5490F86}"/>
          </ac:spMkLst>
        </pc:spChg>
        <pc:spChg chg="add mod">
          <ac:chgData name="Frida Irene Johanna Hansson" userId="f5bd8ce5-54d4-4910-ab15-651a9b75114d" providerId="ADAL" clId="{7B413E3A-2618-411B-8BE7-231319045160}" dt="2022-10-26T07:29:47.310" v="213" actId="255"/>
          <ac:spMkLst>
            <pc:docMk/>
            <pc:sldMk cId="1769300151" sldId="1215"/>
            <ac:spMk id="10" creationId="{473857B5-8A2E-5FEC-0DC9-8F7EA775EF73}"/>
          </ac:spMkLst>
        </pc:spChg>
        <pc:spChg chg="add mod">
          <ac:chgData name="Frida Irene Johanna Hansson" userId="f5bd8ce5-54d4-4910-ab15-651a9b75114d" providerId="ADAL" clId="{7B413E3A-2618-411B-8BE7-231319045160}" dt="2022-10-26T07:23:45.253" v="202" actId="1076"/>
          <ac:spMkLst>
            <pc:docMk/>
            <pc:sldMk cId="1769300151" sldId="1215"/>
            <ac:spMk id="12" creationId="{AB76AAA0-31C0-45CD-9570-3F67ED8E3362}"/>
          </ac:spMkLst>
        </pc:spChg>
        <pc:picChg chg="add mod">
          <ac:chgData name="Frida Irene Johanna Hansson" userId="f5bd8ce5-54d4-4910-ab15-651a9b75114d" providerId="ADAL" clId="{7B413E3A-2618-411B-8BE7-231319045160}" dt="2022-10-25T10:46:17.674" v="34" actId="26606"/>
          <ac:picMkLst>
            <pc:docMk/>
            <pc:sldMk cId="1769300151" sldId="1215"/>
            <ac:picMk id="5" creationId="{25F02362-0B11-41F4-8A87-8ADDEEE2686D}"/>
          </ac:picMkLst>
        </pc:picChg>
        <pc:picChg chg="add mod">
          <ac:chgData name="Frida Irene Johanna Hansson" userId="f5bd8ce5-54d4-4910-ab15-651a9b75114d" providerId="ADAL" clId="{7B413E3A-2618-411B-8BE7-231319045160}" dt="2022-10-26T07:29:52.717" v="214" actId="1076"/>
          <ac:picMkLst>
            <pc:docMk/>
            <pc:sldMk cId="1769300151" sldId="1215"/>
            <ac:picMk id="7" creationId="{C6B4AFE6-6A39-4441-A6F3-671C3C95D7B6}"/>
          </ac:picMkLst>
        </pc:picChg>
        <pc:picChg chg="add mod">
          <ac:chgData name="Frida Irene Johanna Hansson" userId="f5bd8ce5-54d4-4910-ab15-651a9b75114d" providerId="ADAL" clId="{7B413E3A-2618-411B-8BE7-231319045160}" dt="2022-10-26T07:22:51.844" v="196" actId="14100"/>
          <ac:picMkLst>
            <pc:docMk/>
            <pc:sldMk cId="1769300151" sldId="1215"/>
            <ac:picMk id="11" creationId="{589E2A18-63B8-4FCD-AB6E-B11199093C69}"/>
          </ac:picMkLst>
        </pc:picChg>
        <pc:picChg chg="add mod">
          <ac:chgData name="Frida Irene Johanna Hansson" userId="f5bd8ce5-54d4-4910-ab15-651a9b75114d" providerId="ADAL" clId="{7B413E3A-2618-411B-8BE7-231319045160}" dt="2022-10-26T07:29:12.308" v="209" actId="1076"/>
          <ac:picMkLst>
            <pc:docMk/>
            <pc:sldMk cId="1769300151" sldId="1215"/>
            <ac:picMk id="14" creationId="{132DAAB3-DAC9-4214-AB83-704B586844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942A7-5032-4D9E-B30A-20EE92A21C68}" type="datetimeFigureOut">
              <a:rPr lang="nb-NO" smtClean="0"/>
              <a:t>25.10.2022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68BBB-1A66-4125-AF5F-A893C31E9213}" type="slidenum">
              <a:rPr lang="nb-NO" smtClean="0"/>
              <a:t>‹#›</a:t>
            </a:fld>
            <a:endParaRPr lang="nb-NO"/>
          </a:p>
        </p:txBody>
      </p:sp>
    </p:spTree>
    <p:extLst>
      <p:ext uri="{BB962C8B-B14F-4D97-AF65-F5344CB8AC3E}">
        <p14:creationId xmlns:p14="http://schemas.microsoft.com/office/powerpoint/2010/main" val="310657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Trøndelagsmodellen for folkehelsearbeid er en forskningsbasert metode for å drive systematisk og kunnskapsbasert folkehelsearbeid i kommunene slik som folkehelseloven krever. </a:t>
            </a:r>
          </a:p>
          <a:p>
            <a:endParaRPr lang="nb-NO"/>
          </a:p>
          <a:p>
            <a:r>
              <a:rPr lang="nb-NO"/>
              <a:t>Trøndelagsmodellen for folkehelsearbeid viser hvordan kommunene kan greie dette og derved bidra til å realisere folkehelselovens målsetting om å utjevne sosiale helseforskjeller og en samfunnsutvikling som fremmer helse.</a:t>
            </a:r>
          </a:p>
        </p:txBody>
      </p:sp>
      <p:sp>
        <p:nvSpPr>
          <p:cNvPr id="4" name="Plassholder for lysbildenummer 3"/>
          <p:cNvSpPr>
            <a:spLocks noGrp="1"/>
          </p:cNvSpPr>
          <p:nvPr>
            <p:ph type="sldNum" sz="quarter" idx="5"/>
          </p:nvPr>
        </p:nvSpPr>
        <p:spPr/>
        <p:txBody>
          <a:bodyPr/>
          <a:lstStyle/>
          <a:p>
            <a:fld id="{7DCD8D8A-ADAF-48A7-B32F-8F6F032C0C66}" type="slidenum">
              <a:rPr lang="nb-NO" smtClean="0"/>
              <a:t>3</a:t>
            </a:fld>
            <a:endParaRPr lang="nb-NO"/>
          </a:p>
        </p:txBody>
      </p:sp>
    </p:spTree>
    <p:extLst>
      <p:ext uri="{BB962C8B-B14F-4D97-AF65-F5344CB8AC3E}">
        <p14:creationId xmlns:p14="http://schemas.microsoft.com/office/powerpoint/2010/main" val="1813656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r>
              <a:rPr lang="nb-NO"/>
              <a:t>Vi har en God del kunnskapsgrunnlag på dette feltet som sier noe om retning</a:t>
            </a:r>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DDF0B0-95B7-4BED-8672-99334F5007C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38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Aft>
                <a:spcPts val="600"/>
              </a:spcAft>
            </a:pPr>
            <a:r>
              <a:rPr lang="nb-NO" sz="1400"/>
              <a:t>Figuren viser andel som rapporterer dårlig livskvalitet etter alder og kjønn. </a:t>
            </a:r>
          </a:p>
          <a:p>
            <a:pPr>
              <a:spcAft>
                <a:spcPts val="600"/>
              </a:spcAft>
            </a:pPr>
            <a:r>
              <a:rPr lang="nb-NO" sz="1400"/>
              <a:t>For alle aldersgrupper, unntatt den eldste, er det gjennomgående en større andel kvinner enn menn som rapporterer dårlig livskvalitet. </a:t>
            </a:r>
          </a:p>
          <a:p>
            <a:pPr>
              <a:spcAft>
                <a:spcPts val="600"/>
              </a:spcAft>
            </a:pPr>
            <a:r>
              <a:rPr lang="nb-NO" sz="1400"/>
              <a:t>Bortsett fra for den eldste aldersgruppen, ser vi at andelen som rapporterer dårlig livskvalitet synker med økende alder. </a:t>
            </a:r>
          </a:p>
          <a:p>
            <a:pPr>
              <a:spcAft>
                <a:spcPts val="600"/>
              </a:spcAft>
            </a:pPr>
            <a:r>
              <a:rPr lang="nb-NO" sz="1400"/>
              <a:t>Den høyeste andelen er i den yngste aldersgruppen hvor rundt 20% rapporterer dårlig livskvalitet. </a:t>
            </a:r>
          </a:p>
          <a:p>
            <a:pPr>
              <a:spcAft>
                <a:spcPts val="600"/>
              </a:spcAft>
            </a:pPr>
            <a:r>
              <a:rPr lang="nb-NO" sz="1400"/>
              <a:t> </a:t>
            </a:r>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F9F158-EA56-4DA8-B81E-47E9858DF8C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27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CC75DBE-5373-4058-B40D-B231635BC31E}" type="slidenum">
              <a:rPr lang="nb-NO" smtClean="0"/>
              <a:t>13</a:t>
            </a:fld>
            <a:endParaRPr lang="nb-NO"/>
          </a:p>
        </p:txBody>
      </p:sp>
    </p:spTree>
    <p:extLst>
      <p:ext uri="{BB962C8B-B14F-4D97-AF65-F5344CB8AC3E}">
        <p14:creationId xmlns:p14="http://schemas.microsoft.com/office/powerpoint/2010/main" val="2465831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600"/>
              </a:spcAft>
            </a:pPr>
            <a:endParaRPr lang="nb-NO"/>
          </a:p>
        </p:txBody>
      </p:sp>
      <p:sp>
        <p:nvSpPr>
          <p:cNvPr id="4" name="Plassholder for lysbildenummer 3"/>
          <p:cNvSpPr>
            <a:spLocks noGrp="1"/>
          </p:cNvSpPr>
          <p:nvPr>
            <p:ph type="sldNum" sz="quarter" idx="5"/>
          </p:nvPr>
        </p:nvSpPr>
        <p:spPr/>
        <p:txBody>
          <a:bodyPr/>
          <a:lstStyle/>
          <a:p>
            <a:fld id="{9CC75DBE-5373-4058-B40D-B231635BC31E}" type="slidenum">
              <a:rPr lang="nb-NO" smtClean="0"/>
              <a:t>14</a:t>
            </a:fld>
            <a:endParaRPr lang="nb-NO"/>
          </a:p>
        </p:txBody>
      </p:sp>
    </p:spTree>
    <p:extLst>
      <p:ext uri="{BB962C8B-B14F-4D97-AF65-F5344CB8AC3E}">
        <p14:creationId xmlns:p14="http://schemas.microsoft.com/office/powerpoint/2010/main" val="2142616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000000"/>
                </a:solidFill>
              </a:defRPr>
            </a:lvl1pPr>
          </a:lstStyle>
          <a:p>
            <a:r>
              <a:rPr lang="nb-NO"/>
              <a:t>Klikk for å redigere tittelstil</a:t>
            </a:r>
            <a:endParaRPr lang="en-US" dirty="0"/>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9" name="Picture 3" descr="Hovedlogo_liggende.pdf">
            <a:extLst>
              <a:ext uri="{FF2B5EF4-FFF2-40B4-BE49-F238E27FC236}">
                <a16:creationId xmlns:a16="http://schemas.microsoft.com/office/drawing/2014/main" id="{9B99E569-489B-4A5A-9688-30C3EB7AB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176" y="304590"/>
            <a:ext cx="2434127" cy="949105"/>
          </a:xfrm>
          <a:prstGeom prst="rect">
            <a:avLst/>
          </a:prstGeom>
        </p:spPr>
      </p:pic>
    </p:spTree>
    <p:extLst>
      <p:ext uri="{BB962C8B-B14F-4D97-AF65-F5344CB8AC3E}">
        <p14:creationId xmlns:p14="http://schemas.microsoft.com/office/powerpoint/2010/main" val="17496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A1A0E74-B8A8-4360-A367-9FF538085BF2}" type="datetimeFigureOut">
              <a:rPr lang="nb-NO" smtClean="0"/>
              <a:t>25.10.2022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61439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25.10.2022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144649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dirty="0"/>
              <a:t>trondelagfylke.no | fb.com/</a:t>
            </a:r>
            <a:r>
              <a:rPr lang="nb-NO" sz="1300" dirty="0" err="1"/>
              <a:t>trondelagfylke</a:t>
            </a:r>
            <a:endParaRPr lang="nb-NO" sz="1300" dirty="0"/>
          </a:p>
        </p:txBody>
      </p:sp>
      <p:pic>
        <p:nvPicPr>
          <p:cNvPr id="4" name="Bilde 3">
            <a:extLst>
              <a:ext uri="{FF2B5EF4-FFF2-40B4-BE49-F238E27FC236}">
                <a16:creationId xmlns:a16="http://schemas.microsoft.com/office/drawing/2014/main" id="{B180F9EF-C83D-44E5-A14B-9713F4B0ED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1452" y="1929634"/>
            <a:ext cx="2709097" cy="2324866"/>
          </a:xfrm>
          <a:prstGeom prst="rect">
            <a:avLst/>
          </a:prstGeom>
        </p:spPr>
      </p:pic>
    </p:spTree>
    <p:extLst>
      <p:ext uri="{BB962C8B-B14F-4D97-AF65-F5344CB8AC3E}">
        <p14:creationId xmlns:p14="http://schemas.microsoft.com/office/powerpoint/2010/main" val="360613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000000"/>
                </a:solidFill>
              </a:defRPr>
            </a:lvl1pPr>
          </a:lstStyle>
          <a:p>
            <a:r>
              <a:rPr lang="nb-NO"/>
              <a:t>Klikk for å redigere tittelstil</a:t>
            </a:r>
            <a:endParaRPr lang="en-US" dirty="0"/>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solidFill>
                <a:srgbClr val="000000"/>
              </a:solidFill>
            </a:endParaRPr>
          </a:p>
        </p:txBody>
      </p:sp>
      <p:pic>
        <p:nvPicPr>
          <p:cNvPr id="7" name="Bilde 6">
            <a:extLst>
              <a:ext uri="{FF2B5EF4-FFF2-40B4-BE49-F238E27FC236}">
                <a16:creationId xmlns:a16="http://schemas.microsoft.com/office/drawing/2014/main" id="{53C00A96-9228-4E6E-AE76-CA1B57587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90" y="396050"/>
            <a:ext cx="2179324" cy="672085"/>
          </a:xfrm>
          <a:prstGeom prst="rect">
            <a:avLst/>
          </a:prstGeom>
        </p:spPr>
      </p:pic>
    </p:spTree>
    <p:extLst>
      <p:ext uri="{BB962C8B-B14F-4D97-AF65-F5344CB8AC3E}">
        <p14:creationId xmlns:p14="http://schemas.microsoft.com/office/powerpoint/2010/main" val="169213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dirty="0"/>
              <a:t>Klikk ikonet for å legge til et bilde</a:t>
            </a:r>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dirty="0"/>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4134768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dirty="0"/>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9631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2" name="Title 1"/>
          <p:cNvSpPr>
            <a:spLocks noGrp="1"/>
          </p:cNvSpPr>
          <p:nvPr>
            <p:ph type="title"/>
          </p:nvPr>
        </p:nvSpPr>
        <p:spPr/>
        <p:txBody>
          <a:bodyPr/>
          <a:lstStyle/>
          <a:p>
            <a:r>
              <a:rPr lang="nb-NO"/>
              <a:t>Klikk for å redigere tittelstil</a:t>
            </a:r>
            <a:endParaRPr lang="en-US" dirty="0"/>
          </a:p>
        </p:txBody>
      </p:sp>
      <p:sp>
        <p:nvSpPr>
          <p:cNvPr id="5" name="Date Placeholder 4"/>
          <p:cNvSpPr>
            <a:spLocks noGrp="1"/>
          </p:cNvSpPr>
          <p:nvPr>
            <p:ph type="dt" sz="half" idx="10"/>
          </p:nvPr>
        </p:nvSpPr>
        <p:spPr/>
        <p:txBody>
          <a:bodyPr/>
          <a:lstStyle/>
          <a:p>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dirty="0"/>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081392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7" name="Date Placeholder 6"/>
          <p:cNvSpPr>
            <a:spLocks noGrp="1"/>
          </p:cNvSpPr>
          <p:nvPr>
            <p:ph type="dt" sz="half" idx="10"/>
          </p:nvPr>
        </p:nvSpPr>
        <p:spPr/>
        <p:txBody>
          <a:bodyPr/>
          <a:lstStyle/>
          <a:p>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dirty="0"/>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3596476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dirty="0"/>
              <a:t>Klikk ikonet for å legge til et bilde</a:t>
            </a:r>
          </a:p>
        </p:txBody>
      </p:sp>
      <p:sp>
        <p:nvSpPr>
          <p:cNvPr id="5" name="Date Placeholder 4"/>
          <p:cNvSpPr>
            <a:spLocks noGrp="1"/>
          </p:cNvSpPr>
          <p:nvPr>
            <p:ph type="dt" sz="half" idx="10"/>
          </p:nvPr>
        </p:nvSpPr>
        <p:spPr/>
        <p:txBody>
          <a:bodyPr/>
          <a:lstStyle/>
          <a:p>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dirty="0"/>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Rediger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284362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dirty="0"/>
              <a:t>Klikk ikonet for å legge til et bilde</a:t>
            </a:r>
          </a:p>
        </p:txBody>
      </p:sp>
      <p:sp>
        <p:nvSpPr>
          <p:cNvPr id="5" name="Date Placeholder 4"/>
          <p:cNvSpPr>
            <a:spLocks noGrp="1"/>
          </p:cNvSpPr>
          <p:nvPr>
            <p:ph type="dt" sz="half" idx="10"/>
          </p:nvPr>
        </p:nvSpPr>
        <p:spPr/>
        <p:txBody>
          <a:bodyPr/>
          <a:lstStyle/>
          <a:p>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dirty="0"/>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Rediger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257842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dirty="0"/>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637136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b-NO" dirty="0"/>
          </a:p>
        </p:txBody>
      </p:sp>
      <p:sp>
        <p:nvSpPr>
          <p:cNvPr id="3" name="Footer Placeholder 2"/>
          <p:cNvSpPr>
            <a:spLocks noGrp="1"/>
          </p:cNvSpPr>
          <p:nvPr>
            <p:ph type="ftr" sz="quarter" idx="11"/>
          </p:nvPr>
        </p:nvSpPr>
        <p:spPr/>
        <p:txBody>
          <a:bodyPr/>
          <a:lstStyle/>
          <a:p>
            <a:endParaRPr lang="nb-NO" dirty="0"/>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dirty="0"/>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dirty="0"/>
              <a:t>Klikk ikonet for å legge til et bilde</a:t>
            </a:r>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Rediger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4045782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Rediger tekststiler i malen</a:t>
            </a:r>
          </a:p>
        </p:txBody>
      </p:sp>
      <p:sp>
        <p:nvSpPr>
          <p:cNvPr id="3" name="Date Placeholder 2"/>
          <p:cNvSpPr>
            <a:spLocks noGrp="1"/>
          </p:cNvSpPr>
          <p:nvPr>
            <p:ph type="dt" sz="half" idx="10"/>
          </p:nvPr>
        </p:nvSpPr>
        <p:spPr/>
        <p:txBody>
          <a:bodyPr/>
          <a:lstStyle/>
          <a:p>
            <a:endParaRPr lang="nb-NO" dirty="0"/>
          </a:p>
        </p:txBody>
      </p:sp>
      <p:sp>
        <p:nvSpPr>
          <p:cNvPr id="4" name="Footer Placeholder 3"/>
          <p:cNvSpPr>
            <a:spLocks noGrp="1"/>
          </p:cNvSpPr>
          <p:nvPr>
            <p:ph type="ftr" sz="quarter" idx="11"/>
          </p:nvPr>
        </p:nvSpPr>
        <p:spPr/>
        <p:txBody>
          <a:bodyPr/>
          <a:lstStyle/>
          <a:p>
            <a:endParaRPr lang="nb-NO" dirty="0"/>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dirty="0"/>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Rediger tekststiler i malen</a:t>
            </a:r>
          </a:p>
        </p:txBody>
      </p:sp>
      <p:pic>
        <p:nvPicPr>
          <p:cNvPr id="6" name="Bilde 5">
            <a:extLst>
              <a:ext uri="{FF2B5EF4-FFF2-40B4-BE49-F238E27FC236}">
                <a16:creationId xmlns:a16="http://schemas.microsoft.com/office/drawing/2014/main" id="{3F609443-9AE4-46E7-8FE7-2CE88496B0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90" y="396050"/>
            <a:ext cx="2179324" cy="672085"/>
          </a:xfrm>
          <a:prstGeom prst="rect">
            <a:avLst/>
          </a:prstGeom>
        </p:spPr>
      </p:pic>
    </p:spTree>
    <p:extLst>
      <p:ext uri="{BB962C8B-B14F-4D97-AF65-F5344CB8AC3E}">
        <p14:creationId xmlns:p14="http://schemas.microsoft.com/office/powerpoint/2010/main" val="4025813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endParaRPr lang="nb-NO" dirty="0"/>
          </a:p>
        </p:txBody>
      </p:sp>
      <p:sp>
        <p:nvSpPr>
          <p:cNvPr id="4" name="Footer Placeholder 3"/>
          <p:cNvSpPr>
            <a:spLocks noGrp="1"/>
          </p:cNvSpPr>
          <p:nvPr>
            <p:ph type="ftr" sz="quarter" idx="11"/>
          </p:nvPr>
        </p:nvSpPr>
        <p:spPr/>
        <p:txBody>
          <a:bodyPr/>
          <a:lstStyle/>
          <a:p>
            <a:endParaRPr lang="nb-NO" dirty="0"/>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dirty="0"/>
          </a:p>
        </p:txBody>
      </p:sp>
    </p:spTree>
    <p:extLst>
      <p:ext uri="{BB962C8B-B14F-4D97-AF65-F5344CB8AC3E}">
        <p14:creationId xmlns:p14="http://schemas.microsoft.com/office/powerpoint/2010/main" val="3047232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b-NO" dirty="0"/>
          </a:p>
        </p:txBody>
      </p:sp>
      <p:sp>
        <p:nvSpPr>
          <p:cNvPr id="3" name="Footer Placeholder 2"/>
          <p:cNvSpPr>
            <a:spLocks noGrp="1"/>
          </p:cNvSpPr>
          <p:nvPr>
            <p:ph type="ftr" sz="quarter" idx="11"/>
          </p:nvPr>
        </p:nvSpPr>
        <p:spPr/>
        <p:txBody>
          <a:bodyPr/>
          <a:lstStyle/>
          <a:p>
            <a:endParaRPr lang="nb-NO" dirty="0"/>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dirty="0"/>
          </a:p>
        </p:txBody>
      </p:sp>
    </p:spTree>
    <p:extLst>
      <p:ext uri="{BB962C8B-B14F-4D97-AF65-F5344CB8AC3E}">
        <p14:creationId xmlns:p14="http://schemas.microsoft.com/office/powerpoint/2010/main" val="4097270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63DFC49-49A2-44B8-B23A-B4A841426F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00" b="12500"/>
          <a:stretch/>
        </p:blipFill>
        <p:spPr>
          <a:xfrm>
            <a:off x="0" y="-1"/>
            <a:ext cx="12192000" cy="6858001"/>
          </a:xfrm>
          <a:prstGeom prst="rect">
            <a:avLst/>
          </a:prstGeom>
        </p:spPr>
      </p:pic>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dirty="0"/>
              <a:t>trondelagfylke.no | fb.com/trondelagfylke</a:t>
            </a:r>
          </a:p>
        </p:txBody>
      </p:sp>
    </p:spTree>
    <p:extLst>
      <p:ext uri="{BB962C8B-B14F-4D97-AF65-F5344CB8AC3E}">
        <p14:creationId xmlns:p14="http://schemas.microsoft.com/office/powerpoint/2010/main" val="1151411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tandard innholdsside - to spalt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BD855E9-DDFE-4FE1-8910-F1D9863ABDD4}"/>
              </a:ext>
            </a:extLst>
          </p:cNvPr>
          <p:cNvSpPr>
            <a:spLocks noGrp="1"/>
          </p:cNvSpPr>
          <p:nvPr>
            <p:ph idx="1"/>
          </p:nvPr>
        </p:nvSpPr>
        <p:spPr>
          <a:xfrm>
            <a:off x="1638526" y="2897544"/>
            <a:ext cx="4413565" cy="308415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9" name="Tittel 8">
            <a:extLst>
              <a:ext uri="{FF2B5EF4-FFF2-40B4-BE49-F238E27FC236}">
                <a16:creationId xmlns:a16="http://schemas.microsoft.com/office/drawing/2014/main" id="{53E9E8FB-2D21-4974-8317-85124EBC28B2}"/>
              </a:ext>
            </a:extLst>
          </p:cNvPr>
          <p:cNvSpPr>
            <a:spLocks noGrp="1"/>
          </p:cNvSpPr>
          <p:nvPr>
            <p:ph type="title"/>
          </p:nvPr>
        </p:nvSpPr>
        <p:spPr/>
        <p:txBody>
          <a:bodyPr/>
          <a:lstStyle/>
          <a:p>
            <a:r>
              <a:rPr lang="nb-NO"/>
              <a:t>Klikk for å redigere tittelstil</a:t>
            </a:r>
          </a:p>
        </p:txBody>
      </p:sp>
      <p:sp>
        <p:nvSpPr>
          <p:cNvPr id="11" name="Content Placeholder 2">
            <a:extLst>
              <a:ext uri="{FF2B5EF4-FFF2-40B4-BE49-F238E27FC236}">
                <a16:creationId xmlns:a16="http://schemas.microsoft.com/office/drawing/2014/main" id="{2AD790DC-5F52-49B5-8790-957252D85319}"/>
              </a:ext>
            </a:extLst>
          </p:cNvPr>
          <p:cNvSpPr>
            <a:spLocks noGrp="1"/>
          </p:cNvSpPr>
          <p:nvPr>
            <p:ph idx="13"/>
          </p:nvPr>
        </p:nvSpPr>
        <p:spPr>
          <a:xfrm>
            <a:off x="6519538" y="2897544"/>
            <a:ext cx="4413565" cy="308415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28127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A1A0E74-B8A8-4360-A367-9FF538085BF2}" type="datetimeFigureOut">
              <a:rPr lang="nb-NO" smtClean="0"/>
              <a:t>25.10.2022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normAutofit/>
          </a:bodyPr>
          <a:lstStyle>
            <a:lvl1pPr>
              <a:defRPr sz="3600" cap="none" baseline="0"/>
            </a:lvl1pPr>
          </a:lstStyle>
          <a:p>
            <a:r>
              <a:rPr lang="nb-NO"/>
              <a:t>Klikk for å redigere tittelstil</a:t>
            </a:r>
            <a:endParaRPr lang="nb-NO" dirty="0"/>
          </a:p>
        </p:txBody>
      </p:sp>
    </p:spTree>
    <p:extLst>
      <p:ext uri="{BB962C8B-B14F-4D97-AF65-F5344CB8AC3E}">
        <p14:creationId xmlns:p14="http://schemas.microsoft.com/office/powerpoint/2010/main" val="186880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dirty="0"/>
          </a:p>
        </p:txBody>
      </p:sp>
      <p:sp>
        <p:nvSpPr>
          <p:cNvPr id="5" name="Date Placeholder 4"/>
          <p:cNvSpPr>
            <a:spLocks noGrp="1"/>
          </p:cNvSpPr>
          <p:nvPr>
            <p:ph type="dt" sz="half" idx="10"/>
          </p:nvPr>
        </p:nvSpPr>
        <p:spPr/>
        <p:txBody>
          <a:bodyPr/>
          <a:lstStyle/>
          <a:p>
            <a:fld id="{6A1A0E74-B8A8-4360-A367-9FF538085BF2}" type="datetimeFigureOut">
              <a:rPr lang="nb-NO" smtClean="0"/>
              <a:t>25.10.2022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1735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25.10.2022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normAutofit/>
          </a:bodyPr>
          <a:lstStyle>
            <a:lvl1pPr>
              <a:defRPr sz="3600" cap="none" baseline="0"/>
            </a:lvl1pPr>
          </a:lstStyle>
          <a:p>
            <a:r>
              <a:rPr lang="nb-NO"/>
              <a:t>Klikk for å redigere tittelstil</a:t>
            </a:r>
            <a:endParaRPr lang="nb-NO" dirty="0"/>
          </a:p>
        </p:txBody>
      </p:sp>
    </p:spTree>
    <p:extLst>
      <p:ext uri="{BB962C8B-B14F-4D97-AF65-F5344CB8AC3E}">
        <p14:creationId xmlns:p14="http://schemas.microsoft.com/office/powerpoint/2010/main" val="80621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25.10.2022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Klikk for å redigere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370480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25.10.2022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24766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25.10.2022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116214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Klikk for å redigere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25.10.2022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Klikk for å redigere tekststiler i malen</a:t>
            </a:r>
          </a:p>
        </p:txBody>
      </p:sp>
      <p:pic>
        <p:nvPicPr>
          <p:cNvPr id="9" name="Picture 3" descr="Hovedlogo_liggende.pdf">
            <a:extLst>
              <a:ext uri="{FF2B5EF4-FFF2-40B4-BE49-F238E27FC236}">
                <a16:creationId xmlns:a16="http://schemas.microsoft.com/office/drawing/2014/main" id="{53912F0C-7C67-40A1-A7B9-A0E9EF5406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088" y="393125"/>
            <a:ext cx="1423125" cy="554899"/>
          </a:xfrm>
          <a:prstGeom prst="rect">
            <a:avLst/>
          </a:prstGeom>
        </p:spPr>
      </p:pic>
    </p:spTree>
    <p:extLst>
      <p:ext uri="{BB962C8B-B14F-4D97-AF65-F5344CB8AC3E}">
        <p14:creationId xmlns:p14="http://schemas.microsoft.com/office/powerpoint/2010/main" val="17258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25.10.2022</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dirty="0"/>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25748482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72" r:id="rId6"/>
    <p:sldLayoutId id="2147483673" r:id="rId7"/>
    <p:sldLayoutId id="2147483674" r:id="rId8"/>
    <p:sldLayoutId id="2147483676" r:id="rId9"/>
    <p:sldLayoutId id="2147483666" r:id="rId10"/>
    <p:sldLayoutId id="2147483667" r:id="rId11"/>
    <p:sldLayoutId id="2147483677" r:id="rId12"/>
  </p:sldLayoutIdLst>
  <p:txStyles>
    <p:titleStyle>
      <a:lvl1pPr algn="l" defTabSz="914400" rtl="0" eaLnBrk="1" latinLnBrk="0" hangingPunct="1">
        <a:lnSpc>
          <a:spcPct val="90000"/>
        </a:lnSpc>
        <a:spcBef>
          <a:spcPts val="0"/>
        </a:spcBef>
        <a:buNone/>
        <a:defRPr sz="3600" b="1" kern="1200" cap="none"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endParaRPr lang="nb-NO" dirty="0"/>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dirty="0"/>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dirty="0"/>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30393169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ftr="0" dt="0"/>
  <p:txStyles>
    <p:titleStyle>
      <a:lvl1pPr algn="l" defTabSz="914400" rtl="0" eaLnBrk="1" latinLnBrk="0" hangingPunct="1">
        <a:lnSpc>
          <a:spcPct val="90000"/>
        </a:lnSpc>
        <a:spcBef>
          <a:spcPts val="0"/>
        </a:spcBef>
        <a:buNone/>
        <a:defRPr sz="4000" b="1" kern="1200" cap="all"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rondelagitall.no/folkehelse" TargetMode="External"/><Relationship Id="rId2" Type="http://schemas.openxmlformats.org/officeDocument/2006/relationships/hyperlink" Target="https://app.powerbi.com/view?r=eyJrIjoiMTk0ODE0MDAtM2Q2Ny00MDRhLTk2NjctYzE3ZWJiOWVhNWRmIiwidCI6ImI2MzM0ZDAxLTEzYjktNDUzMS1hM2E2LTUzMmU0NzlkOWExYSIsImMiOjh9" TargetMode="External"/><Relationship Id="rId1" Type="http://schemas.openxmlformats.org/officeDocument/2006/relationships/slideLayout" Target="../slideLayouts/slideLayout3.xml"/><Relationship Id="rId4" Type="http://schemas.openxmlformats.org/officeDocument/2006/relationships/hyperlink" Target="https://trondelagitall.no/statistikk/dashboard-samfunnsdeltagelse-hunt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www.hodebra.no/"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8.gif"/><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s://www.trondelagfylke.no/vare-tjenester/folkehelse-idrett-frivillighet/folkehelse/" TargetMode="Externa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5CAFB2-6E0D-49A8-99F0-04FF78C5A870}"/>
              </a:ext>
            </a:extLst>
          </p:cNvPr>
          <p:cNvSpPr>
            <a:spLocks noGrp="1"/>
          </p:cNvSpPr>
          <p:nvPr>
            <p:ph type="ctrTitle"/>
          </p:nvPr>
        </p:nvSpPr>
        <p:spPr/>
        <p:txBody>
          <a:bodyPr/>
          <a:lstStyle/>
          <a:p>
            <a:r>
              <a:rPr lang="nb-NO" dirty="0"/>
              <a:t>Samling 27.oktober</a:t>
            </a:r>
          </a:p>
        </p:txBody>
      </p:sp>
      <p:sp>
        <p:nvSpPr>
          <p:cNvPr id="3" name="Undertittel 2">
            <a:extLst>
              <a:ext uri="{FF2B5EF4-FFF2-40B4-BE49-F238E27FC236}">
                <a16:creationId xmlns:a16="http://schemas.microsoft.com/office/drawing/2014/main" id="{C66E8297-8E85-4F43-B346-0DEF68D0D91B}"/>
              </a:ext>
            </a:extLst>
          </p:cNvPr>
          <p:cNvSpPr>
            <a:spLocks noGrp="1"/>
          </p:cNvSpPr>
          <p:nvPr>
            <p:ph type="subTitle" idx="1"/>
          </p:nvPr>
        </p:nvSpPr>
        <p:spPr>
          <a:xfrm>
            <a:off x="914400" y="3795999"/>
            <a:ext cx="10363200" cy="641778"/>
          </a:xfrm>
        </p:spPr>
        <p:txBody>
          <a:bodyPr/>
          <a:lstStyle/>
          <a:p>
            <a:r>
              <a:rPr lang="nb-NO" dirty="0"/>
              <a:t>Folkehelseutvikling, fysisk aktivitet og friluftsliv</a:t>
            </a:r>
          </a:p>
        </p:txBody>
      </p:sp>
    </p:spTree>
    <p:extLst>
      <p:ext uri="{BB962C8B-B14F-4D97-AF65-F5344CB8AC3E}">
        <p14:creationId xmlns:p14="http://schemas.microsoft.com/office/powerpoint/2010/main" val="281890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19EBF56-FC79-4FDC-94C9-0FFF684606DC}"/>
              </a:ext>
            </a:extLst>
          </p:cNvPr>
          <p:cNvSpPr>
            <a:spLocks noGrp="1"/>
          </p:cNvSpPr>
          <p:nvPr>
            <p:ph idx="1"/>
          </p:nvPr>
        </p:nvSpPr>
        <p:spPr/>
        <p:txBody>
          <a:bodyPr/>
          <a:lstStyle/>
          <a:p>
            <a:endParaRPr lang="nb-N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oversiktsdokument</a:t>
            </a:r>
            <a:r>
              <a:rPr lang="nb-N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Trøndelag i tall</a:t>
            </a:r>
            <a:endParaRPr lang="nb-NO"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ndParaRPr>
          </a:p>
          <a:p>
            <a:endParaRPr lang="nb-N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r>
              <a:rPr lang="nb-N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utvikling i fysisk aktivitet mellom de ulik HUNT-undersøkelsene</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b-NO" sz="1800" dirty="0">
              <a:latin typeface="Calibri" panose="020F0502020204030204" pitchFamily="34" charset="0"/>
              <a:cs typeface="Times New Roman" panose="02020603050405020304" pitchFamily="18" charset="0"/>
            </a:endParaRPr>
          </a:p>
          <a:p>
            <a:pPr marL="0" indent="0">
              <a:buNone/>
            </a:pPr>
            <a:endParaRPr lang="nb-NO" sz="1800" dirty="0">
              <a:solidFill>
                <a:srgbClr val="FF0000"/>
              </a:solidFill>
              <a:latin typeface="Calibri" panose="020F0502020204030204" pitchFamily="34" charset="0"/>
              <a:cs typeface="Times New Roman" panose="02020603050405020304" pitchFamily="18" charset="0"/>
            </a:endParaRPr>
          </a:p>
          <a:p>
            <a:r>
              <a:rPr lang="nb-N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deltakelse (aktivt og passivt) på idrettsarrangement og i friluftsliv</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endParaRPr lang="nb-NO" dirty="0">
              <a:solidFill>
                <a:srgbClr val="FF0000"/>
              </a:solidFill>
            </a:endParaRPr>
          </a:p>
        </p:txBody>
      </p:sp>
      <p:sp>
        <p:nvSpPr>
          <p:cNvPr id="3" name="Tittel 2">
            <a:extLst>
              <a:ext uri="{FF2B5EF4-FFF2-40B4-BE49-F238E27FC236}">
                <a16:creationId xmlns:a16="http://schemas.microsoft.com/office/drawing/2014/main" id="{0848A55C-C1FD-438D-A941-D424AD4C049F}"/>
              </a:ext>
            </a:extLst>
          </p:cNvPr>
          <p:cNvSpPr>
            <a:spLocks noGrp="1"/>
          </p:cNvSpPr>
          <p:nvPr>
            <p:ph type="title"/>
          </p:nvPr>
        </p:nvSpPr>
        <p:spPr/>
        <p:txBody>
          <a:bodyPr/>
          <a:lstStyle/>
          <a:p>
            <a:r>
              <a:rPr lang="nb-NO" dirty="0"/>
              <a:t>Videre statistikk</a:t>
            </a:r>
          </a:p>
        </p:txBody>
      </p:sp>
    </p:spTree>
    <p:extLst>
      <p:ext uri="{BB962C8B-B14F-4D97-AF65-F5344CB8AC3E}">
        <p14:creationId xmlns:p14="http://schemas.microsoft.com/office/powerpoint/2010/main" val="417310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4BC3E2-28D8-4018-B48E-86AC1D5EA9EA}"/>
              </a:ext>
            </a:extLst>
          </p:cNvPr>
          <p:cNvSpPr>
            <a:spLocks noGrp="1"/>
          </p:cNvSpPr>
          <p:nvPr>
            <p:ph type="title"/>
          </p:nvPr>
        </p:nvSpPr>
        <p:spPr/>
        <p:txBody>
          <a:bodyPr>
            <a:normAutofit/>
          </a:bodyPr>
          <a:lstStyle/>
          <a:p>
            <a:r>
              <a:rPr lang="nb-NO" sz="4000" b="0">
                <a:latin typeface="Calibri" panose="020F0502020204030204" pitchFamily="34" charset="0"/>
                <a:cs typeface="Calibri" panose="020F0502020204030204" pitchFamily="34" charset="0"/>
              </a:rPr>
              <a:t>Stillesitting &gt;=8 timer pr. dag – Trøndelag</a:t>
            </a:r>
          </a:p>
        </p:txBody>
      </p:sp>
      <p:pic>
        <p:nvPicPr>
          <p:cNvPr id="6" name="Bilde 5">
            <a:extLst>
              <a:ext uri="{FF2B5EF4-FFF2-40B4-BE49-F238E27FC236}">
                <a16:creationId xmlns:a16="http://schemas.microsoft.com/office/drawing/2014/main" id="{859867CE-94CD-4C49-8770-B5A85333DD98}"/>
              </a:ext>
            </a:extLst>
          </p:cNvPr>
          <p:cNvPicPr>
            <a:picLocks noChangeAspect="1"/>
          </p:cNvPicPr>
          <p:nvPr/>
        </p:nvPicPr>
        <p:blipFill>
          <a:blip r:embed="rId2"/>
          <a:stretch>
            <a:fillRect/>
          </a:stretch>
        </p:blipFill>
        <p:spPr>
          <a:xfrm>
            <a:off x="753692" y="1274715"/>
            <a:ext cx="8513138" cy="4856609"/>
          </a:xfrm>
          <a:prstGeom prst="rect">
            <a:avLst/>
          </a:prstGeom>
        </p:spPr>
      </p:pic>
      <p:sp>
        <p:nvSpPr>
          <p:cNvPr id="7" name="TekstSylinder 6">
            <a:extLst>
              <a:ext uri="{FF2B5EF4-FFF2-40B4-BE49-F238E27FC236}">
                <a16:creationId xmlns:a16="http://schemas.microsoft.com/office/drawing/2014/main" id="{A13D7AC9-B206-4E11-9E18-631668A94373}"/>
              </a:ext>
            </a:extLst>
          </p:cNvPr>
          <p:cNvSpPr txBox="1"/>
          <p:nvPr/>
        </p:nvSpPr>
        <p:spPr>
          <a:xfrm>
            <a:off x="9927852" y="6362594"/>
            <a:ext cx="2031325" cy="338554"/>
          </a:xfrm>
          <a:prstGeom prst="rect">
            <a:avLst/>
          </a:prstGeom>
          <a:noFill/>
        </p:spPr>
        <p:txBody>
          <a:bodyPr wrap="none" rtlCol="0">
            <a:spAutoFit/>
          </a:bodyPr>
          <a:lstStyle/>
          <a:p>
            <a:r>
              <a:rPr lang="nb-NO" sz="1600" i="1"/>
              <a:t>Datakilde: HUNT4</a:t>
            </a:r>
          </a:p>
        </p:txBody>
      </p:sp>
    </p:spTree>
    <p:extLst>
      <p:ext uri="{BB962C8B-B14F-4D97-AF65-F5344CB8AC3E}">
        <p14:creationId xmlns:p14="http://schemas.microsoft.com/office/powerpoint/2010/main" val="250371463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CA8771-C22D-4DF7-ADCC-080DFE1E2D9D}"/>
              </a:ext>
            </a:extLst>
          </p:cNvPr>
          <p:cNvSpPr>
            <a:spLocks noGrp="1"/>
          </p:cNvSpPr>
          <p:nvPr>
            <p:ph type="title" idx="4294967295"/>
          </p:nvPr>
        </p:nvSpPr>
        <p:spPr>
          <a:xfrm>
            <a:off x="1087120" y="324803"/>
            <a:ext cx="9601200" cy="676275"/>
          </a:xfrm>
          <a:prstGeom prst="rect">
            <a:avLst/>
          </a:prstGeom>
        </p:spPr>
        <p:txBody>
          <a:bodyPr>
            <a:noAutofit/>
          </a:bodyPr>
          <a:lstStyle/>
          <a:p>
            <a:pPr>
              <a:defRPr/>
            </a:pPr>
            <a:r>
              <a:rPr lang="nb-NO" sz="2000" b="0">
                <a:latin typeface="Calibri" panose="020F0502020204030204" pitchFamily="34" charset="0"/>
                <a:cs typeface="Calibri" panose="020F0502020204030204" pitchFamily="34" charset="0"/>
              </a:rPr>
              <a:t>Andel som oppgir dårlig livskvalitet (%) etter alder og kjønn i HUNT4 </a:t>
            </a:r>
            <a:endParaRPr lang="nb-NO" sz="2000" b="0" dirty="0">
              <a:latin typeface="Calibri" panose="020F0502020204030204" pitchFamily="34" charset="0"/>
              <a:cs typeface="Calibri" panose="020F0502020204030204" pitchFamily="34" charset="0"/>
            </a:endParaRPr>
          </a:p>
        </p:txBody>
      </p:sp>
      <p:pic>
        <p:nvPicPr>
          <p:cNvPr id="2" name="Bilde 1">
            <a:extLst>
              <a:ext uri="{FF2B5EF4-FFF2-40B4-BE49-F238E27FC236}">
                <a16:creationId xmlns:a16="http://schemas.microsoft.com/office/drawing/2014/main" id="{550953AB-CB43-44C9-81D2-B70478D23274}"/>
              </a:ext>
            </a:extLst>
          </p:cNvPr>
          <p:cNvPicPr>
            <a:picLocks noChangeAspect="1"/>
          </p:cNvPicPr>
          <p:nvPr/>
        </p:nvPicPr>
        <p:blipFill>
          <a:blip r:embed="rId3"/>
          <a:stretch>
            <a:fillRect/>
          </a:stretch>
        </p:blipFill>
        <p:spPr>
          <a:xfrm>
            <a:off x="1055221" y="1223438"/>
            <a:ext cx="7848529" cy="4645048"/>
          </a:xfrm>
          <a:prstGeom prst="rect">
            <a:avLst/>
          </a:prstGeom>
        </p:spPr>
      </p:pic>
      <p:sp>
        <p:nvSpPr>
          <p:cNvPr id="11" name="Oval 6">
            <a:extLst>
              <a:ext uri="{FF2B5EF4-FFF2-40B4-BE49-F238E27FC236}">
                <a16:creationId xmlns:a16="http://schemas.microsoft.com/office/drawing/2014/main" id="{8EC00D49-B1B2-44C6-8F63-525EA8F02617}"/>
              </a:ext>
            </a:extLst>
          </p:cNvPr>
          <p:cNvSpPr/>
          <p:nvPr/>
        </p:nvSpPr>
        <p:spPr>
          <a:xfrm>
            <a:off x="1758669" y="1624075"/>
            <a:ext cx="2079684" cy="96495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4950818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2E5570-E5AA-4B45-9455-2FF13895AD5B}"/>
              </a:ext>
            </a:extLst>
          </p:cNvPr>
          <p:cNvSpPr>
            <a:spLocks noGrp="1"/>
          </p:cNvSpPr>
          <p:nvPr>
            <p:ph type="title"/>
          </p:nvPr>
        </p:nvSpPr>
        <p:spPr>
          <a:xfrm>
            <a:off x="675095" y="162838"/>
            <a:ext cx="9392700" cy="980162"/>
          </a:xfrm>
        </p:spPr>
        <p:txBody>
          <a:bodyPr>
            <a:normAutofit/>
          </a:bodyPr>
          <a:lstStyle/>
          <a:p>
            <a:pPr>
              <a:defRPr/>
            </a:pPr>
            <a:r>
              <a:rPr lang="nb-NO" sz="3600" b="0" dirty="0">
                <a:latin typeface="+mn-lt"/>
              </a:rPr>
              <a:t>Depresjonssymptomer, kvinner</a:t>
            </a:r>
          </a:p>
        </p:txBody>
      </p:sp>
      <p:graphicFrame>
        <p:nvGraphicFramePr>
          <p:cNvPr id="5123" name="Chart 3">
            <a:extLst>
              <a:ext uri="{FF2B5EF4-FFF2-40B4-BE49-F238E27FC236}">
                <a16:creationId xmlns:a16="http://schemas.microsoft.com/office/drawing/2014/main" id="{74F62690-FA8B-F84D-9CFB-69B0C72E52EC}"/>
              </a:ext>
            </a:extLst>
          </p:cNvPr>
          <p:cNvGraphicFramePr>
            <a:graphicFrameLocks noChangeAspect="1"/>
          </p:cNvGraphicFramePr>
          <p:nvPr/>
        </p:nvGraphicFramePr>
        <p:xfrm>
          <a:off x="818125" y="908312"/>
          <a:ext cx="8937441" cy="5421985"/>
        </p:xfrm>
        <a:graphic>
          <a:graphicData uri="http://schemas.openxmlformats.org/presentationml/2006/ole">
            <mc:AlternateContent xmlns:mc="http://schemas.openxmlformats.org/markup-compatibility/2006">
              <mc:Choice xmlns:v="urn:schemas-microsoft-com:vml" Requires="v">
                <p:oleObj name="Chart" r:id="rId3" imgW="12725400" imgH="7721600" progId="Excel.Chart.8">
                  <p:embed/>
                </p:oleObj>
              </mc:Choice>
              <mc:Fallback>
                <p:oleObj name="Chart" r:id="rId3" imgW="12725400" imgH="7721600" progId="Excel.Chart.8">
                  <p:embed/>
                  <p:pic>
                    <p:nvPicPr>
                      <p:cNvPr id="5123" name="Chart 3">
                        <a:extLst>
                          <a:ext uri="{FF2B5EF4-FFF2-40B4-BE49-F238E27FC236}">
                            <a16:creationId xmlns:a16="http://schemas.microsoft.com/office/drawing/2014/main" id="{74F62690-FA8B-F84D-9CFB-69B0C72E5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125" y="908312"/>
                        <a:ext cx="8937441" cy="5421985"/>
                      </a:xfrm>
                      <a:prstGeom prst="rect">
                        <a:avLst/>
                      </a:prstGeom>
                      <a:noFill/>
                      <a:ln>
                        <a:noFill/>
                      </a:ln>
                    </p:spPr>
                  </p:pic>
                </p:oleObj>
              </mc:Fallback>
            </mc:AlternateContent>
          </a:graphicData>
        </a:graphic>
      </p:graphicFrame>
      <p:cxnSp>
        <p:nvCxnSpPr>
          <p:cNvPr id="6" name="Straight Arrow Connector 5"/>
          <p:cNvCxnSpPr/>
          <p:nvPr/>
        </p:nvCxnSpPr>
        <p:spPr>
          <a:xfrm flipV="1">
            <a:off x="1703275" y="2384454"/>
            <a:ext cx="6939019" cy="2376556"/>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672156" y="3503783"/>
            <a:ext cx="1036877" cy="110060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F0B53C52-9B27-41AA-B2D6-46AE5EE2A264}"/>
              </a:ext>
            </a:extLst>
          </p:cNvPr>
          <p:cNvCxnSpPr>
            <a:cxnSpLocks/>
          </p:cNvCxnSpPr>
          <p:nvPr/>
        </p:nvCxnSpPr>
        <p:spPr>
          <a:xfrm>
            <a:off x="2146195" y="3798666"/>
            <a:ext cx="5904556" cy="483649"/>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Oval 6">
            <a:extLst>
              <a:ext uri="{FF2B5EF4-FFF2-40B4-BE49-F238E27FC236}">
                <a16:creationId xmlns:a16="http://schemas.microsoft.com/office/drawing/2014/main" id="{0B9AADD5-05CF-411C-8899-C0A44559E06C}"/>
              </a:ext>
            </a:extLst>
          </p:cNvPr>
          <p:cNvSpPr/>
          <p:nvPr/>
        </p:nvSpPr>
        <p:spPr>
          <a:xfrm>
            <a:off x="7092779" y="2222109"/>
            <a:ext cx="2447022" cy="227575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2451788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7CC363B2-06DB-4FE4-AB5A-B4953132BE2C}"/>
              </a:ext>
            </a:extLst>
          </p:cNvPr>
          <p:cNvSpPr txBox="1"/>
          <p:nvPr/>
        </p:nvSpPr>
        <p:spPr>
          <a:xfrm rot="2160226">
            <a:off x="9590549" y="3198167"/>
            <a:ext cx="2962832" cy="461665"/>
          </a:xfrm>
          <a:prstGeom prst="rect">
            <a:avLst/>
          </a:prstGeom>
          <a:noFill/>
        </p:spPr>
        <p:txBody>
          <a:bodyPr wrap="square">
            <a:spAutoFit/>
          </a:bodyPr>
          <a:lstStyle/>
          <a:p>
            <a:r>
              <a:rPr lang="nb-NO" sz="2400">
                <a:hlinkClick r:id="rId3"/>
              </a:rPr>
              <a:t>www.hodebra.no</a:t>
            </a:r>
            <a:r>
              <a:rPr lang="nb-NO" sz="2400"/>
              <a:t> </a:t>
            </a:r>
          </a:p>
        </p:txBody>
      </p:sp>
      <p:pic>
        <p:nvPicPr>
          <p:cNvPr id="5" name="Bilde 4">
            <a:extLst>
              <a:ext uri="{FF2B5EF4-FFF2-40B4-BE49-F238E27FC236}">
                <a16:creationId xmlns:a16="http://schemas.microsoft.com/office/drawing/2014/main" id="{7018F3A5-26F3-4312-9A13-AC130F5D491D}"/>
              </a:ext>
            </a:extLst>
          </p:cNvPr>
          <p:cNvPicPr>
            <a:picLocks noChangeAspect="1"/>
          </p:cNvPicPr>
          <p:nvPr/>
        </p:nvPicPr>
        <p:blipFill>
          <a:blip r:embed="rId4"/>
          <a:stretch>
            <a:fillRect/>
          </a:stretch>
        </p:blipFill>
        <p:spPr>
          <a:xfrm>
            <a:off x="9384" y="0"/>
            <a:ext cx="9607449" cy="6858000"/>
          </a:xfrm>
          <a:prstGeom prst="rect">
            <a:avLst/>
          </a:prstGeom>
        </p:spPr>
      </p:pic>
      <p:pic>
        <p:nvPicPr>
          <p:cNvPr id="4098" name="Picture 2">
            <a:extLst>
              <a:ext uri="{FF2B5EF4-FFF2-40B4-BE49-F238E27FC236}">
                <a16:creationId xmlns:a16="http://schemas.microsoft.com/office/drawing/2014/main" id="{8E52E70F-3D1C-4E94-962C-4695332CD6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47" y="0"/>
            <a:ext cx="2530920" cy="785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79754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himmel, utendørs, vann, brygge&#10;&#10;Automatisk generert beskrivelse">
            <a:extLst>
              <a:ext uri="{FF2B5EF4-FFF2-40B4-BE49-F238E27FC236}">
                <a16:creationId xmlns:a16="http://schemas.microsoft.com/office/drawing/2014/main" id="{25F02362-0B11-41F4-8A87-8ADDEEE2686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460" r="17682"/>
          <a:stretch/>
        </p:blipFill>
        <p:spPr>
          <a:xfrm>
            <a:off x="5303139" y="10"/>
            <a:ext cx="6888861" cy="6857990"/>
          </a:xfrm>
          <a:noFill/>
        </p:spPr>
      </p:pic>
      <p:sp>
        <p:nvSpPr>
          <p:cNvPr id="10" name="Text Placeholder 2">
            <a:extLst>
              <a:ext uri="{FF2B5EF4-FFF2-40B4-BE49-F238E27FC236}">
                <a16:creationId xmlns:a16="http://schemas.microsoft.com/office/drawing/2014/main" id="{473857B5-8A2E-5FEC-0DC9-8F7EA775EF73}"/>
              </a:ext>
            </a:extLst>
          </p:cNvPr>
          <p:cNvSpPr>
            <a:spLocks noGrp="1"/>
          </p:cNvSpPr>
          <p:nvPr>
            <p:ph type="body" sz="quarter" idx="14"/>
          </p:nvPr>
        </p:nvSpPr>
        <p:spPr>
          <a:xfrm>
            <a:off x="752460" y="1480991"/>
            <a:ext cx="4155149" cy="4695972"/>
          </a:xfrm>
        </p:spPr>
        <p:txBody>
          <a:bodyPr/>
          <a:lstStyle/>
          <a:p>
            <a:r>
              <a:rPr lang="en-US" sz="1800" dirty="0" err="1"/>
              <a:t>Gjør</a:t>
            </a:r>
            <a:r>
              <a:rPr lang="en-US" sz="1800" dirty="0"/>
              <a:t> </a:t>
            </a:r>
            <a:r>
              <a:rPr lang="en-US" sz="1800" dirty="0" err="1"/>
              <a:t>noe</a:t>
            </a:r>
            <a:r>
              <a:rPr lang="en-US" sz="1800" dirty="0"/>
              <a:t> </a:t>
            </a:r>
            <a:r>
              <a:rPr lang="en-US" sz="1800" dirty="0" err="1"/>
              <a:t>aktivt</a:t>
            </a:r>
            <a:endParaRPr lang="en-US" sz="1800" dirty="0"/>
          </a:p>
          <a:p>
            <a:endParaRPr lang="en-US" dirty="0"/>
          </a:p>
        </p:txBody>
      </p:sp>
      <p:sp>
        <p:nvSpPr>
          <p:cNvPr id="3" name="Tittel 2">
            <a:extLst>
              <a:ext uri="{FF2B5EF4-FFF2-40B4-BE49-F238E27FC236}">
                <a16:creationId xmlns:a16="http://schemas.microsoft.com/office/drawing/2014/main" id="{9CECF74D-FA4E-4540-8076-CB484FCBD57A}"/>
              </a:ext>
            </a:extLst>
          </p:cNvPr>
          <p:cNvSpPr>
            <a:spLocks noGrp="1"/>
          </p:cNvSpPr>
          <p:nvPr>
            <p:ph type="title"/>
          </p:nvPr>
        </p:nvSpPr>
        <p:spPr>
          <a:xfrm>
            <a:off x="813732" y="0"/>
            <a:ext cx="3264782" cy="663685"/>
          </a:xfrm>
        </p:spPr>
        <p:txBody>
          <a:bodyPr anchor="b">
            <a:normAutofit/>
          </a:bodyPr>
          <a:lstStyle/>
          <a:p>
            <a:r>
              <a:rPr lang="nb-NO" dirty="0"/>
              <a:t>Friluftslivets ABC</a:t>
            </a:r>
          </a:p>
        </p:txBody>
      </p:sp>
      <p:pic>
        <p:nvPicPr>
          <p:cNvPr id="7" name="Bilde 6">
            <a:extLst>
              <a:ext uri="{FF2B5EF4-FFF2-40B4-BE49-F238E27FC236}">
                <a16:creationId xmlns:a16="http://schemas.microsoft.com/office/drawing/2014/main" id="{C6B4AFE6-6A39-4441-A6F3-671C3C95D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041" y="2785989"/>
            <a:ext cx="2085975" cy="2085975"/>
          </a:xfrm>
          <a:prstGeom prst="rect">
            <a:avLst/>
          </a:prstGeom>
        </p:spPr>
      </p:pic>
      <p:sp>
        <p:nvSpPr>
          <p:cNvPr id="8" name="TekstSylinder 7">
            <a:extLst>
              <a:ext uri="{FF2B5EF4-FFF2-40B4-BE49-F238E27FC236}">
                <a16:creationId xmlns:a16="http://schemas.microsoft.com/office/drawing/2014/main" id="{EC584C2C-20EA-471B-9FAB-5E20E5490F86}"/>
              </a:ext>
            </a:extLst>
          </p:cNvPr>
          <p:cNvSpPr txBox="1"/>
          <p:nvPr/>
        </p:nvSpPr>
        <p:spPr>
          <a:xfrm>
            <a:off x="656306" y="3429000"/>
            <a:ext cx="1521707" cy="646331"/>
          </a:xfrm>
          <a:prstGeom prst="rect">
            <a:avLst/>
          </a:prstGeom>
          <a:noFill/>
        </p:spPr>
        <p:txBody>
          <a:bodyPr wrap="square" rtlCol="0">
            <a:spAutoFit/>
          </a:bodyPr>
          <a:lstStyle/>
          <a:p>
            <a:r>
              <a:rPr lang="nb-NO" dirty="0"/>
              <a:t>Gjør noe sammen</a:t>
            </a:r>
          </a:p>
        </p:txBody>
      </p:sp>
      <p:pic>
        <p:nvPicPr>
          <p:cNvPr id="11" name="Bilde 10">
            <a:extLst>
              <a:ext uri="{FF2B5EF4-FFF2-40B4-BE49-F238E27FC236}">
                <a16:creationId xmlns:a16="http://schemas.microsoft.com/office/drawing/2014/main" id="{589E2A18-63B8-4FCD-AB6E-B11199093C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8450" y="4617892"/>
            <a:ext cx="2239159" cy="2240107"/>
          </a:xfrm>
          <a:prstGeom prst="rect">
            <a:avLst/>
          </a:prstGeom>
        </p:spPr>
      </p:pic>
      <p:sp>
        <p:nvSpPr>
          <p:cNvPr id="12" name="TekstSylinder 11">
            <a:extLst>
              <a:ext uri="{FF2B5EF4-FFF2-40B4-BE49-F238E27FC236}">
                <a16:creationId xmlns:a16="http://schemas.microsoft.com/office/drawing/2014/main" id="{AB76AAA0-31C0-45CD-9570-3F67ED8E3362}"/>
              </a:ext>
            </a:extLst>
          </p:cNvPr>
          <p:cNvSpPr txBox="1"/>
          <p:nvPr/>
        </p:nvSpPr>
        <p:spPr>
          <a:xfrm>
            <a:off x="616365" y="5547984"/>
            <a:ext cx="1656555" cy="646331"/>
          </a:xfrm>
          <a:prstGeom prst="rect">
            <a:avLst/>
          </a:prstGeom>
          <a:noFill/>
        </p:spPr>
        <p:txBody>
          <a:bodyPr wrap="square" rtlCol="0">
            <a:spAutoFit/>
          </a:bodyPr>
          <a:lstStyle/>
          <a:p>
            <a:r>
              <a:rPr lang="en-US"/>
              <a:t>Gjør noe meningsfylt</a:t>
            </a:r>
            <a:endParaRPr lang="en-US" dirty="0"/>
          </a:p>
        </p:txBody>
      </p:sp>
      <p:pic>
        <p:nvPicPr>
          <p:cNvPr id="14" name="Bilde 13">
            <a:extLst>
              <a:ext uri="{FF2B5EF4-FFF2-40B4-BE49-F238E27FC236}">
                <a16:creationId xmlns:a16="http://schemas.microsoft.com/office/drawing/2014/main" id="{132DAAB3-DAC9-4214-AB83-704B58684469}"/>
              </a:ext>
            </a:extLst>
          </p:cNvPr>
          <p:cNvPicPr>
            <a:picLocks noChangeAspect="1"/>
          </p:cNvPicPr>
          <p:nvPr/>
        </p:nvPicPr>
        <p:blipFill>
          <a:blip r:embed="rId5"/>
          <a:stretch>
            <a:fillRect/>
          </a:stretch>
        </p:blipFill>
        <p:spPr>
          <a:xfrm>
            <a:off x="2835855" y="892688"/>
            <a:ext cx="2245074" cy="2085975"/>
          </a:xfrm>
          <a:prstGeom prst="rect">
            <a:avLst/>
          </a:prstGeom>
        </p:spPr>
      </p:pic>
    </p:spTree>
    <p:extLst>
      <p:ext uri="{BB962C8B-B14F-4D97-AF65-F5344CB8AC3E}">
        <p14:creationId xmlns:p14="http://schemas.microsoft.com/office/powerpoint/2010/main" val="1769300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63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EC60C4B-14BA-47AC-A9E0-C15F5175B435}"/>
              </a:ext>
            </a:extLst>
          </p:cNvPr>
          <p:cNvPicPr>
            <a:picLocks noChangeAspect="1"/>
          </p:cNvPicPr>
          <p:nvPr/>
        </p:nvPicPr>
        <p:blipFill>
          <a:blip r:embed="rId2"/>
          <a:stretch>
            <a:fillRect/>
          </a:stretch>
        </p:blipFill>
        <p:spPr>
          <a:xfrm>
            <a:off x="396038" y="4264451"/>
            <a:ext cx="3713532" cy="2362836"/>
          </a:xfrm>
          <a:prstGeom prst="rect">
            <a:avLst/>
          </a:prstGeom>
          <a:effectLst>
            <a:outerShdw blurRad="50800" dist="38100" dir="2700000" algn="tl" rotWithShape="0">
              <a:prstClr val="black">
                <a:alpha val="40000"/>
              </a:prstClr>
            </a:outerShdw>
          </a:effectLst>
        </p:spPr>
      </p:pic>
      <p:pic>
        <p:nvPicPr>
          <p:cNvPr id="4" name="Bilde 3">
            <a:extLst>
              <a:ext uri="{FF2B5EF4-FFF2-40B4-BE49-F238E27FC236}">
                <a16:creationId xmlns:a16="http://schemas.microsoft.com/office/drawing/2014/main" id="{78B48D7F-13E6-4AB0-93DA-1CE452DA9EC1}"/>
              </a:ext>
            </a:extLst>
          </p:cNvPr>
          <p:cNvPicPr>
            <a:picLocks noChangeAspect="1"/>
          </p:cNvPicPr>
          <p:nvPr/>
        </p:nvPicPr>
        <p:blipFill>
          <a:blip r:embed="rId3"/>
          <a:stretch>
            <a:fillRect/>
          </a:stretch>
        </p:blipFill>
        <p:spPr>
          <a:xfrm>
            <a:off x="549786" y="1652138"/>
            <a:ext cx="1287105" cy="1819021"/>
          </a:xfrm>
          <a:prstGeom prst="rect">
            <a:avLst/>
          </a:prstGeom>
        </p:spPr>
      </p:pic>
      <p:pic>
        <p:nvPicPr>
          <p:cNvPr id="5" name="Bilde 4">
            <a:extLst>
              <a:ext uri="{FF2B5EF4-FFF2-40B4-BE49-F238E27FC236}">
                <a16:creationId xmlns:a16="http://schemas.microsoft.com/office/drawing/2014/main" id="{DA1CBF61-617C-49CE-9996-CCF5B9E3EC94}"/>
              </a:ext>
            </a:extLst>
          </p:cNvPr>
          <p:cNvPicPr>
            <a:picLocks noChangeAspect="1"/>
          </p:cNvPicPr>
          <p:nvPr/>
        </p:nvPicPr>
        <p:blipFill>
          <a:blip r:embed="rId4"/>
          <a:stretch>
            <a:fillRect/>
          </a:stretch>
        </p:blipFill>
        <p:spPr>
          <a:xfrm>
            <a:off x="2074485" y="1717196"/>
            <a:ext cx="3171825" cy="1476375"/>
          </a:xfrm>
          <a:prstGeom prst="rect">
            <a:avLst/>
          </a:prstGeom>
        </p:spPr>
      </p:pic>
      <p:sp>
        <p:nvSpPr>
          <p:cNvPr id="6" name="Tittel 5">
            <a:extLst>
              <a:ext uri="{FF2B5EF4-FFF2-40B4-BE49-F238E27FC236}">
                <a16:creationId xmlns:a16="http://schemas.microsoft.com/office/drawing/2014/main" id="{358AC977-3697-4F91-AEF1-906EB994D5E8}"/>
              </a:ext>
            </a:extLst>
          </p:cNvPr>
          <p:cNvSpPr>
            <a:spLocks noGrp="1"/>
          </p:cNvSpPr>
          <p:nvPr>
            <p:ph type="title"/>
          </p:nvPr>
        </p:nvSpPr>
        <p:spPr/>
        <p:txBody>
          <a:bodyPr>
            <a:normAutofit/>
          </a:bodyPr>
          <a:lstStyle/>
          <a:p>
            <a:r>
              <a:rPr lang="nb-NO" sz="2400"/>
              <a:t>God oversikt – en forutsetning for godt folkehelsearbeid </a:t>
            </a:r>
          </a:p>
        </p:txBody>
      </p:sp>
      <p:pic>
        <p:nvPicPr>
          <p:cNvPr id="8" name="Bilde 7">
            <a:extLst>
              <a:ext uri="{FF2B5EF4-FFF2-40B4-BE49-F238E27FC236}">
                <a16:creationId xmlns:a16="http://schemas.microsoft.com/office/drawing/2014/main" id="{D4FB6F53-A6F7-45C4-98C8-CCA47FD3B1E6}"/>
              </a:ext>
            </a:extLst>
          </p:cNvPr>
          <p:cNvPicPr>
            <a:picLocks noChangeAspect="1"/>
          </p:cNvPicPr>
          <p:nvPr/>
        </p:nvPicPr>
        <p:blipFill>
          <a:blip r:embed="rId5"/>
          <a:stretch>
            <a:fillRect/>
          </a:stretch>
        </p:blipFill>
        <p:spPr>
          <a:xfrm>
            <a:off x="4396621" y="4261819"/>
            <a:ext cx="1699379" cy="2365468"/>
          </a:xfrm>
          <a:prstGeom prst="rect">
            <a:avLst/>
          </a:prstGeom>
        </p:spPr>
      </p:pic>
      <p:pic>
        <p:nvPicPr>
          <p:cNvPr id="9" name="Bilde 8">
            <a:extLst>
              <a:ext uri="{FF2B5EF4-FFF2-40B4-BE49-F238E27FC236}">
                <a16:creationId xmlns:a16="http://schemas.microsoft.com/office/drawing/2014/main" id="{ACD9765C-F395-4605-93C1-425EE2378AB4}"/>
              </a:ext>
            </a:extLst>
          </p:cNvPr>
          <p:cNvPicPr>
            <a:picLocks noChangeAspect="1"/>
          </p:cNvPicPr>
          <p:nvPr/>
        </p:nvPicPr>
        <p:blipFill>
          <a:blip r:embed="rId6"/>
          <a:stretch>
            <a:fillRect/>
          </a:stretch>
        </p:blipFill>
        <p:spPr>
          <a:xfrm>
            <a:off x="6383051" y="4261819"/>
            <a:ext cx="4111267" cy="1547744"/>
          </a:xfrm>
          <a:prstGeom prst="rect">
            <a:avLst/>
          </a:prstGeom>
          <a:ln>
            <a:solidFill>
              <a:schemeClr val="bg2"/>
            </a:solidFill>
          </a:ln>
          <a:effectLst>
            <a:outerShdw blurRad="50800" dist="38100" dir="5400000" algn="t" rotWithShape="0">
              <a:prstClr val="black">
                <a:alpha val="40000"/>
              </a:prstClr>
            </a:outerShdw>
          </a:effectLst>
        </p:spPr>
      </p:pic>
      <p:sp>
        <p:nvSpPr>
          <p:cNvPr id="10" name="Rektangel 9">
            <a:extLst>
              <a:ext uri="{FF2B5EF4-FFF2-40B4-BE49-F238E27FC236}">
                <a16:creationId xmlns:a16="http://schemas.microsoft.com/office/drawing/2014/main" id="{950B9732-7097-43B6-BCBD-1946E363476B}"/>
              </a:ext>
            </a:extLst>
          </p:cNvPr>
          <p:cNvSpPr/>
          <p:nvPr/>
        </p:nvSpPr>
        <p:spPr>
          <a:xfrm>
            <a:off x="6383050" y="6037620"/>
            <a:ext cx="4111267" cy="615553"/>
          </a:xfrm>
          <a:prstGeom prst="rect">
            <a:avLst/>
          </a:prstGeom>
        </p:spPr>
        <p:txBody>
          <a:bodyPr wrap="square">
            <a:spAutoFit/>
          </a:bodyPr>
          <a:lstStyle/>
          <a:p>
            <a:r>
              <a:rPr lang="nb-NO" sz="1000" dirty="0">
                <a:hlinkClick r:id="rId7"/>
              </a:rPr>
              <a:t>https://www.trondelagfylke.no/vare-tjenester/folkehelse-idrett-frivillighet/folkehelse/</a:t>
            </a:r>
            <a:endParaRPr lang="nb-NO" sz="1000" dirty="0"/>
          </a:p>
          <a:p>
            <a:endParaRPr lang="nb-NO" sz="1400" dirty="0"/>
          </a:p>
        </p:txBody>
      </p:sp>
      <p:sp>
        <p:nvSpPr>
          <p:cNvPr id="2" name="TekstSylinder 1">
            <a:extLst>
              <a:ext uri="{FF2B5EF4-FFF2-40B4-BE49-F238E27FC236}">
                <a16:creationId xmlns:a16="http://schemas.microsoft.com/office/drawing/2014/main" id="{95F04CBC-C394-4E8A-808D-47B5B566EC3E}"/>
              </a:ext>
            </a:extLst>
          </p:cNvPr>
          <p:cNvSpPr txBox="1"/>
          <p:nvPr/>
        </p:nvSpPr>
        <p:spPr>
          <a:xfrm>
            <a:off x="1586039" y="3664430"/>
            <a:ext cx="6748757" cy="369332"/>
          </a:xfrm>
          <a:prstGeom prst="rect">
            <a:avLst/>
          </a:prstGeom>
          <a:noFill/>
        </p:spPr>
        <p:txBody>
          <a:bodyPr wrap="square" rtlCol="0">
            <a:spAutoFit/>
          </a:bodyPr>
          <a:lstStyle/>
          <a:p>
            <a:r>
              <a:rPr lang="nb-NO" dirty="0"/>
              <a:t>Eksempler på hvor vi kan finne kunnskap</a:t>
            </a:r>
          </a:p>
        </p:txBody>
      </p:sp>
      <p:sp>
        <p:nvSpPr>
          <p:cNvPr id="7" name="TekstSylinder 6">
            <a:extLst>
              <a:ext uri="{FF2B5EF4-FFF2-40B4-BE49-F238E27FC236}">
                <a16:creationId xmlns:a16="http://schemas.microsoft.com/office/drawing/2014/main" id="{B464DF99-A010-4EA2-960D-F4A4E776E71E}"/>
              </a:ext>
            </a:extLst>
          </p:cNvPr>
          <p:cNvSpPr txBox="1"/>
          <p:nvPr/>
        </p:nvSpPr>
        <p:spPr>
          <a:xfrm>
            <a:off x="10713855" y="4369699"/>
            <a:ext cx="1302818" cy="769441"/>
          </a:xfrm>
          <a:prstGeom prst="rect">
            <a:avLst/>
          </a:prstGeom>
          <a:noFill/>
        </p:spPr>
        <p:txBody>
          <a:bodyPr wrap="square" rtlCol="0">
            <a:spAutoFit/>
          </a:bodyPr>
          <a:lstStyle/>
          <a:p>
            <a:r>
              <a:rPr lang="nb-NO" dirty="0"/>
              <a:t>SSB</a:t>
            </a:r>
          </a:p>
          <a:p>
            <a:r>
              <a:rPr lang="nb-NO" dirty="0"/>
              <a:t>FHI</a:t>
            </a:r>
          </a:p>
          <a:p>
            <a:r>
              <a:rPr lang="nb-NO" sz="800" dirty="0"/>
              <a:t>(folkehelseinstituttet)</a:t>
            </a:r>
          </a:p>
        </p:txBody>
      </p:sp>
      <p:pic>
        <p:nvPicPr>
          <p:cNvPr id="11" name="Bilde 10">
            <a:extLst>
              <a:ext uri="{FF2B5EF4-FFF2-40B4-BE49-F238E27FC236}">
                <a16:creationId xmlns:a16="http://schemas.microsoft.com/office/drawing/2014/main" id="{C9E637D6-ADFD-46E8-8B44-22A18C71A54B}"/>
              </a:ext>
            </a:extLst>
          </p:cNvPr>
          <p:cNvPicPr>
            <a:picLocks noChangeAspect="1"/>
          </p:cNvPicPr>
          <p:nvPr/>
        </p:nvPicPr>
        <p:blipFill>
          <a:blip r:embed="rId8"/>
          <a:stretch>
            <a:fillRect/>
          </a:stretch>
        </p:blipFill>
        <p:spPr>
          <a:xfrm>
            <a:off x="7436220" y="1971923"/>
            <a:ext cx="3114033" cy="21758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339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Et bilde som inneholder kompakt disk&#10;&#10;Automatisk generert beskrivelse">
            <a:extLst>
              <a:ext uri="{FF2B5EF4-FFF2-40B4-BE49-F238E27FC236}">
                <a16:creationId xmlns:a16="http://schemas.microsoft.com/office/drawing/2014/main" id="{DD6A2787-0FD4-42D4-BA7F-6CCD525DED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81818" y="930442"/>
            <a:ext cx="5879432" cy="5879432"/>
          </a:xfrm>
        </p:spPr>
      </p:pic>
      <p:sp>
        <p:nvSpPr>
          <p:cNvPr id="2" name="TekstSylinder 1">
            <a:extLst>
              <a:ext uri="{FF2B5EF4-FFF2-40B4-BE49-F238E27FC236}">
                <a16:creationId xmlns:a16="http://schemas.microsoft.com/office/drawing/2014/main" id="{607DC853-EA0F-4F51-B7EF-821D57C162F8}"/>
              </a:ext>
            </a:extLst>
          </p:cNvPr>
          <p:cNvSpPr txBox="1"/>
          <p:nvPr/>
        </p:nvSpPr>
        <p:spPr>
          <a:xfrm>
            <a:off x="6424608" y="3033732"/>
            <a:ext cx="1962884"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Asap" panose="020F0504030202060203" pitchFamily="34" charset="0"/>
                <a:ea typeface="+mn-ea"/>
                <a:cs typeface="+mn-cs"/>
              </a:rPr>
              <a:t>Aktørene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sap" panose="020F0504030202060203" pitchFamily="34" charset="0"/>
                <a:ea typeface="+mn-ea"/>
                <a:cs typeface="+mn-cs"/>
              </a:rPr>
              <a:t>Innbyggerne, politikerne,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sap" panose="020F0504030202060203" pitchFamily="34" charset="0"/>
                <a:ea typeface="+mn-ea"/>
                <a:cs typeface="+mn-cs"/>
              </a:rPr>
              <a:t>forvaltningen,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sap" panose="020F0504030202060203" pitchFamily="34" charset="0"/>
                <a:ea typeface="+mn-ea"/>
                <a:cs typeface="+mn-cs"/>
              </a:rPr>
              <a:t>frivilligheten, næringslivet og forskerne </a:t>
            </a:r>
          </a:p>
        </p:txBody>
      </p:sp>
      <p:sp>
        <p:nvSpPr>
          <p:cNvPr id="5" name="Down Arrow 5">
            <a:extLst>
              <a:ext uri="{FF2B5EF4-FFF2-40B4-BE49-F238E27FC236}">
                <a16:creationId xmlns:a16="http://schemas.microsoft.com/office/drawing/2014/main" id="{5BFC15CF-B25F-4403-8F71-570ECF17B1FA}"/>
              </a:ext>
            </a:extLst>
          </p:cNvPr>
          <p:cNvSpPr/>
          <p:nvPr/>
        </p:nvSpPr>
        <p:spPr>
          <a:xfrm rot="1898197">
            <a:off x="7659035" y="434543"/>
            <a:ext cx="1456912" cy="1453156"/>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kstSylinder 2">
            <a:extLst>
              <a:ext uri="{FF2B5EF4-FFF2-40B4-BE49-F238E27FC236}">
                <a16:creationId xmlns:a16="http://schemas.microsoft.com/office/drawing/2014/main" id="{D3B3E95D-ECFF-469B-BF98-3CD90D38168F}"/>
              </a:ext>
            </a:extLst>
          </p:cNvPr>
          <p:cNvSpPr txBox="1"/>
          <p:nvPr/>
        </p:nvSpPr>
        <p:spPr>
          <a:xfrm>
            <a:off x="240632" y="160421"/>
            <a:ext cx="5879432" cy="1200329"/>
          </a:xfrm>
          <a:prstGeom prst="rect">
            <a:avLst/>
          </a:prstGeom>
          <a:noFill/>
        </p:spPr>
        <p:txBody>
          <a:bodyPr wrap="square" rtlCol="0">
            <a:spAutoFit/>
          </a:bodyPr>
          <a:lstStyle/>
          <a:p>
            <a:r>
              <a:rPr lang="nb-NO" sz="3600" b="1"/>
              <a:t>Trøndelagsmodellen</a:t>
            </a:r>
          </a:p>
          <a:p>
            <a:r>
              <a:rPr lang="nb-NO" sz="3600"/>
              <a:t>for folkehelsearbeid</a:t>
            </a:r>
            <a:endParaRPr lang="nb-NO" sz="3200"/>
          </a:p>
        </p:txBody>
      </p:sp>
      <p:sp>
        <p:nvSpPr>
          <p:cNvPr id="8" name="Rektangel 7">
            <a:extLst>
              <a:ext uri="{FF2B5EF4-FFF2-40B4-BE49-F238E27FC236}">
                <a16:creationId xmlns:a16="http://schemas.microsoft.com/office/drawing/2014/main" id="{0A3F43BD-AD82-4261-A5BA-485407A9969D}"/>
              </a:ext>
            </a:extLst>
          </p:cNvPr>
          <p:cNvSpPr/>
          <p:nvPr/>
        </p:nvSpPr>
        <p:spPr>
          <a:xfrm>
            <a:off x="240632" y="2448956"/>
            <a:ext cx="4058652" cy="2246769"/>
          </a:xfrm>
          <a:prstGeom prst="rect">
            <a:avLst/>
          </a:prstGeom>
        </p:spPr>
        <p:txBody>
          <a:bodyPr wrap="square">
            <a:spAutoFit/>
          </a:bodyPr>
          <a:lstStyle/>
          <a:p>
            <a:pPr lvl="0">
              <a:buClr>
                <a:srgbClr val="018A92"/>
              </a:buClr>
            </a:pPr>
            <a:r>
              <a:rPr lang="nb-NO" sz="2800" i="1"/>
              <a:t>- en arbeidsmetode for å velge, planlegge, gjennomføre og evaluere kunnskapsbaserte folkehelsetiltak </a:t>
            </a:r>
          </a:p>
        </p:txBody>
      </p:sp>
    </p:spTree>
    <p:extLst>
      <p:ext uri="{BB962C8B-B14F-4D97-AF65-F5344CB8AC3E}">
        <p14:creationId xmlns:p14="http://schemas.microsoft.com/office/powerpoint/2010/main" val="1017127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590" y="1075955"/>
            <a:ext cx="1978113" cy="1054994"/>
          </a:xfrm>
          <a:prstGeom prst="rect">
            <a:avLst/>
          </a:prstGeom>
        </p:spPr>
      </p:pic>
      <p:sp>
        <p:nvSpPr>
          <p:cNvPr id="3" name="Rektangel 2"/>
          <p:cNvSpPr/>
          <p:nvPr/>
        </p:nvSpPr>
        <p:spPr>
          <a:xfrm>
            <a:off x="292584" y="399741"/>
            <a:ext cx="8643029" cy="1938992"/>
          </a:xfrm>
          <a:prstGeom prst="rect">
            <a:avLst/>
          </a:prstGeom>
        </p:spPr>
        <p:txBody>
          <a:bodyPr wrap="square">
            <a:spAutoFit/>
          </a:bodyPr>
          <a:lstStyle/>
          <a:p>
            <a:r>
              <a:rPr lang="nb-NO" sz="2000" b="1" dirty="0"/>
              <a:t>Sosiale helseforskjeller i Norge </a:t>
            </a:r>
          </a:p>
          <a:p>
            <a:endParaRPr lang="nb-NO" sz="2000" b="1" dirty="0"/>
          </a:p>
          <a:p>
            <a:r>
              <a:rPr lang="nb-NO" sz="2000" dirty="0"/>
              <a:t>De som har lang utdanning og god økonomi, lever lengre og har færre helseproblemer enn de som har kortere utdanning og dårligere økonomi. Slike sosiale helseforskjeller ser vi både for landet som helhet og i fylker og kommuner. </a:t>
            </a:r>
          </a:p>
        </p:txBody>
      </p:sp>
      <p:pic>
        <p:nvPicPr>
          <p:cNvPr id="4" name="Bilde 3">
            <a:extLst>
              <a:ext uri="{FF2B5EF4-FFF2-40B4-BE49-F238E27FC236}">
                <a16:creationId xmlns:a16="http://schemas.microsoft.com/office/drawing/2014/main" id="{4ECE5A6C-D564-4FE2-95EB-A7343F054268}"/>
              </a:ext>
            </a:extLst>
          </p:cNvPr>
          <p:cNvPicPr>
            <a:picLocks noChangeAspect="1"/>
          </p:cNvPicPr>
          <p:nvPr/>
        </p:nvPicPr>
        <p:blipFill>
          <a:blip r:embed="rId3"/>
          <a:stretch>
            <a:fillRect/>
          </a:stretch>
        </p:blipFill>
        <p:spPr>
          <a:xfrm>
            <a:off x="459561" y="2837586"/>
            <a:ext cx="2323857" cy="2905657"/>
          </a:xfrm>
          <a:prstGeom prst="rect">
            <a:avLst/>
          </a:prstGeom>
        </p:spPr>
      </p:pic>
      <p:pic>
        <p:nvPicPr>
          <p:cNvPr id="5" name="Bilde 4">
            <a:extLst>
              <a:ext uri="{FF2B5EF4-FFF2-40B4-BE49-F238E27FC236}">
                <a16:creationId xmlns:a16="http://schemas.microsoft.com/office/drawing/2014/main" id="{F83AC6A4-B5C2-489F-BC8C-1FD8A4C64B98}"/>
              </a:ext>
            </a:extLst>
          </p:cNvPr>
          <p:cNvPicPr>
            <a:picLocks noChangeAspect="1"/>
          </p:cNvPicPr>
          <p:nvPr/>
        </p:nvPicPr>
        <p:blipFill>
          <a:blip r:embed="rId4"/>
          <a:stretch>
            <a:fillRect/>
          </a:stretch>
        </p:blipFill>
        <p:spPr>
          <a:xfrm>
            <a:off x="3065643" y="2938177"/>
            <a:ext cx="1950767" cy="270447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Bilde 5">
            <a:extLst>
              <a:ext uri="{FF2B5EF4-FFF2-40B4-BE49-F238E27FC236}">
                <a16:creationId xmlns:a16="http://schemas.microsoft.com/office/drawing/2014/main" id="{F5CADCC8-904A-4E37-B212-0FEE22C266E3}"/>
              </a:ext>
            </a:extLst>
          </p:cNvPr>
          <p:cNvPicPr>
            <a:picLocks noChangeAspect="1"/>
          </p:cNvPicPr>
          <p:nvPr/>
        </p:nvPicPr>
        <p:blipFill>
          <a:blip r:embed="rId5"/>
          <a:stretch>
            <a:fillRect/>
          </a:stretch>
        </p:blipFill>
        <p:spPr>
          <a:xfrm>
            <a:off x="6552947" y="2258686"/>
            <a:ext cx="4013755" cy="45075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652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tekst&#10;&#10;Automatisk generert beskrivelse">
            <a:extLst>
              <a:ext uri="{FF2B5EF4-FFF2-40B4-BE49-F238E27FC236}">
                <a16:creationId xmlns:a16="http://schemas.microsoft.com/office/drawing/2014/main" id="{0B2A8119-1041-4DD6-9E42-3AF28E78EE2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tretch/>
        </p:blipFill>
        <p:spPr>
          <a:xfrm>
            <a:off x="6409190" y="163639"/>
            <a:ext cx="4748168" cy="6687560"/>
          </a:xfrm>
          <a:noFill/>
        </p:spPr>
      </p:pic>
      <p:sp>
        <p:nvSpPr>
          <p:cNvPr id="10" name="Text Placeholder 2">
            <a:extLst>
              <a:ext uri="{FF2B5EF4-FFF2-40B4-BE49-F238E27FC236}">
                <a16:creationId xmlns:a16="http://schemas.microsoft.com/office/drawing/2014/main" id="{3682067E-473B-4E1C-A5E7-9D425A0F30C7}"/>
              </a:ext>
            </a:extLst>
          </p:cNvPr>
          <p:cNvSpPr>
            <a:spLocks noGrp="1"/>
          </p:cNvSpPr>
          <p:nvPr>
            <p:ph type="body" sz="quarter" idx="14"/>
          </p:nvPr>
        </p:nvSpPr>
        <p:spPr>
          <a:xfrm>
            <a:off x="752460" y="1480991"/>
            <a:ext cx="4155149" cy="4695972"/>
          </a:xfrm>
        </p:spPr>
        <p:txBody>
          <a:bodyPr/>
          <a:lstStyle/>
          <a:p>
            <a:pPr marL="285750" indent="-285750">
              <a:buFont typeface="Arial" panose="020B0604020202020204" pitchFamily="34" charset="0"/>
              <a:buChar char="•"/>
            </a:pPr>
            <a:r>
              <a:rPr lang="en-US" dirty="0" err="1"/>
              <a:t>Fysisk</a:t>
            </a:r>
            <a:r>
              <a:rPr lang="en-US" dirty="0"/>
              <a:t> </a:t>
            </a:r>
            <a:r>
              <a:rPr lang="en-US" dirty="0" err="1"/>
              <a:t>aktivitet</a:t>
            </a:r>
            <a:r>
              <a:rPr lang="en-US" dirty="0"/>
              <a:t> </a:t>
            </a:r>
            <a:r>
              <a:rPr lang="en-US" dirty="0" err="1"/>
              <a:t>fremmer</a:t>
            </a:r>
            <a:r>
              <a:rPr lang="en-US" dirty="0"/>
              <a:t> mental </a:t>
            </a:r>
            <a:r>
              <a:rPr lang="en-US" dirty="0" err="1"/>
              <a:t>og</a:t>
            </a:r>
            <a:r>
              <a:rPr lang="en-US" dirty="0"/>
              <a:t> </a:t>
            </a:r>
            <a:r>
              <a:rPr lang="en-US" dirty="0" err="1"/>
              <a:t>fysisk</a:t>
            </a:r>
            <a:r>
              <a:rPr lang="en-US" dirty="0"/>
              <a:t> </a:t>
            </a:r>
            <a:r>
              <a:rPr lang="en-US" dirty="0" err="1"/>
              <a:t>helse</a:t>
            </a:r>
            <a:r>
              <a:rPr lang="en-US" dirty="0"/>
              <a:t>. De </a:t>
            </a:r>
            <a:r>
              <a:rPr lang="en-US" dirty="0" err="1"/>
              <a:t>allre</a:t>
            </a:r>
            <a:r>
              <a:rPr lang="en-US" dirty="0"/>
              <a:t> </a:t>
            </a:r>
            <a:r>
              <a:rPr lang="en-US" dirty="0" err="1"/>
              <a:t>fleste</a:t>
            </a:r>
            <a:r>
              <a:rPr lang="en-US" dirty="0"/>
              <a:t> er </a:t>
            </a:r>
            <a:r>
              <a:rPr lang="en-US" dirty="0" err="1"/>
              <a:t>ikke</a:t>
            </a:r>
            <a:r>
              <a:rPr lang="en-US" dirty="0"/>
              <a:t> </a:t>
            </a:r>
            <a:r>
              <a:rPr lang="en-US" dirty="0" err="1"/>
              <a:t>tilstrekelig</a:t>
            </a:r>
            <a:r>
              <a:rPr lang="en-US" dirty="0"/>
              <a:t> </a:t>
            </a:r>
            <a:r>
              <a:rPr lang="en-US" dirty="0" err="1"/>
              <a:t>aktive</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Stillesitting</a:t>
            </a:r>
            <a:r>
              <a:rPr lang="en-US" dirty="0"/>
              <a:t> </a:t>
            </a:r>
            <a:r>
              <a:rPr lang="en-US" dirty="0" err="1"/>
              <a:t>koster</a:t>
            </a:r>
            <a:r>
              <a:rPr lang="en-US" dirty="0"/>
              <a:t> </a:t>
            </a:r>
            <a:r>
              <a:rPr lang="en-US" dirty="0" err="1"/>
              <a:t>sammfunnet</a:t>
            </a:r>
            <a:r>
              <a:rPr lang="en-US" dirty="0"/>
              <a:t> 1,3 </a:t>
            </a:r>
            <a:r>
              <a:rPr lang="en-US" dirty="0" err="1"/>
              <a:t>miljarder</a:t>
            </a:r>
            <a:r>
              <a:rPr lang="en-US" dirty="0"/>
              <a:t> </a:t>
            </a:r>
            <a:r>
              <a:rPr lang="en-US" dirty="0" err="1"/>
              <a:t>årlig</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Det </a:t>
            </a:r>
            <a:r>
              <a:rPr lang="en-US" dirty="0" err="1"/>
              <a:t>kan</a:t>
            </a:r>
            <a:r>
              <a:rPr lang="en-US" dirty="0"/>
              <a:t> for </a:t>
            </a:r>
            <a:r>
              <a:rPr lang="en-US" dirty="0" err="1"/>
              <a:t>eksempel</a:t>
            </a:r>
            <a:r>
              <a:rPr lang="en-US" dirty="0"/>
              <a:t> </a:t>
            </a:r>
            <a:r>
              <a:rPr lang="en-US" dirty="0" err="1"/>
              <a:t>være</a:t>
            </a:r>
            <a:r>
              <a:rPr lang="en-US" dirty="0"/>
              <a:t> </a:t>
            </a:r>
            <a:r>
              <a:rPr lang="en-US" dirty="0" err="1"/>
              <a:t>hjærte</a:t>
            </a:r>
            <a:r>
              <a:rPr lang="en-US" dirty="0"/>
              <a:t> </a:t>
            </a:r>
            <a:r>
              <a:rPr lang="en-US" dirty="0" err="1"/>
              <a:t>og</a:t>
            </a:r>
            <a:r>
              <a:rPr lang="en-US" dirty="0"/>
              <a:t> </a:t>
            </a:r>
            <a:r>
              <a:rPr lang="en-US" dirty="0" err="1"/>
              <a:t>karsykedommer</a:t>
            </a:r>
            <a:r>
              <a:rPr lang="en-US" dirty="0"/>
              <a:t>, stroke, diabetes, </a:t>
            </a:r>
            <a:r>
              <a:rPr lang="en-US" dirty="0" err="1"/>
              <a:t>høyt</a:t>
            </a:r>
            <a:r>
              <a:rPr lang="en-US" dirty="0"/>
              <a:t> </a:t>
            </a:r>
            <a:r>
              <a:rPr lang="en-US" dirty="0" err="1"/>
              <a:t>blodtrykk</a:t>
            </a:r>
            <a:r>
              <a:rPr lang="en-US" dirty="0"/>
              <a:t>, </a:t>
            </a:r>
            <a:r>
              <a:rPr lang="en-US" dirty="0" err="1"/>
              <a:t>ulike</a:t>
            </a:r>
            <a:r>
              <a:rPr lang="en-US" dirty="0"/>
              <a:t> </a:t>
            </a:r>
            <a:r>
              <a:rPr lang="en-US" dirty="0" err="1"/>
              <a:t>typer</a:t>
            </a:r>
            <a:r>
              <a:rPr lang="en-US" dirty="0"/>
              <a:t> av cancer, </a:t>
            </a:r>
            <a:r>
              <a:rPr lang="en-US" dirty="0" err="1"/>
              <a:t>demens</a:t>
            </a:r>
            <a:r>
              <a:rPr lang="en-US" dirty="0"/>
              <a:t>, depression. </a:t>
            </a:r>
          </a:p>
        </p:txBody>
      </p:sp>
      <p:sp>
        <p:nvSpPr>
          <p:cNvPr id="12" name="Title 3">
            <a:extLst>
              <a:ext uri="{FF2B5EF4-FFF2-40B4-BE49-F238E27FC236}">
                <a16:creationId xmlns:a16="http://schemas.microsoft.com/office/drawing/2014/main" id="{DA2E6EFA-9200-5CAB-787C-5AEC90977DB8}"/>
              </a:ext>
            </a:extLst>
          </p:cNvPr>
          <p:cNvSpPr>
            <a:spLocks noGrp="1"/>
          </p:cNvSpPr>
          <p:nvPr>
            <p:ph type="title"/>
          </p:nvPr>
        </p:nvSpPr>
        <p:spPr>
          <a:xfrm>
            <a:off x="752459" y="288398"/>
            <a:ext cx="3326055" cy="830997"/>
          </a:xfrm>
        </p:spPr>
        <p:txBody>
          <a:bodyPr/>
          <a:lstStyle/>
          <a:p>
            <a:r>
              <a:rPr lang="en-US" dirty="0"/>
              <a:t>Global status report on physical activity 2022</a:t>
            </a:r>
          </a:p>
        </p:txBody>
      </p:sp>
    </p:spTree>
    <p:extLst>
      <p:ext uri="{BB962C8B-B14F-4D97-AF65-F5344CB8AC3E}">
        <p14:creationId xmlns:p14="http://schemas.microsoft.com/office/powerpoint/2010/main" val="2990349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AAF0B20-782D-4391-BF69-75947C109DD6}"/>
              </a:ext>
            </a:extLst>
          </p:cNvPr>
          <p:cNvSpPr>
            <a:spLocks noGrp="1"/>
          </p:cNvSpPr>
          <p:nvPr>
            <p:ph type="title"/>
          </p:nvPr>
        </p:nvSpPr>
        <p:spPr/>
        <p:txBody>
          <a:bodyPr>
            <a:normAutofit/>
          </a:bodyPr>
          <a:lstStyle/>
          <a:p>
            <a:r>
              <a:rPr lang="nb-NO" sz="3200" dirty="0"/>
              <a:t>Sammen om aktive liv-handlingsplan for fysisk aktivitet</a:t>
            </a:r>
          </a:p>
        </p:txBody>
      </p:sp>
      <p:sp>
        <p:nvSpPr>
          <p:cNvPr id="7" name="Plassholder for innhold 6">
            <a:extLst>
              <a:ext uri="{FF2B5EF4-FFF2-40B4-BE49-F238E27FC236}">
                <a16:creationId xmlns:a16="http://schemas.microsoft.com/office/drawing/2014/main" id="{52A9B446-FA24-46BF-9529-3CC15384E8B6}"/>
              </a:ext>
            </a:extLst>
          </p:cNvPr>
          <p:cNvSpPr>
            <a:spLocks noGrp="1"/>
          </p:cNvSpPr>
          <p:nvPr>
            <p:ph idx="13"/>
          </p:nvPr>
        </p:nvSpPr>
        <p:spPr>
          <a:xfrm>
            <a:off x="808793" y="1870745"/>
            <a:ext cx="6229961" cy="4530055"/>
          </a:xfrm>
        </p:spPr>
        <p:txBody>
          <a:bodyPr>
            <a:normAutofit/>
          </a:bodyPr>
          <a:lstStyle/>
          <a:p>
            <a:pPr>
              <a:spcBef>
                <a:spcPts val="300"/>
              </a:spcBef>
              <a:buClr>
                <a:schemeClr val="tx1"/>
              </a:buClr>
            </a:pPr>
            <a:r>
              <a:rPr lang="nb-NO" sz="1800" dirty="0"/>
              <a:t>Folk flest er for lite aktive, kun 3 av 10 voksne er aktive nok</a:t>
            </a:r>
          </a:p>
          <a:p>
            <a:pPr>
              <a:spcBef>
                <a:spcPts val="300"/>
              </a:spcBef>
              <a:buClr>
                <a:schemeClr val="tx1"/>
              </a:buClr>
            </a:pPr>
            <a:r>
              <a:rPr lang="nb-NO" sz="1800" dirty="0"/>
              <a:t>Halvparten av 15 åringene er aktive nok</a:t>
            </a:r>
          </a:p>
          <a:p>
            <a:pPr>
              <a:spcBef>
                <a:spcPts val="300"/>
              </a:spcBef>
              <a:buClr>
                <a:schemeClr val="tx1"/>
              </a:buClr>
            </a:pPr>
            <a:endParaRPr lang="nb-NO" sz="1800" dirty="0"/>
          </a:p>
          <a:p>
            <a:pPr>
              <a:spcBef>
                <a:spcPts val="300"/>
              </a:spcBef>
              <a:buClr>
                <a:schemeClr val="tx1"/>
              </a:buClr>
            </a:pPr>
            <a:endParaRPr lang="nb-NO" sz="1800" dirty="0"/>
          </a:p>
        </p:txBody>
      </p:sp>
      <p:pic>
        <p:nvPicPr>
          <p:cNvPr id="4" name="Bilde 3">
            <a:extLst>
              <a:ext uri="{FF2B5EF4-FFF2-40B4-BE49-F238E27FC236}">
                <a16:creationId xmlns:a16="http://schemas.microsoft.com/office/drawing/2014/main" id="{772A9B0A-6E5F-4F48-A7ED-862C8E64FA0F}"/>
              </a:ext>
            </a:extLst>
          </p:cNvPr>
          <p:cNvPicPr>
            <a:picLocks noChangeAspect="1"/>
          </p:cNvPicPr>
          <p:nvPr/>
        </p:nvPicPr>
        <p:blipFill>
          <a:blip r:embed="rId3"/>
          <a:stretch>
            <a:fillRect/>
          </a:stretch>
        </p:blipFill>
        <p:spPr>
          <a:xfrm>
            <a:off x="7684404" y="1648533"/>
            <a:ext cx="3275077" cy="4634646"/>
          </a:xfrm>
          <a:prstGeom prst="rect">
            <a:avLst/>
          </a:prstGeom>
          <a:ln>
            <a:solidFill>
              <a:schemeClr val="tx1"/>
            </a:solidFill>
          </a:ln>
        </p:spPr>
      </p:pic>
      <p:sp>
        <p:nvSpPr>
          <p:cNvPr id="8" name="TekstSylinder 7">
            <a:extLst>
              <a:ext uri="{FF2B5EF4-FFF2-40B4-BE49-F238E27FC236}">
                <a16:creationId xmlns:a16="http://schemas.microsoft.com/office/drawing/2014/main" id="{56085B53-FC5D-4672-AED7-0311FF68D753}"/>
              </a:ext>
            </a:extLst>
          </p:cNvPr>
          <p:cNvSpPr txBox="1"/>
          <p:nvPr/>
        </p:nvSpPr>
        <p:spPr>
          <a:xfrm>
            <a:off x="808793" y="3774093"/>
            <a:ext cx="6487112" cy="923330"/>
          </a:xfrm>
          <a:prstGeom prst="rect">
            <a:avLst/>
          </a:prstGeom>
          <a:solidFill>
            <a:schemeClr val="bg1">
              <a:lumMod val="8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dirty="0">
                <a:ln>
                  <a:noFill/>
                </a:ln>
                <a:solidFill>
                  <a:prstClr val="black"/>
                </a:solidFill>
                <a:effectLst/>
                <a:uLnTx/>
                <a:uFillTx/>
                <a:latin typeface="Verdana"/>
                <a:ea typeface="+mn-ea"/>
                <a:cs typeface="+mn-cs"/>
              </a:rPr>
              <a:t>Fysisk aktivitet </a:t>
            </a:r>
            <a:r>
              <a:rPr lang="nn-NO" dirty="0">
                <a:solidFill>
                  <a:prstClr val="black"/>
                </a:solidFill>
                <a:latin typeface="Verdana"/>
              </a:rPr>
              <a:t>har en</a:t>
            </a:r>
            <a:r>
              <a:rPr kumimoji="0" lang="nn-NO" sz="1800" b="0" i="0" u="none" strike="noStrike" kern="1200" cap="none" spc="0" normalizeH="0" baseline="0" noProof="0" dirty="0">
                <a:ln>
                  <a:noFill/>
                </a:ln>
                <a:solidFill>
                  <a:prstClr val="black"/>
                </a:solidFill>
                <a:effectLst/>
                <a:uLnTx/>
                <a:uFillTx/>
                <a:latin typeface="Verdana"/>
                <a:ea typeface="+mn-ea"/>
                <a:cs typeface="+mn-cs"/>
              </a:rPr>
              <a:t> sentral plass i  areal- og samfunnsplanlegging. Fylkeskommunen har en viktig rolle.</a:t>
            </a:r>
            <a:endParaRPr kumimoji="0" lang="nb-NO" sz="2000" b="1" i="0" u="none" strike="noStrike" kern="1200" cap="none" spc="0" normalizeH="0" baseline="0" noProof="0" dirty="0">
              <a:ln>
                <a:noFill/>
              </a:ln>
              <a:solidFill>
                <a:prstClr val="black"/>
              </a:solidFill>
              <a:effectLst/>
              <a:uLnTx/>
              <a:uFillTx/>
              <a:latin typeface="Verdana"/>
              <a:ea typeface="+mn-ea"/>
              <a:cs typeface="+mn-cs"/>
            </a:endParaRPr>
          </a:p>
        </p:txBody>
      </p:sp>
      <p:sp>
        <p:nvSpPr>
          <p:cNvPr id="2" name="Plassholder for lysbildenummer 1">
            <a:extLst>
              <a:ext uri="{FF2B5EF4-FFF2-40B4-BE49-F238E27FC236}">
                <a16:creationId xmlns:a16="http://schemas.microsoft.com/office/drawing/2014/main" id="{02D48F8F-2695-4AFA-A888-AF7D56526E5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457444-737A-4256-A71F-2C8225BFF095}" type="slidenum">
              <a:rPr kumimoji="0" lang="nb-NO" sz="12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Verdana"/>
              <a:ea typeface="+mn-ea"/>
              <a:cs typeface="+mn-cs"/>
            </a:endParaRPr>
          </a:p>
        </p:txBody>
      </p:sp>
      <p:sp>
        <p:nvSpPr>
          <p:cNvPr id="9" name="Pil: høyre 8">
            <a:extLst>
              <a:ext uri="{FF2B5EF4-FFF2-40B4-BE49-F238E27FC236}">
                <a16:creationId xmlns:a16="http://schemas.microsoft.com/office/drawing/2014/main" id="{BB960281-971C-45EB-9229-01C0E11CB9A2}"/>
              </a:ext>
            </a:extLst>
          </p:cNvPr>
          <p:cNvSpPr/>
          <p:nvPr/>
        </p:nvSpPr>
        <p:spPr>
          <a:xfrm>
            <a:off x="753693" y="5364445"/>
            <a:ext cx="554112"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Verdana"/>
              <a:ea typeface="+mn-ea"/>
              <a:cs typeface="+mn-cs"/>
            </a:endParaRPr>
          </a:p>
        </p:txBody>
      </p:sp>
      <p:sp>
        <p:nvSpPr>
          <p:cNvPr id="10" name="TekstSylinder 9">
            <a:extLst>
              <a:ext uri="{FF2B5EF4-FFF2-40B4-BE49-F238E27FC236}">
                <a16:creationId xmlns:a16="http://schemas.microsoft.com/office/drawing/2014/main" id="{C2C2C8F2-84EC-44F3-9D7D-D24F6CB6F11F}"/>
              </a:ext>
            </a:extLst>
          </p:cNvPr>
          <p:cNvSpPr txBox="1"/>
          <p:nvPr/>
        </p:nvSpPr>
        <p:spPr>
          <a:xfrm>
            <a:off x="1496105" y="5364445"/>
            <a:ext cx="5112488" cy="369332"/>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black"/>
                </a:solidFill>
                <a:effectLst/>
                <a:uLnTx/>
                <a:uFillTx/>
                <a:latin typeface="Verdana"/>
                <a:ea typeface="+mn-ea"/>
                <a:cs typeface="+mn-cs"/>
              </a:rPr>
              <a:t>Fokus på hverdagsaktivitet   </a:t>
            </a:r>
          </a:p>
        </p:txBody>
      </p:sp>
    </p:spTree>
    <p:extLst>
      <p:ext uri="{BB962C8B-B14F-4D97-AF65-F5344CB8AC3E}">
        <p14:creationId xmlns:p14="http://schemas.microsoft.com/office/powerpoint/2010/main" val="214752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30ED08-CCDF-40A7-AD90-A8172A900300}"/>
              </a:ext>
            </a:extLst>
          </p:cNvPr>
          <p:cNvSpPr>
            <a:spLocks noGrp="1"/>
          </p:cNvSpPr>
          <p:nvPr>
            <p:ph type="title"/>
          </p:nvPr>
        </p:nvSpPr>
        <p:spPr>
          <a:xfrm>
            <a:off x="753692" y="326129"/>
            <a:ext cx="10790607" cy="1107996"/>
          </a:xfrm>
        </p:spPr>
        <p:txBody>
          <a:bodyPr>
            <a:normAutofit/>
          </a:bodyPr>
          <a:lstStyle/>
          <a:p>
            <a:r>
              <a:rPr lang="nb-NO" sz="2800" dirty="0"/>
              <a:t>Natur som kilde til helse og livskvalitet- handlingsplan for friluftsliv</a:t>
            </a:r>
          </a:p>
        </p:txBody>
      </p:sp>
      <p:sp>
        <p:nvSpPr>
          <p:cNvPr id="4" name="Plassholder for innhold 3">
            <a:extLst>
              <a:ext uri="{FF2B5EF4-FFF2-40B4-BE49-F238E27FC236}">
                <a16:creationId xmlns:a16="http://schemas.microsoft.com/office/drawing/2014/main" id="{BA0A8A97-CE05-412A-9505-8C3030DBBC2E}"/>
              </a:ext>
            </a:extLst>
          </p:cNvPr>
          <p:cNvSpPr>
            <a:spLocks noGrp="1"/>
          </p:cNvSpPr>
          <p:nvPr>
            <p:ph idx="13"/>
          </p:nvPr>
        </p:nvSpPr>
        <p:spPr>
          <a:xfrm>
            <a:off x="648917" y="1896108"/>
            <a:ext cx="7723557" cy="3953108"/>
          </a:xfrm>
        </p:spPr>
        <p:txBody>
          <a:bodyPr>
            <a:normAutofit/>
          </a:bodyPr>
          <a:lstStyle/>
          <a:p>
            <a:pPr marL="457200" indent="-457200">
              <a:buClr>
                <a:schemeClr val="tx1"/>
              </a:buClr>
              <a:buFont typeface="+mj-lt"/>
              <a:buAutoNum type="arabicPeriod"/>
            </a:pPr>
            <a:r>
              <a:rPr lang="nb-NO" sz="2000" dirty="0"/>
              <a:t>Friluftslivets posisjon skal ivaretas og videreutvikles gjennom ivaretakelse av allemannsretten, bevaring og tilrettelegging av viktige friluftslivsområder, og stimulering til økt friluftslivsaktivitet for alle. </a:t>
            </a:r>
          </a:p>
          <a:p>
            <a:pPr marL="457200" indent="-457200">
              <a:buClr>
                <a:schemeClr val="tx1"/>
              </a:buClr>
              <a:buFont typeface="+mj-lt"/>
              <a:buAutoNum type="arabicPeriod"/>
            </a:pPr>
            <a:endParaRPr lang="nb-NO" sz="2000" dirty="0"/>
          </a:p>
          <a:p>
            <a:pPr marL="457200" indent="-457200">
              <a:buClr>
                <a:schemeClr val="tx1"/>
              </a:buClr>
              <a:buFont typeface="+mj-lt"/>
              <a:buAutoNum type="arabicPeriod"/>
            </a:pPr>
            <a:r>
              <a:rPr lang="nb-NO" sz="2000" dirty="0"/>
              <a:t>Naturen skal i større grad brukes som læringsarena og aktivitetsområde for </a:t>
            </a:r>
            <a:r>
              <a:rPr lang="nb-NO" sz="2000" b="1" dirty="0"/>
              <a:t>barn og unge</a:t>
            </a:r>
            <a:r>
              <a:rPr lang="nb-NO" sz="2000" dirty="0"/>
              <a:t>. </a:t>
            </a:r>
          </a:p>
          <a:p>
            <a:endParaRPr lang="nb-NO" sz="2000" dirty="0"/>
          </a:p>
          <a:p>
            <a:pPr marL="0" indent="0">
              <a:buNone/>
            </a:pPr>
            <a:r>
              <a:rPr lang="nb-NO" sz="2000" dirty="0"/>
              <a:t>At naturområder ivaretas, både i </a:t>
            </a:r>
            <a:r>
              <a:rPr lang="nb-NO" sz="2000" b="1" dirty="0"/>
              <a:t>nærmiljøet</a:t>
            </a:r>
            <a:r>
              <a:rPr lang="nb-NO" sz="2000" dirty="0"/>
              <a:t> og ellers, er en forutsetning for at målet om å opprettholde og helst øke dagens høye deltakelse i friluftsliv skal nås. </a:t>
            </a:r>
          </a:p>
        </p:txBody>
      </p:sp>
      <p:pic>
        <p:nvPicPr>
          <p:cNvPr id="5" name="Bilde 4">
            <a:extLst>
              <a:ext uri="{FF2B5EF4-FFF2-40B4-BE49-F238E27FC236}">
                <a16:creationId xmlns:a16="http://schemas.microsoft.com/office/drawing/2014/main" id="{522D5742-9C26-43B4-A61F-7DFD7AD6E7D1}"/>
              </a:ext>
            </a:extLst>
          </p:cNvPr>
          <p:cNvPicPr>
            <a:picLocks noChangeAspect="1"/>
          </p:cNvPicPr>
          <p:nvPr/>
        </p:nvPicPr>
        <p:blipFill>
          <a:blip r:embed="rId2"/>
          <a:stretch>
            <a:fillRect/>
          </a:stretch>
        </p:blipFill>
        <p:spPr>
          <a:xfrm>
            <a:off x="8757059" y="1801104"/>
            <a:ext cx="3058889" cy="4319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Plassholder for lysbildenummer 2">
            <a:extLst>
              <a:ext uri="{FF2B5EF4-FFF2-40B4-BE49-F238E27FC236}">
                <a16:creationId xmlns:a16="http://schemas.microsoft.com/office/drawing/2014/main" id="{6933A264-5E36-42F4-9B6B-EBBED74DD8D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457444-737A-4256-A71F-2C8225BFF095}" type="slidenum">
              <a:rPr kumimoji="0" lang="nb-NO" sz="12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Pil: høyre 5">
            <a:extLst>
              <a:ext uri="{FF2B5EF4-FFF2-40B4-BE49-F238E27FC236}">
                <a16:creationId xmlns:a16="http://schemas.microsoft.com/office/drawing/2014/main" id="{A9F32CAD-324D-44B6-BA3F-F0F8F9CE4671}"/>
              </a:ext>
            </a:extLst>
          </p:cNvPr>
          <p:cNvSpPr/>
          <p:nvPr/>
        </p:nvSpPr>
        <p:spPr>
          <a:xfrm>
            <a:off x="753692" y="5751107"/>
            <a:ext cx="554112"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Verdana"/>
              <a:ea typeface="+mn-ea"/>
              <a:cs typeface="+mn-cs"/>
            </a:endParaRPr>
          </a:p>
        </p:txBody>
      </p:sp>
      <p:sp>
        <p:nvSpPr>
          <p:cNvPr id="7" name="TekstSylinder 6">
            <a:extLst>
              <a:ext uri="{FF2B5EF4-FFF2-40B4-BE49-F238E27FC236}">
                <a16:creationId xmlns:a16="http://schemas.microsoft.com/office/drawing/2014/main" id="{9A50DC61-523E-4C39-AA92-C56B9F70A195}"/>
              </a:ext>
            </a:extLst>
          </p:cNvPr>
          <p:cNvSpPr txBox="1"/>
          <p:nvPr/>
        </p:nvSpPr>
        <p:spPr>
          <a:xfrm>
            <a:off x="1814887" y="5615583"/>
            <a:ext cx="5112488" cy="923330"/>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b="1" dirty="0">
                <a:solidFill>
                  <a:prstClr val="black"/>
                </a:solidFill>
                <a:latin typeface="Verdana"/>
              </a:rPr>
              <a:t>Fokus på barn og unge og aktivitet i nærmiljø </a:t>
            </a:r>
            <a:r>
              <a:rPr kumimoji="0" lang="nb-NO" sz="1800" b="1" i="0" u="none" strike="noStrike" kern="1200" cap="none" spc="0" normalizeH="0" baseline="0" noProof="0" dirty="0">
                <a:ln>
                  <a:noFill/>
                </a:ln>
                <a:solidFill>
                  <a:prstClr val="black"/>
                </a:solidFill>
                <a:effectLst/>
                <a:uLnTx/>
                <a:uFillTx/>
                <a:latin typeface="Verdana"/>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black"/>
                </a:solidFill>
                <a:effectLst/>
                <a:uLnTx/>
                <a:uFillTx/>
                <a:latin typeface="Verdana"/>
                <a:ea typeface="+mn-ea"/>
                <a:cs typeface="+mn-cs"/>
              </a:rPr>
              <a:t> </a:t>
            </a:r>
          </a:p>
        </p:txBody>
      </p:sp>
    </p:spTree>
    <p:extLst>
      <p:ext uri="{BB962C8B-B14F-4D97-AF65-F5344CB8AC3E}">
        <p14:creationId xmlns:p14="http://schemas.microsoft.com/office/powerpoint/2010/main" val="130628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4BC3E2-28D8-4018-B48E-86AC1D5EA9EA}"/>
              </a:ext>
            </a:extLst>
          </p:cNvPr>
          <p:cNvSpPr>
            <a:spLocks noGrp="1"/>
          </p:cNvSpPr>
          <p:nvPr>
            <p:ph type="title"/>
          </p:nvPr>
        </p:nvSpPr>
        <p:spPr/>
        <p:txBody>
          <a:bodyPr>
            <a:normAutofit/>
          </a:bodyPr>
          <a:lstStyle/>
          <a:p>
            <a:r>
              <a:rPr lang="nb-NO" sz="4000" b="0">
                <a:latin typeface="Calibri" panose="020F0502020204030204" pitchFamily="34" charset="0"/>
                <a:cs typeface="Calibri" panose="020F0502020204030204" pitchFamily="34" charset="0"/>
              </a:rPr>
              <a:t>Fysisk aktivitet – Trøndelag</a:t>
            </a:r>
          </a:p>
        </p:txBody>
      </p:sp>
      <p:sp>
        <p:nvSpPr>
          <p:cNvPr id="7" name="TekstSylinder 6">
            <a:extLst>
              <a:ext uri="{FF2B5EF4-FFF2-40B4-BE49-F238E27FC236}">
                <a16:creationId xmlns:a16="http://schemas.microsoft.com/office/drawing/2014/main" id="{A13D7AC9-B206-4E11-9E18-631668A94373}"/>
              </a:ext>
            </a:extLst>
          </p:cNvPr>
          <p:cNvSpPr txBox="1"/>
          <p:nvPr/>
        </p:nvSpPr>
        <p:spPr>
          <a:xfrm>
            <a:off x="9927852" y="6362594"/>
            <a:ext cx="2031325" cy="338554"/>
          </a:xfrm>
          <a:prstGeom prst="rect">
            <a:avLst/>
          </a:prstGeom>
          <a:noFill/>
        </p:spPr>
        <p:txBody>
          <a:bodyPr wrap="none" rtlCol="0">
            <a:spAutoFit/>
          </a:bodyPr>
          <a:lstStyle/>
          <a:p>
            <a:r>
              <a:rPr lang="nb-NO" sz="1600" i="1"/>
              <a:t>Datakilde: HUNT4</a:t>
            </a:r>
          </a:p>
        </p:txBody>
      </p:sp>
      <p:pic>
        <p:nvPicPr>
          <p:cNvPr id="4" name="Bilde 3">
            <a:extLst>
              <a:ext uri="{FF2B5EF4-FFF2-40B4-BE49-F238E27FC236}">
                <a16:creationId xmlns:a16="http://schemas.microsoft.com/office/drawing/2014/main" id="{90502FC1-F8EC-4F1C-8837-82649B7614D6}"/>
              </a:ext>
            </a:extLst>
          </p:cNvPr>
          <p:cNvPicPr>
            <a:picLocks noChangeAspect="1"/>
          </p:cNvPicPr>
          <p:nvPr/>
        </p:nvPicPr>
        <p:blipFill>
          <a:blip r:embed="rId2"/>
          <a:stretch>
            <a:fillRect/>
          </a:stretch>
        </p:blipFill>
        <p:spPr>
          <a:xfrm>
            <a:off x="753692" y="1325183"/>
            <a:ext cx="9174160" cy="5206414"/>
          </a:xfrm>
          <a:prstGeom prst="rect">
            <a:avLst/>
          </a:prstGeom>
        </p:spPr>
      </p:pic>
    </p:spTree>
    <p:extLst>
      <p:ext uri="{BB962C8B-B14F-4D97-AF65-F5344CB8AC3E}">
        <p14:creationId xmlns:p14="http://schemas.microsoft.com/office/powerpoint/2010/main" val="294296041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4BC3E2-28D8-4018-B48E-86AC1D5EA9EA}"/>
              </a:ext>
            </a:extLst>
          </p:cNvPr>
          <p:cNvSpPr>
            <a:spLocks noGrp="1"/>
          </p:cNvSpPr>
          <p:nvPr>
            <p:ph type="title"/>
          </p:nvPr>
        </p:nvSpPr>
        <p:spPr>
          <a:xfrm>
            <a:off x="753693" y="326129"/>
            <a:ext cx="10164516" cy="1107996"/>
          </a:xfrm>
        </p:spPr>
        <p:txBody>
          <a:bodyPr>
            <a:normAutofit/>
          </a:bodyPr>
          <a:lstStyle/>
          <a:p>
            <a:r>
              <a:rPr lang="nb-NO" sz="4000" b="0">
                <a:latin typeface="Calibri" panose="020F0502020204030204" pitchFamily="34" charset="0"/>
                <a:cs typeface="Calibri" panose="020F0502020204030204" pitchFamily="34" charset="0"/>
              </a:rPr>
              <a:t>Fysisk aktivitet etter utdanningsnivå – Trøndelag</a:t>
            </a:r>
          </a:p>
        </p:txBody>
      </p:sp>
      <p:sp>
        <p:nvSpPr>
          <p:cNvPr id="7" name="TekstSylinder 6">
            <a:extLst>
              <a:ext uri="{FF2B5EF4-FFF2-40B4-BE49-F238E27FC236}">
                <a16:creationId xmlns:a16="http://schemas.microsoft.com/office/drawing/2014/main" id="{A13D7AC9-B206-4E11-9E18-631668A94373}"/>
              </a:ext>
            </a:extLst>
          </p:cNvPr>
          <p:cNvSpPr txBox="1"/>
          <p:nvPr/>
        </p:nvSpPr>
        <p:spPr>
          <a:xfrm>
            <a:off x="9927852" y="6362594"/>
            <a:ext cx="2031325" cy="338554"/>
          </a:xfrm>
          <a:prstGeom prst="rect">
            <a:avLst/>
          </a:prstGeom>
          <a:noFill/>
        </p:spPr>
        <p:txBody>
          <a:bodyPr wrap="none" rtlCol="0">
            <a:spAutoFit/>
          </a:bodyPr>
          <a:lstStyle/>
          <a:p>
            <a:r>
              <a:rPr lang="nb-NO" sz="1600" i="1"/>
              <a:t>Datakilde: HUNT4</a:t>
            </a:r>
          </a:p>
        </p:txBody>
      </p:sp>
      <p:pic>
        <p:nvPicPr>
          <p:cNvPr id="8" name="Bilde 7">
            <a:extLst>
              <a:ext uri="{FF2B5EF4-FFF2-40B4-BE49-F238E27FC236}">
                <a16:creationId xmlns:a16="http://schemas.microsoft.com/office/drawing/2014/main" id="{158702C1-D098-4A2F-AB2F-D963E3CD5BF9}"/>
              </a:ext>
            </a:extLst>
          </p:cNvPr>
          <p:cNvPicPr>
            <a:picLocks noChangeAspect="1"/>
          </p:cNvPicPr>
          <p:nvPr/>
        </p:nvPicPr>
        <p:blipFill>
          <a:blip r:embed="rId2"/>
          <a:stretch>
            <a:fillRect/>
          </a:stretch>
        </p:blipFill>
        <p:spPr>
          <a:xfrm>
            <a:off x="753693" y="1434125"/>
            <a:ext cx="8786092" cy="4834328"/>
          </a:xfrm>
          <a:prstGeom prst="rect">
            <a:avLst/>
          </a:prstGeom>
        </p:spPr>
      </p:pic>
    </p:spTree>
    <p:extLst>
      <p:ext uri="{BB962C8B-B14F-4D97-AF65-F5344CB8AC3E}">
        <p14:creationId xmlns:p14="http://schemas.microsoft.com/office/powerpoint/2010/main" val="3691211788"/>
      </p:ext>
    </p:extLst>
  </p:cSld>
  <p:clrMapOvr>
    <a:masterClrMapping/>
  </p:clrMapOvr>
  <p:transition spd="slow">
    <p:wipe/>
  </p:transition>
</p:sld>
</file>

<file path=ppt/theme/theme1.xml><?xml version="1.0" encoding="utf-8"?>
<a:theme xmlns:a="http://schemas.openxmlformats.org/drawingml/2006/main" name="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FK_ppt_norsk_logo" id="{BA1F1125-86A3-4059-A7F1-7E76CE576184}" vid="{3636A7F6-C131-4496-B866-29485714D881}"/>
    </a:ext>
  </a:extLst>
</a:theme>
</file>

<file path=ppt/theme/theme2.xml><?xml version="1.0" encoding="utf-8"?>
<a:theme xmlns:a="http://schemas.openxmlformats.org/drawingml/2006/main" name="1_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K_PowerPoint_16-9.potx" id="{2E81D7A0-987D-4BB5-B232-1029830DD54C}" vid="{5050C116-B0B4-419A-8B40-A760C215E10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TRFK_ppt_norsk_logo</Template>
  <TotalTime>1685</TotalTime>
  <Words>540</Words>
  <Application>Microsoft Office PowerPoint</Application>
  <PresentationFormat>Widescreen</PresentationFormat>
  <Paragraphs>74</Paragraphs>
  <Slides>16</Slides>
  <Notes>5</Notes>
  <HiddenSlides>0</HiddenSlides>
  <MMClips>0</MMClips>
  <ScaleCrop>false</ScaleCrop>
  <HeadingPairs>
    <vt:vector size="8" baseType="variant">
      <vt:variant>
        <vt:lpstr>Brukte skrifter</vt:lpstr>
      </vt:variant>
      <vt:variant>
        <vt:i4>4</vt:i4>
      </vt:variant>
      <vt:variant>
        <vt:lpstr>Tema</vt:lpstr>
      </vt:variant>
      <vt:variant>
        <vt:i4>2</vt:i4>
      </vt:variant>
      <vt:variant>
        <vt:lpstr>Innebygde OLE-servere</vt:lpstr>
      </vt:variant>
      <vt:variant>
        <vt:i4>1</vt:i4>
      </vt:variant>
      <vt:variant>
        <vt:lpstr>Lysbildetitler</vt:lpstr>
      </vt:variant>
      <vt:variant>
        <vt:i4>16</vt:i4>
      </vt:variant>
    </vt:vector>
  </HeadingPairs>
  <TitlesOfParts>
    <vt:vector size="23" baseType="lpstr">
      <vt:lpstr>Arial</vt:lpstr>
      <vt:lpstr>Asap</vt:lpstr>
      <vt:lpstr>Calibri</vt:lpstr>
      <vt:lpstr>Verdana</vt:lpstr>
      <vt:lpstr>TRFK</vt:lpstr>
      <vt:lpstr>1_TRFK</vt:lpstr>
      <vt:lpstr>Chart</vt:lpstr>
      <vt:lpstr>Samling 27.oktober</vt:lpstr>
      <vt:lpstr>God oversikt – en forutsetning for godt folkehelsearbeid </vt:lpstr>
      <vt:lpstr>PowerPoint-presentasjon</vt:lpstr>
      <vt:lpstr>PowerPoint-presentasjon</vt:lpstr>
      <vt:lpstr>Global status report on physical activity 2022</vt:lpstr>
      <vt:lpstr>Sammen om aktive liv-handlingsplan for fysisk aktivitet</vt:lpstr>
      <vt:lpstr>Natur som kilde til helse og livskvalitet- handlingsplan for friluftsliv</vt:lpstr>
      <vt:lpstr>Fysisk aktivitet – Trøndelag</vt:lpstr>
      <vt:lpstr>Fysisk aktivitet etter utdanningsnivå – Trøndelag</vt:lpstr>
      <vt:lpstr>Videre statistikk</vt:lpstr>
      <vt:lpstr>Stillesitting &gt;=8 timer pr. dag – Trøndelag</vt:lpstr>
      <vt:lpstr>Andel som oppgir dårlig livskvalitet (%) etter alder og kjønn i HUNT4 </vt:lpstr>
      <vt:lpstr>Depresjonssymptomer, kvinner</vt:lpstr>
      <vt:lpstr>PowerPoint-presentasjon</vt:lpstr>
      <vt:lpstr>Friluftslivets ABC</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Samling 27.oktober</dc:title>
  <dc:creator>Frida Irene Johanna Hansson</dc:creator>
  <cp:lastModifiedBy>Frida Irene Johanna Hansson</cp:lastModifiedBy>
  <cp:revision>2</cp:revision>
  <dcterms:created xsi:type="dcterms:W3CDTF">2022-10-20T07:36:35Z</dcterms:created>
  <dcterms:modified xsi:type="dcterms:W3CDTF">2022-10-26T07:33:09Z</dcterms:modified>
</cp:coreProperties>
</file>