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420" r:id="rId6"/>
    <p:sldId id="263" r:id="rId7"/>
    <p:sldId id="267" r:id="rId8"/>
    <p:sldId id="265" r:id="rId9"/>
    <p:sldId id="421" r:id="rId10"/>
    <p:sldId id="270" r:id="rId11"/>
    <p:sldId id="422" r:id="rId12"/>
    <p:sldId id="419" r:id="rId13"/>
    <p:sldId id="423" r:id="rId14"/>
    <p:sldId id="426" r:id="rId15"/>
    <p:sldId id="412" r:id="rId16"/>
    <p:sldId id="410" r:id="rId17"/>
    <p:sldId id="411" r:id="rId18"/>
    <p:sldId id="424" r:id="rId19"/>
    <p:sldId id="413" r:id="rId20"/>
    <p:sldId id="415" r:id="rId21"/>
    <p:sldId id="271" r:id="rId22"/>
    <p:sldId id="414" r:id="rId23"/>
    <p:sldId id="425" r:id="rId24"/>
    <p:sldId id="269" r:id="rId25"/>
    <p:sldId id="25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A69A9-24C4-46B8-9F87-4C46D3DC9DD4}" v="971" dt="2022-06-20T11:53:23.850"/>
    <p1510:client id="{91C0AD19-81C0-4B1F-965C-F98458059A03}" v="557" dt="2022-06-20T11:44:37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microsoft.com/office/2015/10/relationships/revisionInfo" Target="revisionInfo.xml" Id="rId33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viewProps" Target="viewProps.xml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presProps" Target="presProps.xml" Id="rId28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tableStyles" Target="tableStyles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notesMaster" Target="notesMasters/notesMaster1.xml" Id="rId27" /><Relationship Type="http://schemas.openxmlformats.org/officeDocument/2006/relationships/theme" Target="theme/theme1.xml" Id="rId3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56318-909C-4BB1-ACD8-B4D7C694E4A9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E2883-80EB-4627-A184-C6AD65F7FE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761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Mest rasutsatte områdene er mellom Rognes og Kotsøy, </a:t>
            </a:r>
            <a:r>
              <a:rPr lang="nb-NO" err="1"/>
              <a:t>Almåskroken</a:t>
            </a:r>
            <a:r>
              <a:rPr lang="nb-NO"/>
              <a:t> og </a:t>
            </a:r>
            <a:r>
              <a:rPr lang="nb-NO" err="1"/>
              <a:t>Svølgja</a:t>
            </a:r>
            <a:r>
              <a:rPr lang="nb-NO"/>
              <a:t>, bæreevne, vegbredde, kurvatur, nærhet til Gaula</a:t>
            </a:r>
          </a:p>
          <a:p>
            <a:r>
              <a:rPr lang="nb-NO"/>
              <a:t>Lite aktuelt å gå videre med utbedring av dagens vei på grunn av de geologiske forholdene (dårlig fjellkvalitet og utfordrende terreng)</a:t>
            </a:r>
          </a:p>
          <a:p>
            <a:r>
              <a:rPr lang="nb-NO" sz="1800" b="0" i="0" u="none" strike="noStrike" baseline="0">
                <a:solidFill>
                  <a:srgbClr val="000000"/>
                </a:solidFill>
                <a:latin typeface="Lucida Sans Unicode" panose="020B0602030504020204" pitchFamily="34" charset="0"/>
              </a:rPr>
              <a:t>Tiltakenes nytte er vurdert ut fra i hvilken grad de bidrar til å oppfylle målene for prosjektet. Det er tatt utgangspunkt i effektmålet i mandatet: </a:t>
            </a:r>
          </a:p>
          <a:p>
            <a:r>
              <a:rPr lang="nb-NO" sz="1800" b="0" i="0" u="none" strike="noStrike" baseline="0">
                <a:solidFill>
                  <a:srgbClr val="000000"/>
                </a:solidFill>
                <a:latin typeface="Lucida Sans Unicode" panose="020B0602030504020204" pitchFamily="34" charset="0"/>
              </a:rPr>
              <a:t>«Mest mulig trafikksikkerhet og fremkommelighet </a:t>
            </a:r>
          </a:p>
          <a:p>
            <a:endParaRPr lang="nb-NO" sz="1800" b="0" i="0" u="none" strike="noStrike" baseline="0">
              <a:solidFill>
                <a:srgbClr val="000000"/>
              </a:solidFill>
              <a:latin typeface="Lucida Sans Unicode" panose="020B0602030504020204" pitchFamily="34" charset="0"/>
            </a:endParaRPr>
          </a:p>
          <a:p>
            <a:r>
              <a:rPr lang="nb-NO" sz="1800" b="0" i="0" u="none" strike="noStrike" baseline="0">
                <a:solidFill>
                  <a:srgbClr val="000000"/>
                </a:solidFill>
                <a:latin typeface="Lucida Sans Unicode" panose="020B0602030504020204" pitchFamily="34" charset="0"/>
              </a:rPr>
              <a:t>Av tiltakene i Holtålen kommune er det ny veg i </a:t>
            </a:r>
            <a:r>
              <a:rPr lang="nb-NO" sz="1800" b="0" i="0" u="none" strike="noStrike" baseline="0" err="1">
                <a:solidFill>
                  <a:srgbClr val="000000"/>
                </a:solidFill>
                <a:latin typeface="Lucida Sans Unicode" panose="020B0602030504020204" pitchFamily="34" charset="0"/>
              </a:rPr>
              <a:t>Svølgja</a:t>
            </a:r>
            <a:r>
              <a:rPr lang="nb-NO" sz="1800" b="0" i="0" u="none" strike="noStrike" baseline="0">
                <a:solidFill>
                  <a:srgbClr val="000000"/>
                </a:solidFill>
                <a:latin typeface="Lucida Sans Unicode" panose="020B0602030504020204" pitchFamily="34" charset="0"/>
              </a:rPr>
              <a:t> (13) som har høyest kost/nytte – verdi og som derfor bør være blant de prosjektene som realiseres. Tiltaket er det aller mest kostbare av alle tiltakene som er vurdert på strekningen,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740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310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Lukket rensebasseng </a:t>
            </a: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 rensing av tunnelvaskevann ved </a:t>
            </a:r>
            <a:r>
              <a:rPr lang="nb-NO" sz="18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Tamlagstunnelens</a:t>
            </a: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nordre portal</a:t>
            </a:r>
          </a:p>
          <a:p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Renseløsningen skal utformes for sedimentering av partikler, nedbrytning av såpe og utskilling av olje.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69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Tunnelportalene planlegges </a:t>
            </a:r>
            <a:r>
              <a:rPr lang="nb-NO" sz="18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plasstøpt</a:t>
            </a: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med </a:t>
            </a:r>
            <a:r>
              <a:rPr lang="nb-NO" sz="18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traktform</a:t>
            </a: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men det åpnes for at </a:t>
            </a:r>
            <a:r>
              <a:rPr lang="nb-NO" sz="18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traktform</a:t>
            </a: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også kan etableres inne i selve tunnelen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Portalen har en lengde på 17 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Etableres i betong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8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Natursteinsmur</a:t>
            </a:r>
            <a:r>
              <a:rPr lang="nb-NO" sz="18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(2 meter flate bak tunell)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1094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Hydrologi/Flom </a:t>
            </a:r>
            <a:r>
              <a:rPr lang="nb-NO"/>
              <a:t>– plassering va planlagt bru tar hensyn til flom, vannstand og terreng ved landkar</a:t>
            </a:r>
          </a:p>
          <a:p>
            <a:r>
              <a:rPr lang="nb-NO"/>
              <a:t>Ny ei skal sikres mot 200 års flom inkludert 20% klimapåslag (10% for påslag  </a:t>
            </a:r>
            <a:r>
              <a:rPr lang="nb-NO" err="1"/>
              <a:t>sikkerhetsfakor</a:t>
            </a:r>
            <a:r>
              <a:rPr lang="nb-NO"/>
              <a:t>)</a:t>
            </a:r>
          </a:p>
          <a:p>
            <a:r>
              <a:rPr lang="nb-NO"/>
              <a:t>(bru bygges uten søyler for med tanke påvirkning flomvannstand)</a:t>
            </a:r>
          </a:p>
          <a:p>
            <a:r>
              <a:rPr lang="nb-NO"/>
              <a:t>Nye kulverter i </a:t>
            </a:r>
            <a:r>
              <a:rPr lang="nb-NO" err="1"/>
              <a:t>sidebekker</a:t>
            </a:r>
            <a:r>
              <a:rPr lang="nb-NO"/>
              <a:t> dimensjoneres for 200 – års flom</a:t>
            </a:r>
          </a:p>
          <a:p>
            <a:r>
              <a:rPr lang="nb-NO"/>
              <a:t>Vannstand, vanndybde og vannhastighet</a:t>
            </a:r>
          </a:p>
          <a:p>
            <a:endParaRPr lang="nb-NO"/>
          </a:p>
          <a:p>
            <a:r>
              <a:rPr lang="nb-NO" b="1"/>
              <a:t>Naturmangfold 2021</a:t>
            </a:r>
            <a:r>
              <a:rPr lang="nb-NO"/>
              <a:t>– i og rundt tunellportaler – fremmede arter (hagelupin, veitiriltunge) – ellers unngås å berøre naturtyper</a:t>
            </a:r>
          </a:p>
          <a:p>
            <a:endParaRPr lang="nb-NO"/>
          </a:p>
          <a:p>
            <a:r>
              <a:rPr lang="nb-NO" b="1"/>
              <a:t>Geoteknikk</a:t>
            </a:r>
            <a:r>
              <a:rPr lang="nb-NO"/>
              <a:t> – over marin grense. Bergdybde mellom 0,5 og 10 meter. Fjell, sand, grus og morene (faste friksjonsmasser)</a:t>
            </a:r>
          </a:p>
          <a:p>
            <a:endParaRPr lang="nb-NO"/>
          </a:p>
          <a:p>
            <a:r>
              <a:rPr lang="nb-NO" b="1"/>
              <a:t>Ingeniørgeologi </a:t>
            </a:r>
            <a:r>
              <a:rPr lang="nb-NO"/>
              <a:t>– terrenget er stort sett dekket av skog. Bergarter er glimmerskifer i og utenfor tunell. Bergskjæringer vil måtte sikres med bolter, sprøytebetong, </a:t>
            </a:r>
            <a:r>
              <a:rPr lang="nb-NO" err="1"/>
              <a:t>isnett</a:t>
            </a:r>
            <a:endParaRPr lang="nb-NO"/>
          </a:p>
          <a:p>
            <a:endParaRPr lang="nb-NO"/>
          </a:p>
          <a:p>
            <a:r>
              <a:rPr lang="nb-NO" b="1"/>
              <a:t>Klimagassregnskap (</a:t>
            </a:r>
            <a:r>
              <a:rPr lang="nb-NO"/>
              <a:t>13 000 co2 ekvivalenter over 60 år). Mindre på </a:t>
            </a:r>
            <a:r>
              <a:rPr lang="nb-NO" err="1"/>
              <a:t>arelbeslag</a:t>
            </a:r>
            <a:endParaRPr lang="nb-NO"/>
          </a:p>
          <a:p>
            <a:endParaRPr lang="nb-NO"/>
          </a:p>
          <a:p>
            <a:r>
              <a:rPr lang="nb-NO" b="1"/>
              <a:t>Ros – Analyse – </a:t>
            </a:r>
            <a:r>
              <a:rPr lang="nb-NO"/>
              <a:t>Løsmasseskred og steinsprang (snøskred) størst risiko innenfor planområde – vei i tunell vil motvirke skred. Der veg går i dagen må det vurderes behov for sikringsnett. Forurensing av Gaula og at utrykningskjøretøy ikke </a:t>
            </a:r>
            <a:r>
              <a:rPr lang="nb-NO" err="1"/>
              <a:t>kmmer</a:t>
            </a:r>
            <a:r>
              <a:rPr lang="nb-NO"/>
              <a:t> frem.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52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/>
              <a:t>… bompengeandelen settes til 75 %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/>
              <a:t>Mer på forprosjektet som viser hvorfor </a:t>
            </a:r>
            <a:r>
              <a:rPr lang="nb-NO" i="1" err="1"/>
              <a:t>Svølgja</a:t>
            </a:r>
            <a:r>
              <a:rPr lang="nb-NO" i="1"/>
              <a:t> er vagt – legges inn som nr. 3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12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2,2 tunell</a:t>
            </a:r>
          </a:p>
          <a:p>
            <a:r>
              <a:rPr lang="nb-NO" err="1"/>
              <a:t>Ca</a:t>
            </a:r>
            <a:r>
              <a:rPr lang="nb-NO"/>
              <a:t> 3 km lengde på fv. 30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579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Feltbredder 3,5 meter, med </a:t>
            </a:r>
            <a:r>
              <a:rPr lang="nb-NO" sz="120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vegbbredde</a:t>
            </a:r>
            <a:r>
              <a:rPr lang="nb-NO" sz="120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7 meter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263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135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err="1"/>
              <a:t>Åsbrua</a:t>
            </a:r>
            <a:r>
              <a:rPr lang="nb-NO"/>
              <a:t> – ny bru – flom – 100 meter sør for eksisterende bru. Gammel bru skal fjernes og området skal tilbakeføres til </a:t>
            </a:r>
            <a:r>
              <a:rPr lang="nb-NO" err="1"/>
              <a:t>naturtilstanedem</a:t>
            </a:r>
            <a:endParaRPr lang="nb-NO"/>
          </a:p>
          <a:p>
            <a:r>
              <a:rPr lang="nb-NO"/>
              <a:t>Eksisterende fv. 30 - sykkel</a:t>
            </a:r>
          </a:p>
          <a:p>
            <a:r>
              <a:rPr lang="nb-NO"/>
              <a:t>Landbruksvei til </a:t>
            </a:r>
            <a:r>
              <a:rPr lang="nb-NO" err="1"/>
              <a:t>Tamlaget</a:t>
            </a:r>
            <a:r>
              <a:rPr lang="nb-NO"/>
              <a:t> – (normaler for landbruksveier) – 10 meter bak </a:t>
            </a:r>
            <a:r>
              <a:rPr lang="nb-NO" err="1"/>
              <a:t>påhuget</a:t>
            </a:r>
            <a:endParaRPr lang="nb-NO"/>
          </a:p>
          <a:p>
            <a:r>
              <a:rPr lang="nb-NO"/>
              <a:t>Teknisk bygg – omfatter areal for drift av tunell og rensebasseng</a:t>
            </a:r>
          </a:p>
          <a:p>
            <a:endParaRPr lang="nb-NO"/>
          </a:p>
          <a:p>
            <a:r>
              <a:rPr lang="nb-NO"/>
              <a:t>Feltbredde veg 3 m</a:t>
            </a:r>
          </a:p>
          <a:p>
            <a:r>
              <a:rPr lang="nb-NO"/>
              <a:t> (7,5 m totalt)</a:t>
            </a:r>
          </a:p>
          <a:p>
            <a:r>
              <a:rPr lang="nb-NO"/>
              <a:t>Skjæringer på inntil 10 meter</a:t>
            </a:r>
          </a:p>
          <a:p>
            <a:r>
              <a:rPr lang="nb-NO"/>
              <a:t>Ny </a:t>
            </a:r>
            <a:r>
              <a:rPr lang="nb-NO" err="1"/>
              <a:t>Åsbru</a:t>
            </a:r>
            <a:r>
              <a:rPr lang="nb-NO"/>
              <a:t> – spennvidde på 37 meter (bredde på 6 m)</a:t>
            </a:r>
          </a:p>
          <a:p>
            <a:r>
              <a:rPr lang="nb-NO"/>
              <a:t>Teknisk bygg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2639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Tunell-  2,2 km, fjellskjæringer ved portaler, </a:t>
            </a:r>
            <a:r>
              <a:rPr lang="nb-NO" err="1"/>
              <a:t>tunllportaler</a:t>
            </a:r>
            <a:r>
              <a:rPr lang="nb-NO"/>
              <a:t> i betong og trompetform, </a:t>
            </a:r>
            <a:r>
              <a:rPr lang="nb-NO" err="1"/>
              <a:t>natursteinsmur</a:t>
            </a:r>
            <a:r>
              <a:rPr lang="nb-NO"/>
              <a:t>, sikkerhetsgjerder, innvendig bredde er på 13 meter ved åpning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5083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Skjæringer – høyde på 10 meter</a:t>
            </a:r>
          </a:p>
          <a:p>
            <a:r>
              <a:rPr lang="nb-NO"/>
              <a:t>Kulturminne</a:t>
            </a:r>
          </a:p>
          <a:p>
            <a:r>
              <a:rPr lang="nb-NO"/>
              <a:t>Tunellportal – 5-10 meter øst for eksisterende fv.30. Portal har en lengde på 17 meter</a:t>
            </a:r>
          </a:p>
          <a:p>
            <a:r>
              <a:rPr lang="nb-NO"/>
              <a:t>Støy Drøyvollen</a:t>
            </a:r>
          </a:p>
          <a:p>
            <a:r>
              <a:rPr lang="nb-NO"/>
              <a:t>Lukket rensebasseng  for rensing av tunellvaskevann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332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E2883-80EB-4627-A184-C6AD65F7FE8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402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fikk">
            <a:extLst>
              <a:ext uri="{FF2B5EF4-FFF2-40B4-BE49-F238E27FC236}">
                <a16:creationId xmlns:a16="http://schemas.microsoft.com/office/drawing/2014/main" id="{36A72C8F-C33A-45AB-91BF-D23C7D50EEE5}"/>
              </a:ext>
            </a:extLst>
          </p:cNvPr>
          <p:cNvSpPr/>
          <p:nvPr userDrawn="1"/>
        </p:nvSpPr>
        <p:spPr>
          <a:xfrm>
            <a:off x="1" y="1548194"/>
            <a:ext cx="12193524" cy="53098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35896"/>
            <a:ext cx="10363200" cy="1121846"/>
          </a:xfrm>
        </p:spPr>
        <p:txBody>
          <a:bodyPr anchor="b">
            <a:normAutofit/>
          </a:bodyPr>
          <a:lstStyle>
            <a:lvl1pPr algn="ctr">
              <a:defRPr sz="405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95998"/>
            <a:ext cx="10363200" cy="98488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tittelside" hidden="1">
            <a:extLst>
              <a:ext uri="{FF2B5EF4-FFF2-40B4-BE49-F238E27FC236}">
                <a16:creationId xmlns:a16="http://schemas.microsoft.com/office/drawing/2014/main" id="{42594168-4B05-4509-8809-6558E9660824}"/>
              </a:ext>
            </a:extLst>
          </p:cNvPr>
          <p:cNvSpPr/>
          <p:nvPr userDrawn="1"/>
        </p:nvSpPr>
        <p:spPr>
          <a:xfrm>
            <a:off x="449705" y="97436"/>
            <a:ext cx="779488" cy="23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3C00A96-9228-4E6E-AE76-CA1B57587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471764"/>
            <a:ext cx="2431899" cy="5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7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39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9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63DFC49-49A2-44B8-B23A-B4A84142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95" y="2102571"/>
            <a:ext cx="2442410" cy="242225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547DE91-F021-4E3A-9BBE-7FC68723FEC6}"/>
              </a:ext>
            </a:extLst>
          </p:cNvPr>
          <p:cNvSpPr txBox="1"/>
          <p:nvPr userDrawn="1"/>
        </p:nvSpPr>
        <p:spPr>
          <a:xfrm>
            <a:off x="2316480" y="5035631"/>
            <a:ext cx="7559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00"/>
              <a:t>trondelagfylke.no | fb.com/</a:t>
            </a:r>
            <a:r>
              <a:rPr lang="nb-NO" sz="1300" err="1"/>
              <a:t>trondelagfylke</a:t>
            </a:r>
            <a:endParaRPr lang="nb-NO" sz="1300"/>
          </a:p>
        </p:txBody>
      </p:sp>
    </p:spTree>
    <p:extLst>
      <p:ext uri="{BB962C8B-B14F-4D97-AF65-F5344CB8AC3E}">
        <p14:creationId xmlns:p14="http://schemas.microsoft.com/office/powerpoint/2010/main" val="360613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E293DF4-167E-4F98-9D9A-566E0E975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4592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977980"/>
            <a:ext cx="10515600" cy="775597"/>
          </a:xfrm>
        </p:spPr>
        <p:txBody>
          <a:bodyPr anchor="ctr" anchorCtr="0">
            <a:normAutofit/>
          </a:bodyPr>
          <a:lstStyle>
            <a:lvl1pPr algn="ctr">
              <a:defRPr sz="2800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800962"/>
            <a:ext cx="10515600" cy="5539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3713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442E5E1F-5E54-4B09-9810-9D1AFB1B9578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ECCF3988-3131-4965-BFAC-2EF8935A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6880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D8C7FABD-B60D-4278-8B7A-4CE212162DD1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68D46C-2C47-41CD-86BA-93183D68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8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9B1D9-21EF-47DC-9EB0-171837799A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1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fikk">
            <a:extLst>
              <a:ext uri="{FF2B5EF4-FFF2-40B4-BE49-F238E27FC236}">
                <a16:creationId xmlns:a16="http://schemas.microsoft.com/office/drawing/2014/main" id="{40C17E66-2E97-4F81-8F6E-EF36FBE47B27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DF0D-5186-43A8-9F17-7965A23969C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8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674BD-61C0-4B57-8F0A-E639D160D1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6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4892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82FA1FD-E97A-4C0F-AA26-530A2E5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0621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3139" y="0"/>
            <a:ext cx="6888861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logo_gul">
            <a:extLst>
              <a:ext uri="{FF2B5EF4-FFF2-40B4-BE49-F238E27FC236}">
                <a16:creationId xmlns:a16="http://schemas.microsoft.com/office/drawing/2014/main" id="{FC393D3E-C050-40F9-816F-B6EA7FC3F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9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ABE5CBE6-E2D6-4553-A491-4D45E48597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10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810A30F1-52BB-4D05-9919-9D60AECB7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460" y="1480991"/>
            <a:ext cx="4155149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54E4EC-00C2-4E18-90E6-EF2CA947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59" y="288398"/>
            <a:ext cx="3326055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280660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4768" y="1480991"/>
            <a:ext cx="5294773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F5788C-2F9F-421F-A3B1-5E4BD0F8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768" y="288398"/>
            <a:ext cx="4334653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9">
            <a:extLst>
              <a:ext uri="{FF2B5EF4-FFF2-40B4-BE49-F238E27FC236}">
                <a16:creationId xmlns:a16="http://schemas.microsoft.com/office/drawing/2014/main" id="{E4C9F498-6F44-4CA2-AF18-37B16BED12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0082" y="1847023"/>
            <a:ext cx="6248810" cy="3514958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0F42FF05-9A5C-42EA-96C3-47171AE49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6943" y="1847032"/>
            <a:ext cx="3902599" cy="432993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DD6478-91A1-4964-ACA2-E26D9F4B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43" y="681038"/>
            <a:ext cx="3902598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E63E4E42-00DC-4CD8-8D2A-A2ED1C35D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9550" y="2438271"/>
            <a:ext cx="8999871" cy="373869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21.06.2022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FBCB943-AE00-4825-843E-FE156C6BD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550" y="1212534"/>
            <a:ext cx="8999871" cy="98488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609443-9AE4-46E7-8FE7-2CE88496B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471764"/>
            <a:ext cx="2179324" cy="5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10685848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59" y="6446580"/>
            <a:ext cx="192024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6A1A0E74-B8A8-4360-A367-9FF538085BF2}" type="datetimeFigureOut">
              <a:rPr lang="nb-NO" smtClean="0"/>
              <a:pPr/>
              <a:t>21.06.2022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5640" y="6446580"/>
            <a:ext cx="576072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79421" y="6446580"/>
            <a:ext cx="960120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36457444-737A-4256-A71F-2C8225BFF09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gul">
            <a:extLst>
              <a:ext uri="{FF2B5EF4-FFF2-40B4-BE49-F238E27FC236}">
                <a16:creationId xmlns:a16="http://schemas.microsoft.com/office/drawing/2014/main" id="{568E141C-BC32-4EA7-B2A0-38340A669A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11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413738F4-4345-4546-B6AE-0A137D4FB7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9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F439C0E1-1A3C-408E-87BE-8917EC33988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76" r:id="rId9"/>
    <p:sldLayoutId id="2147483666" r:id="rId10"/>
    <p:sldLayoutId id="2147483667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5CAFB2-6E0D-49A8-99F0-04FF78C5A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Fv. 30 Svølgja</a:t>
            </a:r>
            <a:br>
              <a:rPr lang="nb-NO"/>
            </a:br>
            <a:r>
              <a:rPr lang="nb-NO"/>
              <a:t>Formannskapet Holtålen kommune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66E8297-8E85-4F43-B346-0DEF68D0D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21.Juni 2022</a:t>
            </a:r>
          </a:p>
        </p:txBody>
      </p:sp>
    </p:spTree>
    <p:extLst>
      <p:ext uri="{BB962C8B-B14F-4D97-AF65-F5344CB8AC3E}">
        <p14:creationId xmlns:p14="http://schemas.microsoft.com/office/powerpoint/2010/main" val="281890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3E4FFCA-A169-4D73-B5C4-EBF874D04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969" y="4301082"/>
            <a:ext cx="8135485" cy="2448267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EEC4790-4E6F-4556-8874-350BF6E5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Tekniske bygg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8B42A6C-60A6-40FE-8DFF-07B0DA79D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46" y="4339414"/>
            <a:ext cx="3431291" cy="2409936"/>
          </a:xfrm>
          <a:prstGeom prst="rect">
            <a:avLst/>
          </a:prstGeom>
        </p:spPr>
      </p:pic>
      <p:sp>
        <p:nvSpPr>
          <p:cNvPr id="6" name="Plassholder for innhold 6">
            <a:extLst>
              <a:ext uri="{FF2B5EF4-FFF2-40B4-BE49-F238E27FC236}">
                <a16:creationId xmlns:a16="http://schemas.microsoft.com/office/drawing/2014/main" id="{3844F110-2A3F-4953-8905-5E3A35D81B00}"/>
              </a:ext>
            </a:extLst>
          </p:cNvPr>
          <p:cNvSpPr txBox="1">
            <a:spLocks/>
          </p:cNvSpPr>
          <p:nvPr/>
        </p:nvSpPr>
        <p:spPr>
          <a:xfrm>
            <a:off x="609955" y="1795006"/>
            <a:ext cx="5995763" cy="2341653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2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Behov for tekniske bygg</a:t>
            </a:r>
          </a:p>
          <a:p>
            <a:pPr lvl="1"/>
            <a:r>
              <a:rPr lang="nb-NO" dirty="0"/>
              <a:t>2 på utsiden og 1 i tunnel</a:t>
            </a:r>
          </a:p>
          <a:p>
            <a:pPr lvl="1"/>
            <a:r>
              <a:rPr lang="nb-NO" dirty="0"/>
              <a:t>2 i tunnel</a:t>
            </a:r>
          </a:p>
          <a:p>
            <a:pPr lvl="1"/>
            <a:endParaRPr lang="nb-NO" dirty="0"/>
          </a:p>
          <a:p>
            <a:r>
              <a:rPr lang="nb-NO" dirty="0"/>
              <a:t>Ca. 25 x 8 m</a:t>
            </a:r>
          </a:p>
          <a:p>
            <a:endParaRPr lang="nb-NO" dirty="0"/>
          </a:p>
          <a:p>
            <a:r>
              <a:rPr lang="nb-NO" dirty="0"/>
              <a:t>Rensebasseng på nordsiden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BFA77B-2CF8-4189-B434-1998CF1B6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59094"/>
            <a:ext cx="3091737" cy="153945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53FD570-772C-428C-9236-4A00B92C4D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13"/>
          <a:stretch/>
        </p:blipFill>
        <p:spPr>
          <a:xfrm>
            <a:off x="6671254" y="1598549"/>
            <a:ext cx="5344200" cy="26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0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AA5D72D-8CD1-45A7-A288-B94FB043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53" y="2426204"/>
            <a:ext cx="6286721" cy="395310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Ny bru over Gaula ved </a:t>
            </a:r>
            <a:r>
              <a:rPr lang="nb-NO" dirty="0" err="1"/>
              <a:t>Åsplassen</a:t>
            </a:r>
            <a:endParaRPr lang="nb-NO" dirty="0"/>
          </a:p>
          <a:p>
            <a:pPr lvl="1"/>
            <a:r>
              <a:rPr lang="nb-NO" dirty="0"/>
              <a:t>Lengde: 37 m</a:t>
            </a:r>
          </a:p>
          <a:p>
            <a:pPr lvl="1"/>
            <a:r>
              <a:rPr lang="nb-NO" dirty="0"/>
              <a:t>Bredde: 6 m</a:t>
            </a:r>
          </a:p>
          <a:p>
            <a:pPr lvl="1"/>
            <a:endParaRPr lang="nb-NO" dirty="0"/>
          </a:p>
          <a:p>
            <a:r>
              <a:rPr lang="nb-NO" dirty="0"/>
              <a:t>Ettspenns bjelkebru i spennarmert betong</a:t>
            </a:r>
          </a:p>
          <a:p>
            <a:pPr lvl="1"/>
            <a:endParaRPr lang="nb-NO" dirty="0"/>
          </a:p>
          <a:p>
            <a:r>
              <a:rPr lang="nb-NO" dirty="0"/>
              <a:t>Ligger 1 m over 200-årsflom</a:t>
            </a:r>
          </a:p>
          <a:p>
            <a:endParaRPr lang="nb-NO" dirty="0"/>
          </a:p>
          <a:p>
            <a:r>
              <a:rPr lang="nb-NO" dirty="0"/>
              <a:t>Eksisterende bru rives og utfylling i Gaula fjernes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5A58944-3E35-4E01-9E6A-2A76A584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Bru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E902C4A-6BFF-40CD-A41C-2DFDF77FA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413" y="108651"/>
            <a:ext cx="2371018" cy="372261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7978EF8-8565-4C55-858D-945E18ED622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 b="2979"/>
          <a:stretch/>
        </p:blipFill>
        <p:spPr bwMode="auto">
          <a:xfrm>
            <a:off x="7116147" y="3968410"/>
            <a:ext cx="4890283" cy="2780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8848A71-4B2B-44DA-A919-BB41A85B0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622" y="1591677"/>
            <a:ext cx="2805791" cy="230816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305A88C-6E6C-4CA0-9B46-63BDCADBB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865" y="-10349"/>
            <a:ext cx="6286722" cy="19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31EA2D8-DBC0-4675-BE1A-A2A1DDAC9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13542" y="1728959"/>
            <a:ext cx="7247846" cy="4621869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71816C1D-4387-4938-BA77-B74B5EEA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«</a:t>
            </a:r>
            <a:r>
              <a:rPr lang="nb-NO" err="1"/>
              <a:t>Tamlagstunnelen</a:t>
            </a:r>
            <a:r>
              <a:rPr lang="nb-NO"/>
              <a:t>» søndre portal</a:t>
            </a:r>
          </a:p>
        </p:txBody>
      </p:sp>
      <p:sp>
        <p:nvSpPr>
          <p:cNvPr id="6" name="Plassholder for innhold 1">
            <a:extLst>
              <a:ext uri="{FF2B5EF4-FFF2-40B4-BE49-F238E27FC236}">
                <a16:creationId xmlns:a16="http://schemas.microsoft.com/office/drawing/2014/main" id="{D66F463E-DED2-4079-AA3F-092A75855775}"/>
              </a:ext>
            </a:extLst>
          </p:cNvPr>
          <p:cNvSpPr txBox="1">
            <a:spLocks/>
          </p:cNvSpPr>
          <p:nvPr/>
        </p:nvSpPr>
        <p:spPr>
          <a:xfrm>
            <a:off x="753693" y="2115183"/>
            <a:ext cx="4380167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2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144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2" y="1886990"/>
            <a:ext cx="5124593" cy="4736321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/>
              <a:t>«</a:t>
            </a:r>
            <a:r>
              <a:rPr lang="nb-NO" sz="3200" err="1"/>
              <a:t>Tamlagstunnelen</a:t>
            </a:r>
            <a:r>
              <a:rPr lang="nb-NO" sz="3200"/>
              <a:t>» søndre portal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33D3ED4-2166-41BB-86C9-C61D9B76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002" y="1578518"/>
            <a:ext cx="7578401" cy="480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8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B32B6FDF-55E8-4432-BD0E-13B9EDF54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6766" y="1788285"/>
            <a:ext cx="8793309" cy="4480312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DE056BF4-539A-48F1-A81F-13336095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«</a:t>
            </a:r>
            <a:r>
              <a:rPr lang="nb-NO" err="1"/>
              <a:t>Tamlagstunnelen</a:t>
            </a:r>
            <a:r>
              <a:rPr lang="nb-NO"/>
              <a:t>» nordre portal</a:t>
            </a:r>
          </a:p>
        </p:txBody>
      </p:sp>
    </p:spTree>
    <p:extLst>
      <p:ext uri="{BB962C8B-B14F-4D97-AF65-F5344CB8AC3E}">
        <p14:creationId xmlns:p14="http://schemas.microsoft.com/office/powerpoint/2010/main" val="420417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660B57B-6FE6-4345-B8D2-1586E6196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/>
              <a:t>Kart + bestemmelser = juridisk bindende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4DBBB18-E0BF-43D1-96D5-DDF01A461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14" y="1584267"/>
            <a:ext cx="4016260" cy="473828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33E091C-76BA-4E8C-B599-1BE3486A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901" y="1965041"/>
            <a:ext cx="6190406" cy="3906949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EF3863FD-870A-489C-961C-A420104662E1}"/>
              </a:ext>
            </a:extLst>
          </p:cNvPr>
          <p:cNvSpPr/>
          <p:nvPr/>
        </p:nvSpPr>
        <p:spPr>
          <a:xfrm>
            <a:off x="5288096" y="1983036"/>
            <a:ext cx="6169446" cy="38999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B05AA4C-63E9-428B-B00D-1EED8B9D0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3" y="2115183"/>
            <a:ext cx="4655589" cy="39531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2000" u="sng"/>
              <a:t>Formål:</a:t>
            </a:r>
          </a:p>
          <a:p>
            <a:r>
              <a:rPr lang="nb-NO" sz="2000"/>
              <a:t>Veg – fv30 (inkl. vegskulder</a:t>
            </a:r>
          </a:p>
          <a:p>
            <a:r>
              <a:rPr lang="nb-NO" sz="2000"/>
              <a:t>Kjøreveg – lokalveger</a:t>
            </a:r>
          </a:p>
          <a:p>
            <a:r>
              <a:rPr lang="nb-NO" sz="2000"/>
              <a:t>AVG – grøfter, skråningsutslag, anleggsveger, landskap mm</a:t>
            </a:r>
          </a:p>
          <a:p>
            <a:r>
              <a:rPr lang="nb-NO" sz="2000"/>
              <a:t>Bru</a:t>
            </a:r>
          </a:p>
          <a:p>
            <a:r>
              <a:rPr lang="nb-NO" sz="2000"/>
              <a:t>SBK –Tekniske bygg/ konstruksjoner</a:t>
            </a:r>
          </a:p>
          <a:p>
            <a:r>
              <a:rPr lang="nb-NO" sz="2000"/>
              <a:t>LNF</a:t>
            </a:r>
          </a:p>
          <a:p>
            <a:r>
              <a:rPr lang="nb-NO" sz="2000"/>
              <a:t>Midlertidig bygge- og anleggsområde (rigg, vei osv.)</a:t>
            </a:r>
          </a:p>
          <a:p>
            <a:r>
              <a:rPr lang="nb-NO" sz="2000"/>
              <a:t>BSV - vannflater</a:t>
            </a:r>
          </a:p>
          <a:p>
            <a:r>
              <a:rPr lang="nb-NO" sz="2000"/>
              <a:t>Hensynssone</a:t>
            </a:r>
          </a:p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ED345CD-BE24-49FC-974C-847AA2BA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Detaljregulering sør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878595F-74D1-436A-9AA2-CE1D50D51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28" y="0"/>
            <a:ext cx="581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3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6C9E673-CF2B-48FB-8A9F-F981A928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/>
              <a:t>Etterbruk nåværende fv.30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F9D8B5F-5DD8-43A3-A3DE-0316DE728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4853" y="1309552"/>
            <a:ext cx="2071171" cy="5329331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469748C-53E9-C5F6-1121-BB78F32699F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1351" y="1869442"/>
            <a:ext cx="6007241" cy="1870991"/>
          </a:xfrm>
        </p:spPr>
        <p:txBody>
          <a:bodyPr>
            <a:normAutofit fontScale="85000" lnSpcReduction="20000"/>
          </a:bodyPr>
          <a:lstStyle/>
          <a:p>
            <a:r>
              <a:rPr lang="en-US" err="1"/>
              <a:t>Omklassifiseres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privat</a:t>
            </a:r>
            <a:r>
              <a:rPr lang="en-US"/>
              <a:t> veg (LNF) – </a:t>
            </a:r>
            <a:r>
              <a:rPr lang="en-US" err="1"/>
              <a:t>adkomst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fiskevald</a:t>
            </a:r>
            <a:r>
              <a:rPr lang="en-US"/>
              <a:t>, </a:t>
            </a:r>
            <a:r>
              <a:rPr lang="en-US" err="1"/>
              <a:t>skogbruk</a:t>
            </a:r>
            <a:r>
              <a:rPr lang="en-US"/>
              <a:t>/</a:t>
            </a:r>
            <a:r>
              <a:rPr lang="en-US" err="1"/>
              <a:t>landbruk</a:t>
            </a:r>
            <a:r>
              <a:rPr lang="en-US"/>
              <a:t>, </a:t>
            </a:r>
            <a:r>
              <a:rPr lang="en-US" err="1"/>
              <a:t>turveg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err="1"/>
              <a:t>Asfalt</a:t>
            </a:r>
            <a:r>
              <a:rPr lang="en-US"/>
              <a:t>, </a:t>
            </a:r>
            <a:r>
              <a:rPr lang="en-US" err="1"/>
              <a:t>rekkverk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andre</a:t>
            </a:r>
            <a:r>
              <a:rPr lang="en-US"/>
              <a:t> </a:t>
            </a:r>
            <a:r>
              <a:rPr lang="en-US" err="1"/>
              <a:t>installasjoner</a:t>
            </a:r>
            <a:r>
              <a:rPr lang="en-US"/>
              <a:t> </a:t>
            </a:r>
            <a:r>
              <a:rPr lang="en-US" err="1"/>
              <a:t>fjernes</a:t>
            </a:r>
            <a:r>
              <a:rPr lang="en-US"/>
              <a:t> 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C321AACE-D0EF-4802-9E3A-2A461E53A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13" y="4053062"/>
            <a:ext cx="6841514" cy="24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57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F4E1442-5BEC-4056-B46D-7CEF88025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60116" y="248266"/>
            <a:ext cx="4638101" cy="6365055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8713752-7A4D-43E1-9A24-C021F0D0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Detaljregulering nord</a:t>
            </a:r>
          </a:p>
        </p:txBody>
      </p:sp>
      <p:sp>
        <p:nvSpPr>
          <p:cNvPr id="6" name="Plassholder for innhold 1">
            <a:extLst>
              <a:ext uri="{FF2B5EF4-FFF2-40B4-BE49-F238E27FC236}">
                <a16:creationId xmlns:a16="http://schemas.microsoft.com/office/drawing/2014/main" id="{24ECD875-A0AF-468C-8E86-497AE3B2C19E}"/>
              </a:ext>
            </a:extLst>
          </p:cNvPr>
          <p:cNvSpPr txBox="1">
            <a:spLocks/>
          </p:cNvSpPr>
          <p:nvPr/>
        </p:nvSpPr>
        <p:spPr>
          <a:xfrm>
            <a:off x="566406" y="2225352"/>
            <a:ext cx="5955580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2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u="sng"/>
              <a:t>Formål:</a:t>
            </a:r>
          </a:p>
          <a:p>
            <a:r>
              <a:rPr lang="nb-NO" sz="2000"/>
              <a:t>Teknisk bygg (SBK) – lukket rensebasseng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7212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4FD9ECD-9DFD-460D-B46E-A4F28147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Tunell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4FA219CA-0757-492F-A800-CB13B879B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66622" y="1898072"/>
            <a:ext cx="4095693" cy="3954463"/>
          </a:xfr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CC265D6-3CD7-4815-981A-E4FEF174A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579" y="4798197"/>
            <a:ext cx="4516404" cy="157194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068E483-E209-4528-84DA-3455D4C765D8}"/>
              </a:ext>
            </a:extLst>
          </p:cNvPr>
          <p:cNvSpPr txBox="1"/>
          <p:nvPr/>
        </p:nvSpPr>
        <p:spPr>
          <a:xfrm>
            <a:off x="925805" y="2057266"/>
            <a:ext cx="4428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/>
              <a:t>Forholdet til jernbane - skisse</a:t>
            </a:r>
          </a:p>
        </p:txBody>
      </p:sp>
    </p:spTree>
    <p:extLst>
      <p:ext uri="{BB962C8B-B14F-4D97-AF65-F5344CB8AC3E}">
        <p14:creationId xmlns:p14="http://schemas.microsoft.com/office/powerpoint/2010/main" val="3879790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27E6F5D-60BA-42A3-8B28-4324E062B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76212" y="1828800"/>
            <a:ext cx="3485183" cy="3954463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5E52D0B6-8802-4B3E-B74A-4C8B5740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Forprosjekt fv.30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20FC9E2-D4EB-465D-84F0-FC654E5910A1}"/>
              </a:ext>
            </a:extLst>
          </p:cNvPr>
          <p:cNvSpPr txBox="1"/>
          <p:nvPr/>
        </p:nvSpPr>
        <p:spPr>
          <a:xfrm>
            <a:off x="528810" y="2225407"/>
            <a:ext cx="674437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Forprosjektet vurderte totalt 17 utbedringstiltak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Av tiltakene i Holtålen hadde </a:t>
            </a:r>
            <a:r>
              <a:rPr lang="nb-NO" err="1"/>
              <a:t>Svølgja</a:t>
            </a:r>
            <a:r>
              <a:rPr lang="nb-NO"/>
              <a:t> høyest kost/nytte verdi blant prosjektene som ble vurdert. Dette på grunn av: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/>
              <a:t>Rasutsatt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/>
              <a:t>Bæreevne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/>
              <a:t>Vegbredde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/>
              <a:t>Kurvatur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/>
              <a:t>Nærhet til elv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F8749B5-B148-4486-ACF2-685FC4857A37}"/>
              </a:ext>
            </a:extLst>
          </p:cNvPr>
          <p:cNvSpPr/>
          <p:nvPr/>
        </p:nvSpPr>
        <p:spPr>
          <a:xfrm>
            <a:off x="7976211" y="1839816"/>
            <a:ext cx="3591499" cy="39544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3546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3061905-9FD2-4C47-A77F-06A1F038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Hydraulisk vurdering</a:t>
            </a:r>
          </a:p>
          <a:p>
            <a:r>
              <a:rPr lang="nb-NO"/>
              <a:t>Naturmangfoldregistrering</a:t>
            </a:r>
          </a:p>
          <a:p>
            <a:r>
              <a:rPr lang="nb-NO"/>
              <a:t>Geoteknikk</a:t>
            </a:r>
          </a:p>
          <a:p>
            <a:r>
              <a:rPr lang="nb-NO"/>
              <a:t>Ingeniørgeologi</a:t>
            </a:r>
          </a:p>
          <a:p>
            <a:r>
              <a:rPr lang="nb-NO"/>
              <a:t>Klimagassregnskap</a:t>
            </a:r>
          </a:p>
          <a:p>
            <a:r>
              <a:rPr lang="nb-NO"/>
              <a:t>ROS - analyse</a:t>
            </a:r>
          </a:p>
          <a:p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B61B12D-1372-4957-ADA0-F275F79D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Utredninger </a:t>
            </a:r>
          </a:p>
        </p:txBody>
      </p:sp>
    </p:spTree>
    <p:extLst>
      <p:ext uri="{BB962C8B-B14F-4D97-AF65-F5344CB8AC3E}">
        <p14:creationId xmlns:p14="http://schemas.microsoft.com/office/powerpoint/2010/main" val="218098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D6E170A4-6EA7-4707-B5BD-6F179504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Fremdrift planprosess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0E08904-2435-423A-B354-05BF047E9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1. gangs offentlig ettersyn og høring sommer/høst 22</a:t>
            </a:r>
          </a:p>
          <a:p>
            <a:r>
              <a:rPr lang="nb-NO"/>
              <a:t>Folkemøte august</a:t>
            </a:r>
          </a:p>
          <a:p>
            <a:r>
              <a:rPr lang="nb-NO"/>
              <a:t>Høringsfrist etter folkemøte</a:t>
            </a:r>
          </a:p>
          <a:p>
            <a:r>
              <a:rPr lang="nb-NO"/>
              <a:t>Ønsket sluttbehandling november/desember 22</a:t>
            </a:r>
          </a:p>
        </p:txBody>
      </p:sp>
    </p:spTree>
    <p:extLst>
      <p:ext uri="{BB962C8B-B14F-4D97-AF65-F5344CB8AC3E}">
        <p14:creationId xmlns:p14="http://schemas.microsoft.com/office/powerpoint/2010/main" val="690656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63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Målsetting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05FC2C-6842-4FED-A8E2-AEEE62B71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32" y="2115183"/>
            <a:ext cx="11055927" cy="39531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b-NO" sz="3200"/>
          </a:p>
          <a:p>
            <a:pPr marL="0" indent="0" algn="ctr">
              <a:buNone/>
            </a:pPr>
            <a:r>
              <a:rPr lang="nb-NO" sz="3200" b="1" i="1"/>
              <a:t>«Mest mulig økt sikkerhet og framkommelighet for personbil, næringstrafikk og myke trafikanter innenfor tilgjengelige rammer»</a:t>
            </a:r>
          </a:p>
        </p:txBody>
      </p:sp>
    </p:spTree>
    <p:extLst>
      <p:ext uri="{BB962C8B-B14F-4D97-AF65-F5344CB8AC3E}">
        <p14:creationId xmlns:p14="http://schemas.microsoft.com/office/powerpoint/2010/main" val="214314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A388A28-1DE2-4826-9C0E-E27FEDB6E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4000" b="1" i="1"/>
              <a:t>Vedtak i desember 2018</a:t>
            </a:r>
          </a:p>
          <a:p>
            <a:pPr marL="0" indent="0">
              <a:buNone/>
            </a:pPr>
            <a:endParaRPr lang="nb-NO" sz="4000" b="1" i="1"/>
          </a:p>
          <a:p>
            <a:pPr marL="0" indent="0">
              <a:buNone/>
            </a:pPr>
            <a:r>
              <a:rPr lang="nb-NO" i="1"/>
              <a:t>«Trøndelag fylkeskommune går inn for videreføring av prosjektet fv. 30 Støren – Røros, der utbedring av fylkesveg 30 mellom Støren og Røros blir delvis finansiert ved bruk av bompenger.»</a:t>
            </a:r>
          </a:p>
          <a:p>
            <a:pPr marL="0" indent="0">
              <a:buNone/>
            </a:pPr>
            <a:endParaRPr lang="nb-NO" i="1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930BAAB-BFAD-4989-BB8A-47A63BA0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Vedtak </a:t>
            </a:r>
          </a:p>
        </p:txBody>
      </p:sp>
    </p:spTree>
    <p:extLst>
      <p:ext uri="{BB962C8B-B14F-4D97-AF65-F5344CB8AC3E}">
        <p14:creationId xmlns:p14="http://schemas.microsoft.com/office/powerpoint/2010/main" val="42997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7A7FCF8-93CE-47E8-8E09-B6E13DA3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/>
              <a:t>Forprosjekt </a:t>
            </a:r>
            <a:r>
              <a:rPr lang="nb-NO" err="1"/>
              <a:t>Svølgja</a:t>
            </a:r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48891A5-0D96-4402-8A7B-4D7FA7945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293" y="1669908"/>
            <a:ext cx="6871245" cy="4979408"/>
          </a:xfrm>
          <a:prstGeom prst="rect">
            <a:avLst/>
          </a:prstGeom>
        </p:spPr>
      </p:pic>
      <p:sp>
        <p:nvSpPr>
          <p:cNvPr id="9" name="Plassholder for innhold 1">
            <a:extLst>
              <a:ext uri="{FF2B5EF4-FFF2-40B4-BE49-F238E27FC236}">
                <a16:creationId xmlns:a16="http://schemas.microsoft.com/office/drawing/2014/main" id="{D711DC80-8A12-4834-BA81-DAAF254F0FD5}"/>
              </a:ext>
            </a:extLst>
          </p:cNvPr>
          <p:cNvSpPr txBox="1">
            <a:spLocks/>
          </p:cNvSpPr>
          <p:nvPr/>
        </p:nvSpPr>
        <p:spPr>
          <a:xfrm>
            <a:off x="753693" y="2115183"/>
            <a:ext cx="4028032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2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10 ulike alternativer ble vurdert</a:t>
            </a:r>
          </a:p>
          <a:p>
            <a:r>
              <a:rPr lang="nb-NO"/>
              <a:t>Alternativ 2 ble valgt - tunell øst for dagens fv. 30</a:t>
            </a:r>
          </a:p>
        </p:txBody>
      </p:sp>
    </p:spTree>
    <p:extLst>
      <p:ext uri="{BB962C8B-B14F-4D97-AF65-F5344CB8AC3E}">
        <p14:creationId xmlns:p14="http://schemas.microsoft.com/office/powerpoint/2010/main" val="792572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D4455DE-8111-4716-9DF5-77C5D29E2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56" y="2015398"/>
            <a:ext cx="6652603" cy="3954463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31AEC37A-2747-45F2-A425-BBC8775F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Planprosess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6B7BA76-E963-4616-A4BC-08E467FA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259" y="2015398"/>
            <a:ext cx="4988851" cy="110799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AA4A7A7-8E54-4652-B943-B96B77E1F5EC}"/>
              </a:ext>
            </a:extLst>
          </p:cNvPr>
          <p:cNvSpPr/>
          <p:nvPr/>
        </p:nvSpPr>
        <p:spPr>
          <a:xfrm>
            <a:off x="5012675" y="3018622"/>
            <a:ext cx="1839817" cy="782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498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7DC9DBB-D2C7-4321-A31C-AEAAB057B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 veg</a:t>
            </a: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2A413ED1-5147-45E5-9EF7-D0E7F489E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467" y="1912727"/>
            <a:ext cx="11715624" cy="424479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DB5ED0C-C7DB-4C52-AE14-9763FD2ACE70}"/>
              </a:ext>
            </a:extLst>
          </p:cNvPr>
          <p:cNvSpPr txBox="1"/>
          <p:nvPr/>
        </p:nvSpPr>
        <p:spPr>
          <a:xfrm>
            <a:off x="145909" y="2701363"/>
            <a:ext cx="171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Haltdalen</a:t>
            </a:r>
          </a:p>
        </p:txBody>
      </p:sp>
    </p:spTree>
    <p:extLst>
      <p:ext uri="{BB962C8B-B14F-4D97-AF65-F5344CB8AC3E}">
        <p14:creationId xmlns:p14="http://schemas.microsoft.com/office/powerpoint/2010/main" val="271794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D9839E0-B918-4D77-959A-7DB29CC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Veg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C336F5FB-BAB8-43AB-A111-12A95C3EE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54293" y="2488053"/>
            <a:ext cx="6887536" cy="2876951"/>
          </a:xfrm>
          <a:prstGeom prst="rect">
            <a:avLst/>
          </a:prstGeom>
        </p:spPr>
      </p:pic>
      <p:sp>
        <p:nvSpPr>
          <p:cNvPr id="5" name="Plassholder for innhold 6">
            <a:extLst>
              <a:ext uri="{FF2B5EF4-FFF2-40B4-BE49-F238E27FC236}">
                <a16:creationId xmlns:a16="http://schemas.microsoft.com/office/drawing/2014/main" id="{385B882C-2933-46C8-A6E0-FFD162DFD829}"/>
              </a:ext>
            </a:extLst>
          </p:cNvPr>
          <p:cNvSpPr txBox="1">
            <a:spLocks/>
          </p:cNvSpPr>
          <p:nvPr/>
        </p:nvSpPr>
        <p:spPr>
          <a:xfrm>
            <a:off x="753693" y="2115183"/>
            <a:ext cx="3917834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2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0" indent="-32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nb-NO" dirty="0"/>
              <a:t>Hø1</a:t>
            </a:r>
          </a:p>
          <a:p>
            <a:pPr>
              <a:spcAft>
                <a:spcPts val="600"/>
              </a:spcAft>
            </a:pPr>
            <a:r>
              <a:rPr lang="nb-NO" dirty="0"/>
              <a:t>7,5 m vegbredde</a:t>
            </a:r>
          </a:p>
          <a:p>
            <a:pPr>
              <a:spcAft>
                <a:spcPts val="600"/>
              </a:spcAft>
            </a:pPr>
            <a:r>
              <a:rPr lang="nb-NO" dirty="0"/>
              <a:t>3 m kjørefelt</a:t>
            </a:r>
          </a:p>
          <a:p>
            <a:pPr>
              <a:spcAft>
                <a:spcPts val="600"/>
              </a:spcAft>
            </a:pPr>
            <a:r>
              <a:rPr lang="nb-NO" dirty="0"/>
              <a:t>Min radius: 350 m (krav: 225 m, i dag ca. 150 m)</a:t>
            </a:r>
          </a:p>
          <a:p>
            <a:pPr>
              <a:spcAft>
                <a:spcPts val="600"/>
              </a:spcAft>
            </a:pPr>
            <a:r>
              <a:rPr lang="nb-NO" dirty="0"/>
              <a:t>Maks stigning: 2 %</a:t>
            </a:r>
          </a:p>
        </p:txBody>
      </p:sp>
    </p:spTree>
    <p:extLst>
      <p:ext uri="{BB962C8B-B14F-4D97-AF65-F5344CB8AC3E}">
        <p14:creationId xmlns:p14="http://schemas.microsoft.com/office/powerpoint/2010/main" val="2216173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C5788D0D-86D0-4AA5-8BE6-4A35FB71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Tunell og vei, tekniske bygg, skjæringer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6125E81-A0E9-43B8-8219-D2D41F972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3" y="2115183"/>
            <a:ext cx="5995763" cy="3953108"/>
          </a:xfrm>
        </p:spPr>
        <p:txBody>
          <a:bodyPr>
            <a:normAutofit lnSpcReduction="10000"/>
          </a:bodyPr>
          <a:lstStyle/>
          <a:p>
            <a:r>
              <a:rPr lang="nb-NO"/>
              <a:t>Tunnellengde: 2,2 km</a:t>
            </a:r>
          </a:p>
          <a:p>
            <a:endParaRPr lang="nb-NO"/>
          </a:p>
          <a:p>
            <a:r>
              <a:rPr lang="nb-NO"/>
              <a:t>Tunnelprofil T 9,5</a:t>
            </a:r>
          </a:p>
          <a:p>
            <a:endParaRPr lang="nb-NO"/>
          </a:p>
          <a:p>
            <a:r>
              <a:rPr lang="nb-NO"/>
              <a:t>Ikke behov for nødutganger (</a:t>
            </a:r>
            <a:r>
              <a:rPr lang="nb-NO" err="1"/>
              <a:t>pga</a:t>
            </a:r>
            <a:r>
              <a:rPr lang="nb-NO"/>
              <a:t> lav trafikkmengde)</a:t>
            </a:r>
          </a:p>
          <a:p>
            <a:endParaRPr lang="nb-NO"/>
          </a:p>
          <a:p>
            <a:r>
              <a:rPr lang="nb-NO"/>
              <a:t>Behov for tekniske bygg</a:t>
            </a:r>
          </a:p>
          <a:p>
            <a:pPr lvl="1"/>
            <a:r>
              <a:rPr lang="nb-NO"/>
              <a:t>2 på utsiden og 1 i tunnel</a:t>
            </a:r>
          </a:p>
          <a:p>
            <a:pPr lvl="1"/>
            <a:r>
              <a:rPr lang="nb-NO"/>
              <a:t>2 i tunnel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9742DF-ED21-4ABC-9FD2-99606958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03" y="2428352"/>
            <a:ext cx="3987718" cy="33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65690"/>
      </p:ext>
    </p:extLst>
  </p:cSld>
  <p:clrMapOvr>
    <a:masterClrMapping/>
  </p:clrMapOvr>
</p:sld>
</file>

<file path=ppt/theme/theme1.xml><?xml version="1.0" encoding="utf-8"?>
<a:theme xmlns:a="http://schemas.openxmlformats.org/drawingml/2006/main" name="TRFK">
  <a:themeElements>
    <a:clrScheme name="TFK">
      <a:dk1>
        <a:sysClr val="windowText" lastClr="000000"/>
      </a:dk1>
      <a:lt1>
        <a:sysClr val="window" lastClr="FFFFFF"/>
      </a:lt1>
      <a:dk2>
        <a:srgbClr val="FFDD00"/>
      </a:dk2>
      <a:lt2>
        <a:srgbClr val="E7E6E6"/>
      </a:lt2>
      <a:accent1>
        <a:srgbClr val="FFDD00"/>
      </a:accent1>
      <a:accent2>
        <a:srgbClr val="018A92"/>
      </a:accent2>
      <a:accent3>
        <a:srgbClr val="CDC9AF"/>
      </a:accent3>
      <a:accent4>
        <a:srgbClr val="E35205"/>
      </a:accent4>
      <a:accent5>
        <a:srgbClr val="004052"/>
      </a:accent5>
      <a:accent6>
        <a:srgbClr val="000000"/>
      </a:accent6>
      <a:hlink>
        <a:srgbClr val="0563C1"/>
      </a:hlink>
      <a:folHlink>
        <a:srgbClr val="954F72"/>
      </a:folHlink>
    </a:clrScheme>
    <a:fontScheme name="Egendefinert 1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 med norsk samisk logo.pptx" id="{52641888-C602-4942-90ED-E7FE534613C4}" vid="{0AADBF58-AA3B-4665-882D-209C09B050A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0E20C0C6C8564E85C729E8E5F90BBE" ma:contentTypeVersion="16" ma:contentTypeDescription="Opprett et nytt dokument." ma:contentTypeScope="" ma:versionID="d00e26b620f30cc2e89c8299559feba6">
  <xsd:schema xmlns:xsd="http://www.w3.org/2001/XMLSchema" xmlns:xs="http://www.w3.org/2001/XMLSchema" xmlns:p="http://schemas.microsoft.com/office/2006/metadata/properties" xmlns:ns2="a4bb3490-02e7-4205-bef9-8378f06cadca" xmlns:ns3="971454c4-3f29-4989-bb92-3a9a75cfd3b8" xmlns:ns4="4c1e125b-b772-4d2d-8af8-eec310c9bc7c" targetNamespace="http://schemas.microsoft.com/office/2006/metadata/properties" ma:root="true" ma:fieldsID="d748907325736a3179f84ebd640dd844" ns2:_="" ns3:_="" ns4:_="">
    <xsd:import namespace="a4bb3490-02e7-4205-bef9-8378f06cadca"/>
    <xsd:import namespace="971454c4-3f29-4989-bb92-3a9a75cfd3b8"/>
    <xsd:import namespace="4c1e125b-b772-4d2d-8af8-eec310c9bc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bb3490-02e7-4205-bef9-8378f06ca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17f1e631-7134-4ce3-8a3d-482fd88a4c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1454c4-3f29-4989-bb92-3a9a75cfd3b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e125b-b772-4d2d-8af8-eec310c9bc7c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2e221008-3992-4445-9aa3-7a57fe7d876d}" ma:internalName="TaxCatchAll" ma:showField="CatchAllData" ma:web="971454c4-3f29-4989-bb92-3a9a75cfd3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1e125b-b772-4d2d-8af8-eec310c9bc7c" xsi:nil="true"/>
    <lcf76f155ced4ddcb4097134ff3c332f xmlns="a4bb3490-02e7-4205-bef9-8378f06cad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6315B1-3339-4AE4-B9A6-AB634D7A4012}">
  <ds:schemaRefs>
    <ds:schemaRef ds:uri="4c1e125b-b772-4d2d-8af8-eec310c9bc7c"/>
    <ds:schemaRef ds:uri="971454c4-3f29-4989-bb92-3a9a75cfd3b8"/>
    <ds:schemaRef ds:uri="a4bb3490-02e7-4205-bef9-8378f06cad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7C7CBF6-EBF9-4AE9-AECB-9CC6A9D76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F751D5-DEA2-40E1-9972-34668305B778}">
  <ds:schemaRefs>
    <ds:schemaRef ds:uri="4c1e125b-b772-4d2d-8af8-eec310c9bc7c"/>
    <ds:schemaRef ds:uri="a4bb3490-02e7-4205-bef9-8378f06cadca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TRFK_ppt_norsk_samisk_logo</Template>
  <TotalTime>14</TotalTime>
  <Words>985</Words>
  <Application>Microsoft Office PowerPoint</Application>
  <PresentationFormat>Widescreen</PresentationFormat>
  <Paragraphs>166</Paragraphs>
  <Slides>22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Lucida Sans Unicode</vt:lpstr>
      <vt:lpstr>Verdana</vt:lpstr>
      <vt:lpstr>TRFK</vt:lpstr>
      <vt:lpstr>Fv. 30 Svølgja Formannskapet Holtålen kommune</vt:lpstr>
      <vt:lpstr>Forprosjekt fv.30</vt:lpstr>
      <vt:lpstr>Målsetting</vt:lpstr>
      <vt:lpstr>Vedtak </vt:lpstr>
      <vt:lpstr>Forprosjekt Svølgja</vt:lpstr>
      <vt:lpstr>Planprosess</vt:lpstr>
      <vt:lpstr>Ny veg</vt:lpstr>
      <vt:lpstr>Veg</vt:lpstr>
      <vt:lpstr>Tunell og vei, tekniske bygg, skjæringer</vt:lpstr>
      <vt:lpstr>Tekniske bygg</vt:lpstr>
      <vt:lpstr>Bru</vt:lpstr>
      <vt:lpstr>«Tamlagstunnelen» søndre portal</vt:lpstr>
      <vt:lpstr>«Tamlagstunnelen» søndre portal</vt:lpstr>
      <vt:lpstr>«Tamlagstunnelen» nordre portal</vt:lpstr>
      <vt:lpstr>Kart + bestemmelser = juridisk bindende</vt:lpstr>
      <vt:lpstr>Detaljregulering sør</vt:lpstr>
      <vt:lpstr>Etterbruk nåværende fv.30</vt:lpstr>
      <vt:lpstr>Detaljregulering nord</vt:lpstr>
      <vt:lpstr>Tunell</vt:lpstr>
      <vt:lpstr>Utredninger </vt:lpstr>
      <vt:lpstr>Fremdrift planprosess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Fv. 30 Svølgja Oppstartsmøte holtålen kommune</dc:title>
  <dc:creator>Christian Hohl</dc:creator>
  <cp:lastModifiedBy>Christian Hohl</cp:lastModifiedBy>
  <cp:revision>1</cp:revision>
  <dcterms:created xsi:type="dcterms:W3CDTF">2021-11-29T11:29:52Z</dcterms:created>
  <dcterms:modified xsi:type="dcterms:W3CDTF">2022-06-21T06:07:20Z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0x010100F10E20C0C6C8564E85C729E8E5F90BBE</vt:lpwstr>
  </property>
  <property fmtid="{D5CDD505-2E9C-101B-9397-08002B2CF9AE}" pid="3" name="MediaServiceImageTags">
    <vt:lpwstr/>
  </property>
</Properties>
</file>