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56" r:id="rId5"/>
    <p:sldId id="454" r:id="rId6"/>
    <p:sldId id="349" r:id="rId7"/>
    <p:sldId id="455" r:id="rId8"/>
    <p:sldId id="436" r:id="rId9"/>
    <p:sldId id="272" r:id="rId10"/>
    <p:sldId id="265" r:id="rId11"/>
    <p:sldId id="367" r:id="rId12"/>
    <p:sldId id="441" r:id="rId13"/>
    <p:sldId id="461" r:id="rId14"/>
    <p:sldId id="291" r:id="rId15"/>
    <p:sldId id="427" r:id="rId16"/>
    <p:sldId id="462" r:id="rId17"/>
    <p:sldId id="463" r:id="rId18"/>
    <p:sldId id="25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F08214-56F0-4027-87BA-3E0A5C2DC58D}" v="9" dt="2022-08-29T07:55:41.6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3" autoAdjust="0"/>
    <p:restoredTop sz="96940" autoAdjust="0"/>
  </p:normalViewPr>
  <p:slideViewPr>
    <p:cSldViewPr snapToGrid="0">
      <p:cViewPr varScale="1">
        <p:scale>
          <a:sx n="115" d="100"/>
          <a:sy n="115" d="100"/>
        </p:scale>
        <p:origin x="29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nfinn Tangstad" userId="b5ddf63e-a516-4f4c-883a-eb569a0b0218" providerId="ADAL" clId="{A6D0E8AE-138D-4DAF-996A-91D23B804CF5}"/>
    <pc:docChg chg="modSld">
      <pc:chgData name="Arnfinn Tangstad" userId="b5ddf63e-a516-4f4c-883a-eb569a0b0218" providerId="ADAL" clId="{A6D0E8AE-138D-4DAF-996A-91D23B804CF5}" dt="2022-08-29T08:36:47.944" v="28" actId="20577"/>
      <pc:docMkLst>
        <pc:docMk/>
      </pc:docMkLst>
      <pc:sldChg chg="modSp mod">
        <pc:chgData name="Arnfinn Tangstad" userId="b5ddf63e-a516-4f4c-883a-eb569a0b0218" providerId="ADAL" clId="{A6D0E8AE-138D-4DAF-996A-91D23B804CF5}" dt="2022-08-29T08:36:47.944" v="28" actId="20577"/>
        <pc:sldMkLst>
          <pc:docMk/>
          <pc:sldMk cId="2818905544" sldId="256"/>
        </pc:sldMkLst>
        <pc:spChg chg="mod">
          <ac:chgData name="Arnfinn Tangstad" userId="b5ddf63e-a516-4f4c-883a-eb569a0b0218" providerId="ADAL" clId="{A6D0E8AE-138D-4DAF-996A-91D23B804CF5}" dt="2022-08-29T08:36:47.944" v="28" actId="20577"/>
          <ac:spMkLst>
            <pc:docMk/>
            <pc:sldMk cId="2818905544" sldId="256"/>
            <ac:spMk id="3" creationId="{C66E8297-8E85-4F43-B346-0DEF68D0D91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6B75C-564F-4C60-B79D-DF12E15C5E2B}" type="datetimeFigureOut">
              <a:rPr lang="nb-NO" smtClean="0"/>
              <a:t>29.08.2022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2703F-F0B2-4D4A-8CA5-2906F3A26C9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2689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Initiativ fra Rute 30 – samarbeidsforum for kommunene og fylkeskommunen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A769A-FF7A-4D13-B39F-6869AE9EAB3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26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2703F-F0B2-4D4A-8CA5-2906F3A26C99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1559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err="1"/>
              <a:t>Svølgja</a:t>
            </a:r>
            <a:r>
              <a:rPr lang="nb-NO"/>
              <a:t> - Ras i 2013 – flom i 2011.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A769A-FF7A-4D13-B39F-6869AE9EAB32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8718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err="1"/>
              <a:t>Bonesøyan</a:t>
            </a:r>
            <a:r>
              <a:rPr lang="nb-NO"/>
              <a:t> og </a:t>
            </a:r>
            <a:r>
              <a:rPr lang="nb-NO" err="1"/>
              <a:t>Nesvollbakken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A769A-FF7A-4D13-B39F-6869AE9EAB32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8091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Styringsgruppe har ledet arbeidet. Økt trafikksikkerhet og økt sikkerhet mot skred og flom. Framkommelighet: Raskere veg og mindre stengt veg </a:t>
            </a:r>
            <a:r>
              <a:rPr lang="nb-NO" dirty="0" err="1"/>
              <a:t>p.g.a</a:t>
            </a:r>
            <a:r>
              <a:rPr lang="nb-NO" dirty="0"/>
              <a:t> skred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A769A-FF7A-4D13-B39F-6869AE9EAB32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1341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Forprosjekt fra 2018 SVV – 17 ulike tiltak. Trinn 1 er tiltakspakke 1 og 2. Trinn 2 er de uprioriterte tiltakene. Styringsgruppa: Prioriteringer i forprosjektet skulle legges til grunn for prosjektet.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2703F-F0B2-4D4A-8CA5-2906F3A26C99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7790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Regelverk gitt i Veileder bompengeprosjekter og i Takstretningslinjer.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3386-2397-45A1-808B-D50ABF32830D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0029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Anbefaling: avveining av akseptabel bompengesatser og ønske om å bygge mest mulig vei. Utfordring med økende andel elbiler. R-planer for den delen som skal </a:t>
            </a:r>
            <a:r>
              <a:rPr lang="nb-NO" dirty="0" err="1"/>
              <a:t>bompengefinansieres</a:t>
            </a:r>
            <a:r>
              <a:rPr lang="nb-NO" dirty="0"/>
              <a:t>. 3 bommer med samlet sats 161 kr.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2703F-F0B2-4D4A-8CA5-2906F3A26C99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1238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Nye vurderinger etter informasjon til kommunestyrene. Pendlere spesielt fra Haltdalen til Røros og i MG blir spesielt sterkt berørt. Også fritidsaktiviteter knyttet til skolene på kveldstid. Styringsgruppa har bedt oss se på mulighetene.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2703F-F0B2-4D4A-8CA5-2906F3A26C99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6838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Passeringstak på 40 og alternativ 5 vil bli lagt fram for styringsgruppa for behandling – vedtak sendes til kommunestyrene for behandling.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2703F-F0B2-4D4A-8CA5-2906F3A26C99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2674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fikk">
            <a:extLst>
              <a:ext uri="{FF2B5EF4-FFF2-40B4-BE49-F238E27FC236}">
                <a16:creationId xmlns:a16="http://schemas.microsoft.com/office/drawing/2014/main" id="{36A72C8F-C33A-45AB-91BF-D23C7D50EEE5}"/>
              </a:ext>
            </a:extLst>
          </p:cNvPr>
          <p:cNvSpPr/>
          <p:nvPr userDrawn="1"/>
        </p:nvSpPr>
        <p:spPr>
          <a:xfrm>
            <a:off x="1" y="1548194"/>
            <a:ext cx="12193524" cy="53098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35896"/>
            <a:ext cx="10363200" cy="1121846"/>
          </a:xfrm>
        </p:spPr>
        <p:txBody>
          <a:bodyPr anchor="b">
            <a:normAutofit/>
          </a:bodyPr>
          <a:lstStyle>
            <a:lvl1pPr algn="ctr">
              <a:defRPr sz="4050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795998"/>
            <a:ext cx="10363200" cy="98488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tittelside" hidden="1">
            <a:extLst>
              <a:ext uri="{FF2B5EF4-FFF2-40B4-BE49-F238E27FC236}">
                <a16:creationId xmlns:a16="http://schemas.microsoft.com/office/drawing/2014/main" id="{42594168-4B05-4509-8809-6558E9660824}"/>
              </a:ext>
            </a:extLst>
          </p:cNvPr>
          <p:cNvSpPr/>
          <p:nvPr userDrawn="1"/>
        </p:nvSpPr>
        <p:spPr>
          <a:xfrm>
            <a:off x="449705" y="97436"/>
            <a:ext cx="779488" cy="232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>
              <a:solidFill>
                <a:srgbClr val="000000"/>
              </a:solidFill>
            </a:endParaRPr>
          </a:p>
        </p:txBody>
      </p:sp>
      <p:pic>
        <p:nvPicPr>
          <p:cNvPr id="9" name="Picture 3" descr="Hovedlogo_liggende.pdf">
            <a:extLst>
              <a:ext uri="{FF2B5EF4-FFF2-40B4-BE49-F238E27FC236}">
                <a16:creationId xmlns:a16="http://schemas.microsoft.com/office/drawing/2014/main" id="{9B99E569-489B-4A5A-9688-30C3EB7AB0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76" y="304590"/>
            <a:ext cx="2434127" cy="94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73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cap="none" baseline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29.08.2022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4398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29.08.2022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6497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0547DE91-F021-4E3A-9BBE-7FC68723FEC6}"/>
              </a:ext>
            </a:extLst>
          </p:cNvPr>
          <p:cNvSpPr txBox="1"/>
          <p:nvPr userDrawn="1"/>
        </p:nvSpPr>
        <p:spPr>
          <a:xfrm>
            <a:off x="2316480" y="5035631"/>
            <a:ext cx="75590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300" dirty="0"/>
              <a:t>trondelagfylke.no | fb.com/</a:t>
            </a:r>
            <a:r>
              <a:rPr lang="nb-NO" sz="1300" dirty="0" err="1"/>
              <a:t>trondelagfylke</a:t>
            </a:r>
            <a:endParaRPr lang="nb-NO" sz="13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180F9EF-C83D-44E5-A14B-9713F4B0ED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52" y="1929634"/>
            <a:ext cx="2709097" cy="232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32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6E293DF4-167E-4F98-9D9A-566E0E9752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34592"/>
          </a:xfrm>
          <a:solidFill>
            <a:schemeClr val="bg1">
              <a:lumMod val="50000"/>
            </a:schemeClr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977980"/>
            <a:ext cx="10515600" cy="775597"/>
          </a:xfrm>
        </p:spPr>
        <p:txBody>
          <a:bodyPr anchor="ctr" anchorCtr="0">
            <a:normAutofit/>
          </a:bodyPr>
          <a:lstStyle>
            <a:lvl1pPr algn="ctr">
              <a:defRPr sz="2800" baseline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5800962"/>
            <a:ext cx="10515600" cy="5539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37136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fikk">
            <a:extLst>
              <a:ext uri="{FF2B5EF4-FFF2-40B4-BE49-F238E27FC236}">
                <a16:creationId xmlns:a16="http://schemas.microsoft.com/office/drawing/2014/main" id="{442E5E1F-5E54-4B09-9810-9D1AFB1B9578}"/>
              </a:ext>
            </a:extLst>
          </p:cNvPr>
          <p:cNvSpPr/>
          <p:nvPr userDrawn="1"/>
        </p:nvSpPr>
        <p:spPr>
          <a:xfrm>
            <a:off x="1" y="1620203"/>
            <a:ext cx="12193524" cy="288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29.08.2022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ECCF3988-3131-4965-BFAC-2EF8935A2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cap="none" baseline="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68801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fikk">
            <a:extLst>
              <a:ext uri="{FF2B5EF4-FFF2-40B4-BE49-F238E27FC236}">
                <a16:creationId xmlns:a16="http://schemas.microsoft.com/office/drawing/2014/main" id="{D8C7FABD-B60D-4278-8B7A-4CE212162DD1}"/>
              </a:ext>
            </a:extLst>
          </p:cNvPr>
          <p:cNvSpPr/>
          <p:nvPr userDrawn="1"/>
        </p:nvSpPr>
        <p:spPr>
          <a:xfrm>
            <a:off x="1" y="1620203"/>
            <a:ext cx="12193524" cy="288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cap="none" baseline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29.08.2022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68D46C-2C47-41CD-86BA-93183D686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4893" y="2115183"/>
            <a:ext cx="5184648" cy="395310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39B1D9-21EF-47DC-9EB0-171837799AF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53693" y="2115183"/>
            <a:ext cx="5184648" cy="395310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511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fikk">
            <a:extLst>
              <a:ext uri="{FF2B5EF4-FFF2-40B4-BE49-F238E27FC236}">
                <a16:creationId xmlns:a16="http://schemas.microsoft.com/office/drawing/2014/main" id="{40C17E66-2E97-4F81-8F6E-EF36FBE47B27}"/>
              </a:ext>
            </a:extLst>
          </p:cNvPr>
          <p:cNvSpPr/>
          <p:nvPr userDrawn="1"/>
        </p:nvSpPr>
        <p:spPr>
          <a:xfrm>
            <a:off x="1" y="1620203"/>
            <a:ext cx="12193524" cy="288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90DF0D-5186-43A8-9F17-7965A23969C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54893" y="2583181"/>
            <a:ext cx="5184648" cy="348511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24674BD-61C0-4B57-8F0A-E639D160D1D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53693" y="2583181"/>
            <a:ext cx="5184648" cy="348511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3693" y="2115183"/>
            <a:ext cx="5184648" cy="36933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4892" y="2115183"/>
            <a:ext cx="5184648" cy="36933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29.08.2022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82FA1FD-E97A-4C0F-AA26-530A2E506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cap="none" baseline="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0621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 og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9">
            <a:extLst>
              <a:ext uri="{FF2B5EF4-FFF2-40B4-BE49-F238E27FC236}">
                <a16:creationId xmlns:a16="http://schemas.microsoft.com/office/drawing/2014/main" id="{5ACCAEB8-6144-42EB-BBDC-F55020068F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03139" y="0"/>
            <a:ext cx="6888861" cy="6858000"/>
          </a:xfrm>
          <a:solidFill>
            <a:schemeClr val="bg1">
              <a:lumMod val="50000"/>
            </a:schemeClr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29.08.2022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logo_gul">
            <a:extLst>
              <a:ext uri="{FF2B5EF4-FFF2-40B4-BE49-F238E27FC236}">
                <a16:creationId xmlns:a16="http://schemas.microsoft.com/office/drawing/2014/main" id="{FC393D3E-C050-40F9-816F-B6EA7FC3F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69" y="457257"/>
            <a:ext cx="548640" cy="612362"/>
          </a:xfrm>
          <a:prstGeom prst="rect">
            <a:avLst/>
          </a:prstGeom>
        </p:spPr>
      </p:pic>
      <p:pic>
        <p:nvPicPr>
          <p:cNvPr id="9" name="logo_beige" descr="Et bilde som inneholder verktøy, skrunøkkel&#10;&#10;Beskrivelse som er generert med høy visshet" hidden="1">
            <a:extLst>
              <a:ext uri="{FF2B5EF4-FFF2-40B4-BE49-F238E27FC236}">
                <a16:creationId xmlns:a16="http://schemas.microsoft.com/office/drawing/2014/main" id="{ABE5CBE6-E2D6-4553-A491-4D45E4859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69" y="457257"/>
            <a:ext cx="548640" cy="612362"/>
          </a:xfrm>
          <a:prstGeom prst="rect">
            <a:avLst/>
          </a:prstGeom>
        </p:spPr>
      </p:pic>
      <p:pic>
        <p:nvPicPr>
          <p:cNvPr id="10" name="logo_bla" descr="Et bilde som inneholder objekt&#10;&#10;Beskrivelse som er generert med høy visshet" hidden="1">
            <a:extLst>
              <a:ext uri="{FF2B5EF4-FFF2-40B4-BE49-F238E27FC236}">
                <a16:creationId xmlns:a16="http://schemas.microsoft.com/office/drawing/2014/main" id="{810A30F1-52BB-4D05-9919-9D60AECB77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69" y="457257"/>
            <a:ext cx="548640" cy="612362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110E2EE2-CC4E-47F3-AABC-347A7D985C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2460" y="1480991"/>
            <a:ext cx="4155149" cy="469597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54E4EC-00C2-4E18-90E6-EF2CA9475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59" y="288398"/>
            <a:ext cx="3326055" cy="830997"/>
          </a:xfrm>
        </p:spPr>
        <p:txBody>
          <a:bodyPr anchor="b" anchorCtr="0">
            <a:normAutofit/>
          </a:bodyPr>
          <a:lstStyle>
            <a:lvl1pPr>
              <a:spcAft>
                <a:spcPts val="0"/>
              </a:spcAft>
              <a:defRPr sz="2000" cap="none" baseline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808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9">
            <a:extLst>
              <a:ext uri="{FF2B5EF4-FFF2-40B4-BE49-F238E27FC236}">
                <a16:creationId xmlns:a16="http://schemas.microsoft.com/office/drawing/2014/main" id="{5ACCAEB8-6144-42EB-BBDC-F55020068F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5280660" cy="6858000"/>
          </a:xfrm>
          <a:solidFill>
            <a:schemeClr val="bg1">
              <a:lumMod val="50000"/>
            </a:schemeClr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29.08.2022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110E2EE2-CC4E-47F3-AABC-347A7D985C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44768" y="1480991"/>
            <a:ext cx="5294773" cy="469597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F5788C-2F9F-421F-A3B1-5E4BD0F8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4768" y="288398"/>
            <a:ext cx="4334653" cy="830997"/>
          </a:xfrm>
        </p:spPr>
        <p:txBody>
          <a:bodyPr anchor="b" anchorCtr="0">
            <a:normAutofit/>
          </a:bodyPr>
          <a:lstStyle>
            <a:lvl1pPr>
              <a:spcAft>
                <a:spcPts val="0"/>
              </a:spcAft>
              <a:defRPr sz="2000" cap="none" baseline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62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29.08.2022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bilde 9">
            <a:extLst>
              <a:ext uri="{FF2B5EF4-FFF2-40B4-BE49-F238E27FC236}">
                <a16:creationId xmlns:a16="http://schemas.microsoft.com/office/drawing/2014/main" id="{E4C9F498-6F44-4CA2-AF18-37B16BED12C0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20082" y="1847023"/>
            <a:ext cx="6248810" cy="3514958"/>
          </a:xfrm>
          <a:solidFill>
            <a:schemeClr val="bg1">
              <a:lumMod val="50000"/>
            </a:schemeClr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8" name="Plassholder for tekst 14">
            <a:extLst>
              <a:ext uri="{FF2B5EF4-FFF2-40B4-BE49-F238E27FC236}">
                <a16:creationId xmlns:a16="http://schemas.microsoft.com/office/drawing/2014/main" id="{0F42FF05-9A5C-42EA-96C3-47171AE49D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36943" y="1847032"/>
            <a:ext cx="3902599" cy="432993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DD6478-91A1-4964-ACA2-E26D9F4BD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943" y="681038"/>
            <a:ext cx="3902598" cy="830997"/>
          </a:xfrm>
        </p:spPr>
        <p:txBody>
          <a:bodyPr anchor="b" anchorCtr="0">
            <a:normAutofit/>
          </a:bodyPr>
          <a:lstStyle>
            <a:lvl1pPr>
              <a:spcAft>
                <a:spcPts val="0"/>
              </a:spcAft>
              <a:defRPr sz="2000" cap="none" baseline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141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ekst 7">
            <a:extLst>
              <a:ext uri="{FF2B5EF4-FFF2-40B4-BE49-F238E27FC236}">
                <a16:creationId xmlns:a16="http://schemas.microsoft.com/office/drawing/2014/main" id="{E63E4E42-00DC-4CD8-8D2A-A2ED1C35DD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79550" y="2438271"/>
            <a:ext cx="8999871" cy="373869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29.08.2022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4FBCB943-AE00-4825-843E-FE156C6BDC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9550" y="1212534"/>
            <a:ext cx="8999871" cy="98488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9" name="Picture 3" descr="Hovedlogo_liggende.pdf">
            <a:extLst>
              <a:ext uri="{FF2B5EF4-FFF2-40B4-BE49-F238E27FC236}">
                <a16:creationId xmlns:a16="http://schemas.microsoft.com/office/drawing/2014/main" id="{53912F0C-7C67-40A1-A7B9-A0E9EF5406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88" y="393125"/>
            <a:ext cx="1423125" cy="55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70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3693" y="326129"/>
            <a:ext cx="9601200" cy="11079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3693" y="2115183"/>
            <a:ext cx="10685848" cy="39531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2459" y="6446580"/>
            <a:ext cx="192024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fld id="{6A1A0E74-B8A8-4360-A367-9FF538085BF2}" type="datetimeFigureOut">
              <a:rPr lang="nb-NO" smtClean="0"/>
              <a:pPr/>
              <a:t>29.08.2022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5640" y="6446580"/>
            <a:ext cx="576072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79421" y="6446580"/>
            <a:ext cx="960120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fld id="{36457444-737A-4256-A71F-2C8225BFF095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logo_gul">
            <a:extLst>
              <a:ext uri="{FF2B5EF4-FFF2-40B4-BE49-F238E27FC236}">
                <a16:creationId xmlns:a16="http://schemas.microsoft.com/office/drawing/2014/main" id="{568E141C-BC32-4EA7-B2A0-38340A669A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70" y="396050"/>
            <a:ext cx="548640" cy="612362"/>
          </a:xfrm>
          <a:prstGeom prst="rect">
            <a:avLst/>
          </a:prstGeom>
        </p:spPr>
      </p:pic>
      <p:pic>
        <p:nvPicPr>
          <p:cNvPr id="11" name="logo_beige" descr="Et bilde som inneholder verktøy, skrunøkkel&#10;&#10;Beskrivelse som er generert med høy visshet" hidden="1">
            <a:extLst>
              <a:ext uri="{FF2B5EF4-FFF2-40B4-BE49-F238E27FC236}">
                <a16:creationId xmlns:a16="http://schemas.microsoft.com/office/drawing/2014/main" id="{413738F4-4345-4546-B6AE-0A137D4FB7E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70" y="396050"/>
            <a:ext cx="548640" cy="612362"/>
          </a:xfrm>
          <a:prstGeom prst="rect">
            <a:avLst/>
          </a:prstGeom>
        </p:spPr>
      </p:pic>
      <p:pic>
        <p:nvPicPr>
          <p:cNvPr id="9" name="logo_bla" descr="Et bilde som inneholder objekt&#10;&#10;Beskrivelse som er generert med høy visshet" hidden="1">
            <a:extLst>
              <a:ext uri="{FF2B5EF4-FFF2-40B4-BE49-F238E27FC236}">
                <a16:creationId xmlns:a16="http://schemas.microsoft.com/office/drawing/2014/main" id="{F439C0E1-1A3C-408E-87BE-8917EC33988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70" y="396050"/>
            <a:ext cx="548640" cy="6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4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4" r:id="rId4"/>
    <p:sldLayoutId id="2147483665" r:id="rId5"/>
    <p:sldLayoutId id="2147483672" r:id="rId6"/>
    <p:sldLayoutId id="2147483673" r:id="rId7"/>
    <p:sldLayoutId id="2147483674" r:id="rId8"/>
    <p:sldLayoutId id="2147483676" r:id="rId9"/>
    <p:sldLayoutId id="2147483666" r:id="rId10"/>
    <p:sldLayoutId id="2147483667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36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8000" indent="-324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00" indent="-324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00" indent="-324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324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ondelagfylke.no/vare-tjenester/veg/prosjekter2/fv30-storen-roros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sirsol@trondelagfylke.no" TargetMode="External"/><Relationship Id="rId5" Type="http://schemas.openxmlformats.org/officeDocument/2006/relationships/hyperlink" Target="mailto:arnta@trondelagfylke.no" TargetMode="External"/><Relationship Id="rId4" Type="http://schemas.openxmlformats.org/officeDocument/2006/relationships/hyperlink" Target="mailto:rannska@trondelagfylke.no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5CAFB2-6E0D-49A8-99F0-04FF78C5A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535895"/>
            <a:ext cx="10363200" cy="1169329"/>
          </a:xfrm>
        </p:spPr>
        <p:txBody>
          <a:bodyPr>
            <a:normAutofit/>
          </a:bodyPr>
          <a:lstStyle/>
          <a:p>
            <a:r>
              <a:rPr lang="nb-NO" dirty="0"/>
              <a:t>Fv. 30 Støren – Røros </a:t>
            </a:r>
            <a:br>
              <a:rPr lang="nb-NO" dirty="0"/>
            </a:br>
            <a:r>
              <a:rPr lang="nb-NO" sz="3200" dirty="0"/>
              <a:t>Bompengeprosjekt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66E8297-8E85-4F43-B346-0DEF68D0D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519898"/>
            <a:ext cx="10363200" cy="984885"/>
          </a:xfrm>
        </p:spPr>
        <p:txBody>
          <a:bodyPr/>
          <a:lstStyle/>
          <a:p>
            <a:r>
              <a:rPr lang="nb-NO" dirty="0"/>
              <a:t>Folkemøte Midtre Gauldal 30.august 2022</a:t>
            </a:r>
          </a:p>
        </p:txBody>
      </p:sp>
    </p:spTree>
    <p:extLst>
      <p:ext uri="{BB962C8B-B14F-4D97-AF65-F5344CB8AC3E}">
        <p14:creationId xmlns:p14="http://schemas.microsoft.com/office/powerpoint/2010/main" val="2818905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6C95014-90C9-4EDB-ADD3-440820459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Passeringstak</a:t>
            </a:r>
          </a:p>
          <a:p>
            <a:r>
              <a:rPr lang="nb-NO" dirty="0"/>
              <a:t>40 passeringer i hver bom pr. mnd. – resten gratis</a:t>
            </a:r>
          </a:p>
          <a:p>
            <a:r>
              <a:rPr lang="nb-NO" dirty="0"/>
              <a:t>Redusert investering </a:t>
            </a:r>
            <a:r>
              <a:rPr lang="nb-NO" b="1" dirty="0"/>
              <a:t>ca. 11 mill. kr. </a:t>
            </a:r>
          </a:p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r>
              <a:rPr lang="nb-NO" b="1" dirty="0"/>
              <a:t>Fordele kostnadene på flere bomstasjoner</a:t>
            </a:r>
          </a:p>
          <a:p>
            <a:r>
              <a:rPr lang="nb-NO" dirty="0"/>
              <a:t>Mindre belastning på lokaltrafikken, men nytteprinsippet blir utfordret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0CFF005-CCE0-4560-BF4E-7944E7ECB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Nye vurderinger</a:t>
            </a:r>
          </a:p>
        </p:txBody>
      </p:sp>
    </p:spTree>
    <p:extLst>
      <p:ext uri="{BB962C8B-B14F-4D97-AF65-F5344CB8AC3E}">
        <p14:creationId xmlns:p14="http://schemas.microsoft.com/office/powerpoint/2010/main" val="115495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EB9F40C-C25E-4C47-AA0E-09F60DD5B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62" y="123825"/>
            <a:ext cx="8829675" cy="6610350"/>
          </a:xfrm>
          <a:prstGeom prst="rect">
            <a:avLst/>
          </a:prstGeom>
        </p:spPr>
      </p:pic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5BEFECCB-6984-4386-8F63-DCECC14D51BA}"/>
              </a:ext>
            </a:extLst>
          </p:cNvPr>
          <p:cNvSpPr/>
          <p:nvPr/>
        </p:nvSpPr>
        <p:spPr>
          <a:xfrm>
            <a:off x="3558746" y="883876"/>
            <a:ext cx="304800" cy="162329"/>
          </a:xfrm>
          <a:custGeom>
            <a:avLst/>
            <a:gdLst>
              <a:gd name="connsiteX0" fmla="*/ 0 w 304800"/>
              <a:gd name="connsiteY0" fmla="*/ 14048 h 162329"/>
              <a:gd name="connsiteX1" fmla="*/ 82378 w 304800"/>
              <a:gd name="connsiteY1" fmla="*/ 5810 h 162329"/>
              <a:gd name="connsiteX2" fmla="*/ 181232 w 304800"/>
              <a:gd name="connsiteY2" fmla="*/ 5810 h 162329"/>
              <a:gd name="connsiteX3" fmla="*/ 238897 w 304800"/>
              <a:gd name="connsiteY3" fmla="*/ 79951 h 162329"/>
              <a:gd name="connsiteX4" fmla="*/ 304800 w 304800"/>
              <a:gd name="connsiteY4" fmla="*/ 162329 h 16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62329">
                <a:moveTo>
                  <a:pt x="0" y="14048"/>
                </a:moveTo>
                <a:cubicBezTo>
                  <a:pt x="27459" y="11302"/>
                  <a:pt x="52173" y="7183"/>
                  <a:pt x="82378" y="5810"/>
                </a:cubicBezTo>
                <a:cubicBezTo>
                  <a:pt x="112583" y="4437"/>
                  <a:pt x="155146" y="-6547"/>
                  <a:pt x="181232" y="5810"/>
                </a:cubicBezTo>
                <a:cubicBezTo>
                  <a:pt x="207318" y="18167"/>
                  <a:pt x="218302" y="53865"/>
                  <a:pt x="238897" y="79951"/>
                </a:cubicBezTo>
                <a:cubicBezTo>
                  <a:pt x="259492" y="106037"/>
                  <a:pt x="282146" y="134183"/>
                  <a:pt x="304800" y="16232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E65BA940-EEA3-47AA-8EA3-4E2FCDE57B21}"/>
              </a:ext>
            </a:extLst>
          </p:cNvPr>
          <p:cNvSpPr/>
          <p:nvPr/>
        </p:nvSpPr>
        <p:spPr>
          <a:xfrm>
            <a:off x="3937686" y="1136823"/>
            <a:ext cx="362465" cy="74140"/>
          </a:xfrm>
          <a:custGeom>
            <a:avLst/>
            <a:gdLst>
              <a:gd name="connsiteX0" fmla="*/ 0 w 469557"/>
              <a:gd name="connsiteY0" fmla="*/ 0 h 131805"/>
              <a:gd name="connsiteX1" fmla="*/ 115330 w 469557"/>
              <a:gd name="connsiteY1" fmla="*/ 32951 h 131805"/>
              <a:gd name="connsiteX2" fmla="*/ 156519 w 469557"/>
              <a:gd name="connsiteY2" fmla="*/ 32951 h 131805"/>
              <a:gd name="connsiteX3" fmla="*/ 230660 w 469557"/>
              <a:gd name="connsiteY3" fmla="*/ 41189 h 131805"/>
              <a:gd name="connsiteX4" fmla="*/ 329514 w 469557"/>
              <a:gd name="connsiteY4" fmla="*/ 65902 h 131805"/>
              <a:gd name="connsiteX5" fmla="*/ 395417 w 469557"/>
              <a:gd name="connsiteY5" fmla="*/ 74140 h 131805"/>
              <a:gd name="connsiteX6" fmla="*/ 469557 w 469557"/>
              <a:gd name="connsiteY6" fmla="*/ 131805 h 13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557" h="131805">
                <a:moveTo>
                  <a:pt x="0" y="0"/>
                </a:moveTo>
                <a:cubicBezTo>
                  <a:pt x="44622" y="13729"/>
                  <a:pt x="89244" y="27459"/>
                  <a:pt x="115330" y="32951"/>
                </a:cubicBezTo>
                <a:cubicBezTo>
                  <a:pt x="141417" y="38443"/>
                  <a:pt x="137297" y="31578"/>
                  <a:pt x="156519" y="32951"/>
                </a:cubicBezTo>
                <a:cubicBezTo>
                  <a:pt x="175741" y="34324"/>
                  <a:pt x="201828" y="35697"/>
                  <a:pt x="230660" y="41189"/>
                </a:cubicBezTo>
                <a:cubicBezTo>
                  <a:pt x="259493" y="46681"/>
                  <a:pt x="302055" y="60410"/>
                  <a:pt x="329514" y="65902"/>
                </a:cubicBezTo>
                <a:cubicBezTo>
                  <a:pt x="356973" y="71394"/>
                  <a:pt x="372076" y="63156"/>
                  <a:pt x="395417" y="74140"/>
                </a:cubicBezTo>
                <a:cubicBezTo>
                  <a:pt x="418758" y="85124"/>
                  <a:pt x="444157" y="108464"/>
                  <a:pt x="469557" y="13180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22C098C2-10BC-4635-AACE-C4F906871071}"/>
              </a:ext>
            </a:extLst>
          </p:cNvPr>
          <p:cNvSpPr/>
          <p:nvPr/>
        </p:nvSpPr>
        <p:spPr>
          <a:xfrm>
            <a:off x="4399005" y="1285103"/>
            <a:ext cx="49427" cy="98854"/>
          </a:xfrm>
          <a:custGeom>
            <a:avLst/>
            <a:gdLst>
              <a:gd name="connsiteX0" fmla="*/ 0 w 49427"/>
              <a:gd name="connsiteY0" fmla="*/ 0 h 98854"/>
              <a:gd name="connsiteX1" fmla="*/ 49427 w 49427"/>
              <a:gd name="connsiteY1" fmla="*/ 98854 h 98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427" h="98854">
                <a:moveTo>
                  <a:pt x="0" y="0"/>
                </a:moveTo>
                <a:lnTo>
                  <a:pt x="49427" y="98854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B5F53287-7AF3-494F-9718-CEB8BF9B462E}"/>
              </a:ext>
            </a:extLst>
          </p:cNvPr>
          <p:cNvSpPr/>
          <p:nvPr/>
        </p:nvSpPr>
        <p:spPr>
          <a:xfrm>
            <a:off x="5140411" y="1589903"/>
            <a:ext cx="181232" cy="156519"/>
          </a:xfrm>
          <a:custGeom>
            <a:avLst/>
            <a:gdLst>
              <a:gd name="connsiteX0" fmla="*/ 0 w 181232"/>
              <a:gd name="connsiteY0" fmla="*/ 156519 h 156519"/>
              <a:gd name="connsiteX1" fmla="*/ 65903 w 181232"/>
              <a:gd name="connsiteY1" fmla="*/ 65902 h 156519"/>
              <a:gd name="connsiteX2" fmla="*/ 90616 w 181232"/>
              <a:gd name="connsiteY2" fmla="*/ 16475 h 156519"/>
              <a:gd name="connsiteX3" fmla="*/ 181232 w 181232"/>
              <a:gd name="connsiteY3" fmla="*/ 0 h 15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232" h="156519">
                <a:moveTo>
                  <a:pt x="0" y="156519"/>
                </a:moveTo>
                <a:cubicBezTo>
                  <a:pt x="25400" y="122881"/>
                  <a:pt x="50800" y="89243"/>
                  <a:pt x="65903" y="65902"/>
                </a:cubicBezTo>
                <a:cubicBezTo>
                  <a:pt x="81006" y="42561"/>
                  <a:pt x="71395" y="27459"/>
                  <a:pt x="90616" y="16475"/>
                </a:cubicBezTo>
                <a:cubicBezTo>
                  <a:pt x="109837" y="5491"/>
                  <a:pt x="145534" y="2745"/>
                  <a:pt x="181232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Frihåndsform: figur 14">
            <a:extLst>
              <a:ext uri="{FF2B5EF4-FFF2-40B4-BE49-F238E27FC236}">
                <a16:creationId xmlns:a16="http://schemas.microsoft.com/office/drawing/2014/main" id="{0C819E62-FBA4-47D8-970E-2C8D35492C79}"/>
              </a:ext>
            </a:extLst>
          </p:cNvPr>
          <p:cNvSpPr/>
          <p:nvPr/>
        </p:nvSpPr>
        <p:spPr>
          <a:xfrm>
            <a:off x="5717059" y="1573427"/>
            <a:ext cx="115330" cy="82378"/>
          </a:xfrm>
          <a:custGeom>
            <a:avLst/>
            <a:gdLst>
              <a:gd name="connsiteX0" fmla="*/ 0 w 115330"/>
              <a:gd name="connsiteY0" fmla="*/ 82378 h 82378"/>
              <a:gd name="connsiteX1" fmla="*/ 65903 w 115330"/>
              <a:gd name="connsiteY1" fmla="*/ 24714 h 82378"/>
              <a:gd name="connsiteX2" fmla="*/ 115330 w 115330"/>
              <a:gd name="connsiteY2" fmla="*/ 0 h 8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330" h="82378">
                <a:moveTo>
                  <a:pt x="0" y="82378"/>
                </a:moveTo>
                <a:cubicBezTo>
                  <a:pt x="21968" y="63157"/>
                  <a:pt x="46681" y="38444"/>
                  <a:pt x="65903" y="24714"/>
                </a:cubicBezTo>
                <a:cubicBezTo>
                  <a:pt x="85125" y="10984"/>
                  <a:pt x="100227" y="5492"/>
                  <a:pt x="11533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Frihåndsform: figur 15">
            <a:extLst>
              <a:ext uri="{FF2B5EF4-FFF2-40B4-BE49-F238E27FC236}">
                <a16:creationId xmlns:a16="http://schemas.microsoft.com/office/drawing/2014/main" id="{9C5C0A14-9171-494C-B5A7-173691E27FB8}"/>
              </a:ext>
            </a:extLst>
          </p:cNvPr>
          <p:cNvSpPr/>
          <p:nvPr/>
        </p:nvSpPr>
        <p:spPr>
          <a:xfrm>
            <a:off x="8113478" y="2166551"/>
            <a:ext cx="9030" cy="263611"/>
          </a:xfrm>
          <a:custGeom>
            <a:avLst/>
            <a:gdLst>
              <a:gd name="connsiteX0" fmla="*/ 792 w 9030"/>
              <a:gd name="connsiteY0" fmla="*/ 0 h 263611"/>
              <a:gd name="connsiteX1" fmla="*/ 792 w 9030"/>
              <a:gd name="connsiteY1" fmla="*/ 123568 h 263611"/>
              <a:gd name="connsiteX2" fmla="*/ 9030 w 9030"/>
              <a:gd name="connsiteY2" fmla="*/ 263611 h 26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30" h="263611">
                <a:moveTo>
                  <a:pt x="792" y="0"/>
                </a:moveTo>
                <a:cubicBezTo>
                  <a:pt x="105" y="39816"/>
                  <a:pt x="-581" y="79633"/>
                  <a:pt x="792" y="123568"/>
                </a:cubicBezTo>
                <a:cubicBezTo>
                  <a:pt x="2165" y="167503"/>
                  <a:pt x="5597" y="215557"/>
                  <a:pt x="9030" y="26361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89FCE7D-49F3-4DCD-9C8C-281D3DAE9878}"/>
              </a:ext>
            </a:extLst>
          </p:cNvPr>
          <p:cNvSpPr/>
          <p:nvPr/>
        </p:nvSpPr>
        <p:spPr>
          <a:xfrm>
            <a:off x="8942173" y="3830594"/>
            <a:ext cx="172994" cy="14828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0152C61-06CB-4BDA-A25B-39F5A46896AF}"/>
              </a:ext>
            </a:extLst>
          </p:cNvPr>
          <p:cNvSpPr/>
          <p:nvPr/>
        </p:nvSpPr>
        <p:spPr>
          <a:xfrm>
            <a:off x="9176951" y="4584356"/>
            <a:ext cx="172994" cy="14828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B977A471-24B3-4F62-ABE0-D14151C4F8E4}"/>
              </a:ext>
            </a:extLst>
          </p:cNvPr>
          <p:cNvSpPr txBox="1"/>
          <p:nvPr/>
        </p:nvSpPr>
        <p:spPr>
          <a:xfrm>
            <a:off x="8354958" y="2098301"/>
            <a:ext cx="132593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000" b="1" dirty="0">
                <a:solidFill>
                  <a:srgbClr val="FF0000"/>
                </a:solidFill>
              </a:rPr>
              <a:t>R-plan </a:t>
            </a:r>
            <a:r>
              <a:rPr lang="nb-NO" sz="1000" b="1" dirty="0" err="1">
                <a:solidFill>
                  <a:srgbClr val="FF0000"/>
                </a:solidFill>
              </a:rPr>
              <a:t>Svølgja</a:t>
            </a:r>
            <a:r>
              <a:rPr lang="nb-NO" sz="1000" b="1" dirty="0"/>
              <a:t> 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4C55B587-D407-47A0-BA21-ABABFD2FE4A6}"/>
              </a:ext>
            </a:extLst>
          </p:cNvPr>
          <p:cNvSpPr txBox="1"/>
          <p:nvPr/>
        </p:nvSpPr>
        <p:spPr>
          <a:xfrm>
            <a:off x="9226054" y="3814438"/>
            <a:ext cx="93911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000" b="1" dirty="0" err="1"/>
              <a:t>Nesvollen</a:t>
            </a:r>
            <a:r>
              <a:rPr lang="nb-NO" sz="1000" b="1" dirty="0"/>
              <a:t> 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E31B5ED3-073A-4A91-9345-F0BB45CDFE5E}"/>
              </a:ext>
            </a:extLst>
          </p:cNvPr>
          <p:cNvSpPr txBox="1"/>
          <p:nvPr/>
        </p:nvSpPr>
        <p:spPr>
          <a:xfrm>
            <a:off x="9496819" y="4518873"/>
            <a:ext cx="86714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000" b="1" dirty="0"/>
              <a:t>Harborg 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F8567CC1-5D3F-423A-B0CE-CC12A1A5D73E}"/>
              </a:ext>
            </a:extLst>
          </p:cNvPr>
          <p:cNvSpPr txBox="1"/>
          <p:nvPr/>
        </p:nvSpPr>
        <p:spPr>
          <a:xfrm>
            <a:off x="4278483" y="611029"/>
            <a:ext cx="191259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000" b="1" dirty="0">
                <a:solidFill>
                  <a:srgbClr val="FF0000"/>
                </a:solidFill>
              </a:rPr>
              <a:t>R-plan Støren – Singsås </a:t>
            </a:r>
          </a:p>
        </p:txBody>
      </p:sp>
      <p:cxnSp>
        <p:nvCxnSpPr>
          <p:cNvPr id="27" name="Rett linje 26">
            <a:extLst>
              <a:ext uri="{FF2B5EF4-FFF2-40B4-BE49-F238E27FC236}">
                <a16:creationId xmlns:a16="http://schemas.microsoft.com/office/drawing/2014/main" id="{E9919E76-AC57-4C72-9A89-CB8FC3AEED2A}"/>
              </a:ext>
            </a:extLst>
          </p:cNvPr>
          <p:cNvCxnSpPr>
            <a:cxnSpLocks/>
          </p:cNvCxnSpPr>
          <p:nvPr/>
        </p:nvCxnSpPr>
        <p:spPr>
          <a:xfrm flipV="1">
            <a:off x="8188900" y="2623602"/>
            <a:ext cx="100915" cy="214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linje 27">
            <a:extLst>
              <a:ext uri="{FF2B5EF4-FFF2-40B4-BE49-F238E27FC236}">
                <a16:creationId xmlns:a16="http://schemas.microsoft.com/office/drawing/2014/main" id="{CCFB3A37-FD91-4980-AD12-24EE38A1AF2F}"/>
              </a:ext>
            </a:extLst>
          </p:cNvPr>
          <p:cNvCxnSpPr>
            <a:cxnSpLocks/>
          </p:cNvCxnSpPr>
          <p:nvPr/>
        </p:nvCxnSpPr>
        <p:spPr>
          <a:xfrm>
            <a:off x="8931875" y="4062904"/>
            <a:ext cx="119449" cy="200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69491114-000F-493C-95E1-0D87AAF8890C}"/>
              </a:ext>
            </a:extLst>
          </p:cNvPr>
          <p:cNvSpPr txBox="1"/>
          <p:nvPr/>
        </p:nvSpPr>
        <p:spPr>
          <a:xfrm>
            <a:off x="7408329" y="3952443"/>
            <a:ext cx="13259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200" b="1" dirty="0"/>
              <a:t>C. </a:t>
            </a:r>
            <a:r>
              <a:rPr lang="nb-NO" sz="1200" b="1" dirty="0" err="1"/>
              <a:t>Nesvollen</a:t>
            </a:r>
            <a:endParaRPr lang="nb-NO" sz="1200" b="1" dirty="0"/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120F70F5-508E-4725-B26B-C53C85B05F06}"/>
              </a:ext>
            </a:extLst>
          </p:cNvPr>
          <p:cNvSpPr txBox="1"/>
          <p:nvPr/>
        </p:nvSpPr>
        <p:spPr>
          <a:xfrm>
            <a:off x="6970701" y="2511222"/>
            <a:ext cx="110281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200" b="1" dirty="0"/>
              <a:t>B. </a:t>
            </a:r>
            <a:r>
              <a:rPr lang="nb-NO" sz="1200" b="1" dirty="0" err="1"/>
              <a:t>Svølgja</a:t>
            </a:r>
            <a:endParaRPr lang="nb-NO" sz="1200" b="1" dirty="0"/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B33D03EA-E546-41BC-90C9-D6E6F197137E}"/>
              </a:ext>
            </a:extLst>
          </p:cNvPr>
          <p:cNvSpPr txBox="1"/>
          <p:nvPr/>
        </p:nvSpPr>
        <p:spPr>
          <a:xfrm>
            <a:off x="3123663" y="426392"/>
            <a:ext cx="11548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200" b="1" dirty="0"/>
              <a:t>A. Rogstad</a:t>
            </a:r>
          </a:p>
        </p:txBody>
      </p:sp>
      <p:cxnSp>
        <p:nvCxnSpPr>
          <p:cNvPr id="31" name="Rett linje 30">
            <a:extLst>
              <a:ext uri="{FF2B5EF4-FFF2-40B4-BE49-F238E27FC236}">
                <a16:creationId xmlns:a16="http://schemas.microsoft.com/office/drawing/2014/main" id="{7B0FCBA0-5103-4955-BAE4-9A8896DFB299}"/>
              </a:ext>
            </a:extLst>
          </p:cNvPr>
          <p:cNvCxnSpPr>
            <a:cxnSpLocks/>
          </p:cNvCxnSpPr>
          <p:nvPr/>
        </p:nvCxnSpPr>
        <p:spPr>
          <a:xfrm flipH="1" flipV="1">
            <a:off x="6313713" y="1371483"/>
            <a:ext cx="78378" cy="494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89CE26D-97BB-42D6-8D94-63A2B6D4DC39}"/>
              </a:ext>
            </a:extLst>
          </p:cNvPr>
          <p:cNvSpPr txBox="1"/>
          <p:nvPr/>
        </p:nvSpPr>
        <p:spPr>
          <a:xfrm>
            <a:off x="6311352" y="858898"/>
            <a:ext cx="131911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200" b="1" dirty="0"/>
              <a:t>A2. </a:t>
            </a:r>
            <a:r>
              <a:rPr lang="nb-NO" sz="1200" b="1" dirty="0" err="1"/>
              <a:t>Almåsøy</a:t>
            </a:r>
            <a:endParaRPr lang="nb-NO" sz="1200" b="1" dirty="0"/>
          </a:p>
        </p:txBody>
      </p:sp>
      <p:sp>
        <p:nvSpPr>
          <p:cNvPr id="33" name="Frihåndsform: figur 32">
            <a:extLst>
              <a:ext uri="{FF2B5EF4-FFF2-40B4-BE49-F238E27FC236}">
                <a16:creationId xmlns:a16="http://schemas.microsoft.com/office/drawing/2014/main" id="{4A50E73F-7EDB-4252-96E9-F8BA55D3500D}"/>
              </a:ext>
            </a:extLst>
          </p:cNvPr>
          <p:cNvSpPr/>
          <p:nvPr/>
        </p:nvSpPr>
        <p:spPr>
          <a:xfrm>
            <a:off x="2949146" y="691978"/>
            <a:ext cx="601362" cy="243079"/>
          </a:xfrm>
          <a:custGeom>
            <a:avLst/>
            <a:gdLst>
              <a:gd name="connsiteX0" fmla="*/ 0 w 601362"/>
              <a:gd name="connsiteY0" fmla="*/ 0 h 243079"/>
              <a:gd name="connsiteX1" fmla="*/ 57665 w 601362"/>
              <a:gd name="connsiteY1" fmla="*/ 123568 h 243079"/>
              <a:gd name="connsiteX2" fmla="*/ 131805 w 601362"/>
              <a:gd name="connsiteY2" fmla="*/ 172995 h 243079"/>
              <a:gd name="connsiteX3" fmla="*/ 263611 w 601362"/>
              <a:gd name="connsiteY3" fmla="*/ 197708 h 243079"/>
              <a:gd name="connsiteX4" fmla="*/ 345989 w 601362"/>
              <a:gd name="connsiteY4" fmla="*/ 238898 h 243079"/>
              <a:gd name="connsiteX5" fmla="*/ 486032 w 601362"/>
              <a:gd name="connsiteY5" fmla="*/ 238898 h 243079"/>
              <a:gd name="connsiteX6" fmla="*/ 601362 w 601362"/>
              <a:gd name="connsiteY6" fmla="*/ 214184 h 24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1362" h="243079">
                <a:moveTo>
                  <a:pt x="0" y="0"/>
                </a:moveTo>
                <a:cubicBezTo>
                  <a:pt x="17849" y="47368"/>
                  <a:pt x="35698" y="94736"/>
                  <a:pt x="57665" y="123568"/>
                </a:cubicBezTo>
                <a:cubicBezTo>
                  <a:pt x="79632" y="152400"/>
                  <a:pt x="97481" y="160638"/>
                  <a:pt x="131805" y="172995"/>
                </a:cubicBezTo>
                <a:cubicBezTo>
                  <a:pt x="166129" y="185352"/>
                  <a:pt x="227914" y="186724"/>
                  <a:pt x="263611" y="197708"/>
                </a:cubicBezTo>
                <a:cubicBezTo>
                  <a:pt x="299308" y="208692"/>
                  <a:pt x="308919" y="232033"/>
                  <a:pt x="345989" y="238898"/>
                </a:cubicBezTo>
                <a:cubicBezTo>
                  <a:pt x="383059" y="245763"/>
                  <a:pt x="443470" y="243017"/>
                  <a:pt x="486032" y="238898"/>
                </a:cubicBezTo>
                <a:cubicBezTo>
                  <a:pt x="528594" y="234779"/>
                  <a:pt x="564978" y="224481"/>
                  <a:pt x="601362" y="214184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F7AFB01-8954-4C22-8125-B81AEF581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84" y="3657632"/>
            <a:ext cx="5942289" cy="8769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34" name="Frihåndsform: figur 33">
            <a:extLst>
              <a:ext uri="{FF2B5EF4-FFF2-40B4-BE49-F238E27FC236}">
                <a16:creationId xmlns:a16="http://schemas.microsoft.com/office/drawing/2014/main" id="{BE24640E-1C2A-4830-A43A-31BC5D9297BC}"/>
              </a:ext>
            </a:extLst>
          </p:cNvPr>
          <p:cNvSpPr/>
          <p:nvPr/>
        </p:nvSpPr>
        <p:spPr>
          <a:xfrm>
            <a:off x="3871784" y="1037968"/>
            <a:ext cx="82378" cy="90616"/>
          </a:xfrm>
          <a:custGeom>
            <a:avLst/>
            <a:gdLst>
              <a:gd name="connsiteX0" fmla="*/ 0 w 82378"/>
              <a:gd name="connsiteY0" fmla="*/ 0 h 90616"/>
              <a:gd name="connsiteX1" fmla="*/ 24713 w 82378"/>
              <a:gd name="connsiteY1" fmla="*/ 49427 h 90616"/>
              <a:gd name="connsiteX2" fmla="*/ 82378 w 82378"/>
              <a:gd name="connsiteY2" fmla="*/ 90616 h 90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378" h="90616">
                <a:moveTo>
                  <a:pt x="0" y="0"/>
                </a:moveTo>
                <a:cubicBezTo>
                  <a:pt x="5491" y="17162"/>
                  <a:pt x="10983" y="34324"/>
                  <a:pt x="24713" y="49427"/>
                </a:cubicBezTo>
                <a:cubicBezTo>
                  <a:pt x="38443" y="64530"/>
                  <a:pt x="60410" y="77573"/>
                  <a:pt x="82378" y="90616"/>
                </a:cubicBezTo>
              </a:path>
            </a:pathLst>
          </a:custGeom>
          <a:solidFill>
            <a:schemeClr val="accent2"/>
          </a:solidFill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Frihåndsform: figur 34">
            <a:extLst>
              <a:ext uri="{FF2B5EF4-FFF2-40B4-BE49-F238E27FC236}">
                <a16:creationId xmlns:a16="http://schemas.microsoft.com/office/drawing/2014/main" id="{6E3959E3-9783-4D2F-BA3E-4C8026D0C8AA}"/>
              </a:ext>
            </a:extLst>
          </p:cNvPr>
          <p:cNvSpPr/>
          <p:nvPr/>
        </p:nvSpPr>
        <p:spPr>
          <a:xfrm>
            <a:off x="4308389" y="1219200"/>
            <a:ext cx="107092" cy="65903"/>
          </a:xfrm>
          <a:custGeom>
            <a:avLst/>
            <a:gdLst>
              <a:gd name="connsiteX0" fmla="*/ 0 w 107092"/>
              <a:gd name="connsiteY0" fmla="*/ 0 h 65903"/>
              <a:gd name="connsiteX1" fmla="*/ 49427 w 107092"/>
              <a:gd name="connsiteY1" fmla="*/ 24714 h 65903"/>
              <a:gd name="connsiteX2" fmla="*/ 107092 w 107092"/>
              <a:gd name="connsiteY2" fmla="*/ 65903 h 65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092" h="65903">
                <a:moveTo>
                  <a:pt x="0" y="0"/>
                </a:moveTo>
                <a:cubicBezTo>
                  <a:pt x="15789" y="6865"/>
                  <a:pt x="31578" y="13730"/>
                  <a:pt x="49427" y="24714"/>
                </a:cubicBezTo>
                <a:cubicBezTo>
                  <a:pt x="67276" y="35698"/>
                  <a:pt x="87184" y="50800"/>
                  <a:pt x="107092" y="65903"/>
                </a:cubicBezTo>
              </a:path>
            </a:pathLst>
          </a:custGeom>
          <a:solidFill>
            <a:schemeClr val="accent2"/>
          </a:solidFill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Frihåndsform: figur 35">
            <a:extLst>
              <a:ext uri="{FF2B5EF4-FFF2-40B4-BE49-F238E27FC236}">
                <a16:creationId xmlns:a16="http://schemas.microsoft.com/office/drawing/2014/main" id="{1925DCB2-F193-4813-8B29-5CB5CBA591CF}"/>
              </a:ext>
            </a:extLst>
          </p:cNvPr>
          <p:cNvSpPr/>
          <p:nvPr/>
        </p:nvSpPr>
        <p:spPr>
          <a:xfrm>
            <a:off x="4437776" y="1392572"/>
            <a:ext cx="704675" cy="404704"/>
          </a:xfrm>
          <a:custGeom>
            <a:avLst/>
            <a:gdLst>
              <a:gd name="connsiteX0" fmla="*/ 0 w 704675"/>
              <a:gd name="connsiteY0" fmla="*/ 0 h 404704"/>
              <a:gd name="connsiteX1" fmla="*/ 50334 w 704675"/>
              <a:gd name="connsiteY1" fmla="*/ 58723 h 404704"/>
              <a:gd name="connsiteX2" fmla="*/ 117446 w 704675"/>
              <a:gd name="connsiteY2" fmla="*/ 83890 h 404704"/>
              <a:gd name="connsiteX3" fmla="*/ 151002 w 704675"/>
              <a:gd name="connsiteY3" fmla="*/ 100668 h 404704"/>
              <a:gd name="connsiteX4" fmla="*/ 192947 w 704675"/>
              <a:gd name="connsiteY4" fmla="*/ 142613 h 404704"/>
              <a:gd name="connsiteX5" fmla="*/ 218114 w 704675"/>
              <a:gd name="connsiteY5" fmla="*/ 268448 h 404704"/>
              <a:gd name="connsiteX6" fmla="*/ 310393 w 704675"/>
              <a:gd name="connsiteY6" fmla="*/ 310393 h 404704"/>
              <a:gd name="connsiteX7" fmla="*/ 419450 w 704675"/>
              <a:gd name="connsiteY7" fmla="*/ 310393 h 404704"/>
              <a:gd name="connsiteX8" fmla="*/ 461395 w 704675"/>
              <a:gd name="connsiteY8" fmla="*/ 360727 h 404704"/>
              <a:gd name="connsiteX9" fmla="*/ 503340 w 704675"/>
              <a:gd name="connsiteY9" fmla="*/ 394283 h 404704"/>
              <a:gd name="connsiteX10" fmla="*/ 578841 w 704675"/>
              <a:gd name="connsiteY10" fmla="*/ 402672 h 404704"/>
              <a:gd name="connsiteX11" fmla="*/ 704675 w 704675"/>
              <a:gd name="connsiteY11" fmla="*/ 360727 h 40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4675" h="404704">
                <a:moveTo>
                  <a:pt x="0" y="0"/>
                </a:moveTo>
                <a:cubicBezTo>
                  <a:pt x="15380" y="22370"/>
                  <a:pt x="30760" y="44741"/>
                  <a:pt x="50334" y="58723"/>
                </a:cubicBezTo>
                <a:cubicBezTo>
                  <a:pt x="69908" y="72705"/>
                  <a:pt x="117446" y="83890"/>
                  <a:pt x="117446" y="83890"/>
                </a:cubicBezTo>
                <a:cubicBezTo>
                  <a:pt x="134224" y="90881"/>
                  <a:pt x="138419" y="90881"/>
                  <a:pt x="151002" y="100668"/>
                </a:cubicBezTo>
                <a:cubicBezTo>
                  <a:pt x="163585" y="110455"/>
                  <a:pt x="181762" y="114650"/>
                  <a:pt x="192947" y="142613"/>
                </a:cubicBezTo>
                <a:cubicBezTo>
                  <a:pt x="204132" y="170576"/>
                  <a:pt x="198540" y="240485"/>
                  <a:pt x="218114" y="268448"/>
                </a:cubicBezTo>
                <a:cubicBezTo>
                  <a:pt x="237688" y="296411"/>
                  <a:pt x="276837" y="303402"/>
                  <a:pt x="310393" y="310393"/>
                </a:cubicBezTo>
                <a:cubicBezTo>
                  <a:pt x="343949" y="317384"/>
                  <a:pt x="394283" y="302004"/>
                  <a:pt x="419450" y="310393"/>
                </a:cubicBezTo>
                <a:cubicBezTo>
                  <a:pt x="444617" y="318782"/>
                  <a:pt x="447413" y="346745"/>
                  <a:pt x="461395" y="360727"/>
                </a:cubicBezTo>
                <a:cubicBezTo>
                  <a:pt x="475377" y="374709"/>
                  <a:pt x="483766" y="387292"/>
                  <a:pt x="503340" y="394283"/>
                </a:cubicBezTo>
                <a:cubicBezTo>
                  <a:pt x="522914" y="401274"/>
                  <a:pt x="545285" y="408265"/>
                  <a:pt x="578841" y="402672"/>
                </a:cubicBezTo>
                <a:cubicBezTo>
                  <a:pt x="612397" y="397079"/>
                  <a:pt x="658536" y="378903"/>
                  <a:pt x="704675" y="360727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Frihåndsform: figur 37">
            <a:extLst>
              <a:ext uri="{FF2B5EF4-FFF2-40B4-BE49-F238E27FC236}">
                <a16:creationId xmlns:a16="http://schemas.microsoft.com/office/drawing/2014/main" id="{9D3BA87A-3D4F-489D-B393-DBD3F679706C}"/>
              </a:ext>
            </a:extLst>
          </p:cNvPr>
          <p:cNvSpPr/>
          <p:nvPr/>
        </p:nvSpPr>
        <p:spPr>
          <a:xfrm>
            <a:off x="5327009" y="1574709"/>
            <a:ext cx="176169" cy="27588"/>
          </a:xfrm>
          <a:custGeom>
            <a:avLst/>
            <a:gdLst>
              <a:gd name="connsiteX0" fmla="*/ 0 w 176169"/>
              <a:gd name="connsiteY0" fmla="*/ 2421 h 27588"/>
              <a:gd name="connsiteX1" fmla="*/ 75501 w 176169"/>
              <a:gd name="connsiteY1" fmla="*/ 2421 h 27588"/>
              <a:gd name="connsiteX2" fmla="*/ 176169 w 176169"/>
              <a:gd name="connsiteY2" fmla="*/ 27588 h 2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169" h="27588">
                <a:moveTo>
                  <a:pt x="0" y="2421"/>
                </a:moveTo>
                <a:cubicBezTo>
                  <a:pt x="23070" y="324"/>
                  <a:pt x="46140" y="-1773"/>
                  <a:pt x="75501" y="2421"/>
                </a:cubicBezTo>
                <a:cubicBezTo>
                  <a:pt x="104862" y="6615"/>
                  <a:pt x="140515" y="17101"/>
                  <a:pt x="176169" y="27588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4" name="Rett linje 23">
            <a:extLst>
              <a:ext uri="{FF2B5EF4-FFF2-40B4-BE49-F238E27FC236}">
                <a16:creationId xmlns:a16="http://schemas.microsoft.com/office/drawing/2014/main" id="{9C07C536-0888-4CFD-8DF5-48642E82B9A2}"/>
              </a:ext>
            </a:extLst>
          </p:cNvPr>
          <p:cNvCxnSpPr>
            <a:cxnSpLocks/>
          </p:cNvCxnSpPr>
          <p:nvPr/>
        </p:nvCxnSpPr>
        <p:spPr>
          <a:xfrm>
            <a:off x="3402802" y="882662"/>
            <a:ext cx="0" cy="823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Bilde 41">
            <a:extLst>
              <a:ext uri="{FF2B5EF4-FFF2-40B4-BE49-F238E27FC236}">
                <a16:creationId xmlns:a16="http://schemas.microsoft.com/office/drawing/2014/main" id="{9D52F6B5-8A38-4545-B24A-F3124F296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35" y="4797252"/>
            <a:ext cx="7381875" cy="923925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8807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E4ED0DCA-E84F-42BE-9838-5117280CA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761068"/>
            <a:ext cx="12005733" cy="5020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>
                <a:solidFill>
                  <a:schemeClr val="accent4">
                    <a:lumMod val="75000"/>
                  </a:schemeClr>
                </a:solidFill>
              </a:rPr>
              <a:t>Alternativ 2</a:t>
            </a:r>
          </a:p>
          <a:p>
            <a:pPr marL="0" indent="0">
              <a:buNone/>
            </a:pPr>
            <a:r>
              <a:rPr lang="nb-NO" dirty="0"/>
              <a:t>Støren  	</a:t>
            </a:r>
            <a:r>
              <a:rPr lang="nb-NO" sz="2000" b="1" dirty="0">
                <a:solidFill>
                  <a:schemeClr val="accent4">
                    <a:lumMod val="75000"/>
                  </a:schemeClr>
                </a:solidFill>
              </a:rPr>
              <a:t>kr. 59  </a:t>
            </a:r>
            <a:r>
              <a:rPr lang="nb-NO" dirty="0"/>
              <a:t>Singsås		Haltdalen 	</a:t>
            </a:r>
            <a:r>
              <a:rPr lang="nb-NO" sz="2000" b="1" dirty="0">
                <a:solidFill>
                  <a:schemeClr val="accent4">
                    <a:lumMod val="75000"/>
                  </a:schemeClr>
                </a:solidFill>
              </a:rPr>
              <a:t>kr. 59</a:t>
            </a:r>
            <a:r>
              <a:rPr lang="nb-NO" dirty="0"/>
              <a:t>	 Ålen	  </a:t>
            </a:r>
            <a:r>
              <a:rPr lang="nb-NO" sz="2000" b="1" dirty="0">
                <a:solidFill>
                  <a:schemeClr val="accent4">
                    <a:lumMod val="75000"/>
                  </a:schemeClr>
                </a:solidFill>
              </a:rPr>
              <a:t>kr. 43</a:t>
            </a:r>
            <a:r>
              <a:rPr lang="nb-NO" dirty="0"/>
              <a:t>	Røros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Støren		</a:t>
            </a:r>
            <a:r>
              <a:rPr lang="nb-NO" sz="2000" b="1" dirty="0">
                <a:solidFill>
                  <a:schemeClr val="accent4">
                    <a:lumMod val="75000"/>
                  </a:schemeClr>
                </a:solidFill>
              </a:rPr>
              <a:t>kr. 59</a:t>
            </a:r>
            <a:r>
              <a:rPr lang="nb-NO" dirty="0"/>
              <a:t>			Haltdalen		</a:t>
            </a:r>
            <a:r>
              <a:rPr lang="nb-NO" sz="2000" b="1" dirty="0">
                <a:solidFill>
                  <a:schemeClr val="accent4">
                    <a:lumMod val="75000"/>
                  </a:schemeClr>
                </a:solidFill>
              </a:rPr>
              <a:t>kr. 102</a:t>
            </a:r>
            <a:r>
              <a:rPr lang="nb-NO" dirty="0"/>
              <a:t>		Røros</a:t>
            </a:r>
          </a:p>
          <a:p>
            <a:pPr marL="0" indent="0">
              <a:buNone/>
            </a:pPr>
            <a:endParaRPr lang="nb-NO" sz="20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nb-NO" sz="20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nb-NO" b="1" dirty="0">
                <a:solidFill>
                  <a:srgbClr val="00B050"/>
                </a:solidFill>
              </a:rPr>
              <a:t>Alternativ 5</a:t>
            </a:r>
          </a:p>
          <a:p>
            <a:pPr marL="0" indent="0">
              <a:buNone/>
            </a:pPr>
            <a:r>
              <a:rPr lang="nb-NO" dirty="0"/>
              <a:t>Støren  	</a:t>
            </a:r>
            <a:r>
              <a:rPr lang="nb-NO" sz="2000" b="1" dirty="0">
                <a:solidFill>
                  <a:srgbClr val="00B050"/>
                </a:solidFill>
              </a:rPr>
              <a:t>kr. 59  </a:t>
            </a:r>
            <a:r>
              <a:rPr lang="nb-NO" dirty="0"/>
              <a:t>Singsås </a:t>
            </a:r>
            <a:r>
              <a:rPr lang="nb-NO" sz="2000" b="1" dirty="0">
                <a:solidFill>
                  <a:srgbClr val="00B050"/>
                </a:solidFill>
              </a:rPr>
              <a:t>kr. 24   </a:t>
            </a:r>
            <a:r>
              <a:rPr lang="nb-NO" dirty="0"/>
              <a:t>Haltdalen 	</a:t>
            </a:r>
            <a:r>
              <a:rPr lang="nb-NO" sz="2000" b="1" dirty="0">
                <a:solidFill>
                  <a:srgbClr val="00B050"/>
                </a:solidFill>
              </a:rPr>
              <a:t>kr. 39</a:t>
            </a:r>
            <a:r>
              <a:rPr lang="nb-NO" dirty="0"/>
              <a:t>	 Ålen	  </a:t>
            </a:r>
            <a:r>
              <a:rPr lang="nb-NO" sz="2000" b="1" dirty="0">
                <a:solidFill>
                  <a:srgbClr val="00B050"/>
                </a:solidFill>
              </a:rPr>
              <a:t>kr. 43</a:t>
            </a:r>
            <a:r>
              <a:rPr lang="nb-NO" dirty="0"/>
              <a:t>	Røros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Støren		</a:t>
            </a:r>
            <a:r>
              <a:rPr lang="nb-NO" sz="2000" b="1" dirty="0">
                <a:solidFill>
                  <a:srgbClr val="00B050"/>
                </a:solidFill>
              </a:rPr>
              <a:t>kr. 83</a:t>
            </a:r>
            <a:r>
              <a:rPr lang="nb-NO" dirty="0"/>
              <a:t>			Haltdalen		</a:t>
            </a:r>
            <a:r>
              <a:rPr lang="nb-NO" sz="2000" b="1" dirty="0">
                <a:solidFill>
                  <a:srgbClr val="00B050"/>
                </a:solidFill>
              </a:rPr>
              <a:t>kr. 82</a:t>
            </a:r>
            <a:r>
              <a:rPr lang="nb-NO" dirty="0"/>
              <a:t>			Røros</a:t>
            </a:r>
          </a:p>
          <a:p>
            <a:pPr marL="0" indent="0">
              <a:buNone/>
            </a:pPr>
            <a:r>
              <a:rPr lang="nb-NO" sz="2000" b="1" dirty="0">
                <a:solidFill>
                  <a:schemeClr val="accent4">
                    <a:lumMod val="75000"/>
                  </a:schemeClr>
                </a:solidFill>
              </a:rPr>
              <a:t>			   					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FFFC978-C2DB-47CA-BCE4-3AC06CD83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3 eller 4 bomsnitt</a:t>
            </a:r>
          </a:p>
        </p:txBody>
      </p:sp>
    </p:spTree>
    <p:extLst>
      <p:ext uri="{BB962C8B-B14F-4D97-AF65-F5344CB8AC3E}">
        <p14:creationId xmlns:p14="http://schemas.microsoft.com/office/powerpoint/2010/main" val="116193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16E5FFC3-19A5-4646-8B62-5A6ABFA65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September – kommunestyrebehandling</a:t>
            </a:r>
          </a:p>
          <a:p>
            <a:r>
              <a:rPr lang="nb-NO" dirty="0"/>
              <a:t>Ekstern kvalitetssikring av kostnader</a:t>
            </a:r>
          </a:p>
          <a:p>
            <a:r>
              <a:rPr lang="nb-NO" dirty="0"/>
              <a:t>Sluttføring av bompengesøknaden</a:t>
            </a:r>
          </a:p>
          <a:p>
            <a:r>
              <a:rPr lang="nb-NO" dirty="0"/>
              <a:t>Kvalitetssikring av bompengesøknaden i Vegdirektoratet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C0F0F753-765C-404C-8C6F-1A9AB9B71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Videre framdrift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58E8276-E344-420E-9C24-9F5514F8C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59" y="4213214"/>
            <a:ext cx="9926750" cy="231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5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FA899A60-F75F-4D4D-95D6-8FE22420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93" y="326129"/>
            <a:ext cx="9601200" cy="1107996"/>
          </a:xfrm>
        </p:spPr>
        <p:txBody>
          <a:bodyPr anchor="ctr">
            <a:normAutofit/>
          </a:bodyPr>
          <a:lstStyle/>
          <a:p>
            <a:r>
              <a:rPr lang="nb-NO" dirty="0"/>
              <a:t>Informasjon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5EB4EE3-BD79-4E45-AFF5-529D04D7E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661" y="2115183"/>
            <a:ext cx="5184648" cy="3434828"/>
          </a:xfrm>
          <a:prstGeom prst="rect">
            <a:avLst/>
          </a:prstGeom>
          <a:noFill/>
        </p:spPr>
      </p:pic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AE93FF7E-688F-45E1-B48C-A168B48BDEC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53693" y="2115183"/>
            <a:ext cx="5184648" cy="395310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nb-NO" sz="1500" b="1" dirty="0"/>
              <a:t>Prosjektside: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nb-NO" sz="1500" dirty="0">
                <a:hlinkClick r:id="rId3"/>
              </a:rPr>
              <a:t>Fv. 30 Støren – Røros - Trøndelag fylkeskommune (trondelagfylke.no)</a:t>
            </a:r>
            <a:endParaRPr lang="nb-NO" sz="1500" dirty="0"/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nb-NO" sz="1500" b="1" i="0" dirty="0">
              <a:effectLst/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nb-NO" sz="1500" b="1" i="0" dirty="0">
                <a:effectLst/>
              </a:rPr>
              <a:t>Bompengeprosjektet:</a:t>
            </a:r>
            <a:br>
              <a:rPr lang="nb-NO" sz="1500" b="0" i="0" dirty="0">
                <a:effectLst/>
              </a:rPr>
            </a:br>
            <a:r>
              <a:rPr lang="nb-NO" sz="1500" b="0" i="0" dirty="0">
                <a:effectLst/>
              </a:rPr>
              <a:t>Seniorrådgiver Rannveig Skansen tlf. 74179527/97015130</a:t>
            </a:r>
            <a:br>
              <a:rPr lang="nb-NO" sz="1500" b="0" i="0" dirty="0">
                <a:effectLst/>
              </a:rPr>
            </a:br>
            <a:r>
              <a:rPr lang="nb-NO" sz="1500" b="0" i="0" dirty="0">
                <a:effectLst/>
              </a:rPr>
              <a:t>eller </a:t>
            </a:r>
            <a:r>
              <a:rPr lang="nb-NO" sz="1500" b="0" i="0" dirty="0" err="1">
                <a:effectLst/>
              </a:rPr>
              <a:t>epost:</a:t>
            </a:r>
            <a:r>
              <a:rPr lang="nb-NO" sz="1500" b="0" i="0" u="none" strike="noStrike" dirty="0" err="1">
                <a:effectLst/>
                <a:hlinkClick r:id="rId4"/>
              </a:rPr>
              <a:t>rannska@trondelagfylke.no</a:t>
            </a:r>
            <a:r>
              <a:rPr lang="nb-NO" sz="1500" b="0" i="0" u="none" strike="noStrike" dirty="0">
                <a:effectLst/>
                <a:hlinkClick r:id="rId4"/>
              </a:rPr>
              <a:t> </a:t>
            </a:r>
            <a:br>
              <a:rPr lang="nb-NO" sz="1500" b="0" i="0" dirty="0">
                <a:effectLst/>
              </a:rPr>
            </a:br>
            <a:endParaRPr lang="nb-NO" sz="1500" b="0" i="0" dirty="0">
              <a:effectLst/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nb-NO" sz="1500" b="0" i="0" dirty="0">
                <a:effectLst/>
              </a:rPr>
              <a:t>Prosjektleder Arnfinn Tangstad, tlf. 74179948/41507643</a:t>
            </a:r>
            <a:br>
              <a:rPr lang="nb-NO" sz="1500" b="0" i="0" dirty="0">
                <a:effectLst/>
              </a:rPr>
            </a:br>
            <a:r>
              <a:rPr lang="nb-NO" sz="1500" b="0" i="0" dirty="0">
                <a:effectLst/>
              </a:rPr>
              <a:t>eller epost: </a:t>
            </a:r>
            <a:r>
              <a:rPr lang="nb-NO" sz="1500" b="0" i="0" u="none" strike="noStrike" dirty="0">
                <a:effectLst/>
                <a:hlinkClick r:id="rId5"/>
              </a:rPr>
              <a:t>arnta@trondelagfylke.no</a:t>
            </a:r>
            <a:endParaRPr lang="nb-NO" sz="1500" b="0" i="0" dirty="0">
              <a:effectLst/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nb-NO" sz="1500" b="1" i="0" dirty="0">
              <a:effectLst/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nb-NO" sz="1500" b="1" i="0" dirty="0">
                <a:effectLst/>
              </a:rPr>
              <a:t>Planlegging:</a:t>
            </a:r>
            <a:br>
              <a:rPr lang="nb-NO" sz="1500" b="1" i="0" dirty="0">
                <a:effectLst/>
              </a:rPr>
            </a:br>
            <a:r>
              <a:rPr lang="nb-NO" sz="1500" b="0" i="0" dirty="0">
                <a:effectLst/>
              </a:rPr>
              <a:t>Siri Solem 74174188/41237267 eller epost </a:t>
            </a:r>
            <a:r>
              <a:rPr lang="nb-NO" sz="1500" b="0" i="0" u="none" strike="noStrike" dirty="0">
                <a:effectLst/>
                <a:hlinkClick r:id="rId6"/>
              </a:rPr>
              <a:t>sirsol@trondelagfylke.no</a:t>
            </a:r>
            <a:endParaRPr lang="nb-NO" sz="1500" b="0" i="0" dirty="0">
              <a:effectLst/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nb-NO" sz="1500" dirty="0"/>
          </a:p>
        </p:txBody>
      </p:sp>
    </p:spTree>
    <p:extLst>
      <p:ext uri="{BB962C8B-B14F-4D97-AF65-F5344CB8AC3E}">
        <p14:creationId xmlns:p14="http://schemas.microsoft.com/office/powerpoint/2010/main" val="1973610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639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BECEC31E-CFF0-4925-8C71-00CA521DA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6393" y="2115182"/>
            <a:ext cx="4164676" cy="325483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Clr>
                <a:srgbClr val="FFDD00"/>
              </a:buClr>
              <a:defRPr/>
            </a:pPr>
            <a:r>
              <a:rPr lang="nb-NO" b="1" i="1">
                <a:solidFill>
                  <a:prstClr val="black"/>
                </a:solidFill>
                <a:latin typeface="Verdana"/>
                <a:ea typeface="Calibri" panose="020F0502020204030204" pitchFamily="34" charset="0"/>
                <a:cs typeface="Times New Roman" panose="02020603050405020304" pitchFamily="18" charset="0"/>
              </a:rPr>
              <a:t>Lengde ca. 110 km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>
                <a:srgbClr val="FFDD00"/>
              </a:buClr>
              <a:defRPr/>
            </a:pPr>
            <a:r>
              <a:rPr lang="nb-NO" b="1" i="1">
                <a:solidFill>
                  <a:prstClr val="black"/>
                </a:solidFill>
                <a:latin typeface="Verdana"/>
                <a:ea typeface="Calibri" panose="020F0502020204030204" pitchFamily="34" charset="0"/>
                <a:cs typeface="Times New Roman" panose="02020603050405020304" pitchFamily="18" charset="0"/>
              </a:rPr>
              <a:t>70</a:t>
            </a:r>
            <a:r>
              <a:rPr kumimoji="0" lang="nb-NO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Calibri" panose="020F0502020204030204" pitchFamily="34" charset="0"/>
                <a:cs typeface="Times New Roman" panose="02020603050405020304" pitchFamily="18" charset="0"/>
              </a:rPr>
              <a:t> trafikkulykker </a:t>
            </a:r>
            <a:br>
              <a:rPr kumimoji="0" lang="nb-NO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nb-NO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Calibri" panose="020F0502020204030204" pitchFamily="34" charset="0"/>
                <a:cs typeface="Times New Roman" panose="02020603050405020304" pitchFamily="18" charset="0"/>
              </a:rPr>
              <a:t>(2011-2022)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>
                <a:srgbClr val="FFDD00"/>
              </a:buClr>
              <a:defRPr/>
            </a:pPr>
            <a:r>
              <a:rPr lang="nb-NO" b="1" i="1">
                <a:solidFill>
                  <a:prstClr val="black"/>
                </a:solidFill>
                <a:latin typeface="Verdana"/>
                <a:ea typeface="Calibri" panose="020F0502020204030204" pitchFamily="34" charset="0"/>
                <a:cs typeface="Times New Roman" panose="02020603050405020304" pitchFamily="18" charset="0"/>
              </a:rPr>
              <a:t>90 skredhendelser </a:t>
            </a:r>
            <a:r>
              <a:rPr lang="nb-NO" sz="1400" b="1" i="1">
                <a:solidFill>
                  <a:prstClr val="black"/>
                </a:solidFill>
                <a:latin typeface="Verdana"/>
                <a:ea typeface="Calibri" panose="020F0502020204030204" pitchFamily="34" charset="0"/>
                <a:cs typeface="Times New Roman" panose="02020603050405020304" pitchFamily="18" charset="0"/>
              </a:rPr>
              <a:t>(2011-2022)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>
                <a:srgbClr val="FFDD00"/>
              </a:buClr>
              <a:defRPr/>
            </a:pPr>
            <a:r>
              <a:rPr kumimoji="0" lang="nb-NO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Calibri" panose="020F0502020204030204" pitchFamily="34" charset="0"/>
                <a:cs typeface="Times New Roman" panose="02020603050405020304" pitchFamily="18" charset="0"/>
              </a:rPr>
              <a:t>Gaula – verna vassdrag og flom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>
                <a:srgbClr val="FFDD00"/>
              </a:buClr>
              <a:defRPr/>
            </a:pPr>
            <a:r>
              <a:rPr lang="nb-NO" b="1" i="1">
                <a:solidFill>
                  <a:prstClr val="black"/>
                </a:solidFill>
                <a:latin typeface="Verdana"/>
                <a:ea typeface="Calibri" panose="020F0502020204030204" pitchFamily="34" charset="0"/>
                <a:cs typeface="Times New Roman" panose="02020603050405020304" pitchFamily="18" charset="0"/>
              </a:rPr>
              <a:t>Jernbane – kryssing og nærføring</a:t>
            </a:r>
            <a:endParaRPr kumimoji="0" lang="nb-NO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E39E4AA-C2EE-49CF-AC4D-9BAD7CCF4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Utfordringer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13CEDBA-D26C-45A9-B503-6639C6D3E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56" y="1654233"/>
            <a:ext cx="6111481" cy="520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12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E2893986-BF14-45EA-A0C3-1041423D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Utfordringer</a:t>
            </a:r>
          </a:p>
        </p:txBody>
      </p:sp>
      <p:pic>
        <p:nvPicPr>
          <p:cNvPr id="2" name="Plassholder for innhold 1">
            <a:extLst>
              <a:ext uri="{FF2B5EF4-FFF2-40B4-BE49-F238E27FC236}">
                <a16:creationId xmlns:a16="http://schemas.microsoft.com/office/drawing/2014/main" id="{B9F61175-415C-4C56-BB37-5AFC136EB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177" y="2214187"/>
            <a:ext cx="5713608" cy="4030361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6D8B5EB9-CEEE-4300-A356-437EE77DA890}"/>
              </a:ext>
            </a:extLst>
          </p:cNvPr>
          <p:cNvSpPr/>
          <p:nvPr/>
        </p:nvSpPr>
        <p:spPr>
          <a:xfrm>
            <a:off x="1763850" y="5812966"/>
            <a:ext cx="266683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n-NO" sz="1400" dirty="0"/>
              <a:t>Foto: Ole Jørgen </a:t>
            </a:r>
            <a:r>
              <a:rPr lang="nn-NO" sz="1400" dirty="0" err="1"/>
              <a:t>Kjellmark</a:t>
            </a:r>
            <a:endParaRPr lang="nb-NO" sz="14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1762E6C-7403-478F-97D3-2F08340B8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354" y="2204063"/>
            <a:ext cx="5819236" cy="4021843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75E5612-1E29-451C-91C9-2AA7E777ECD6}"/>
              </a:ext>
            </a:extLst>
          </p:cNvPr>
          <p:cNvSpPr/>
          <p:nvPr/>
        </p:nvSpPr>
        <p:spPr>
          <a:xfrm>
            <a:off x="7940046" y="5823855"/>
            <a:ext cx="326910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nb-NO" sz="1400" dirty="0"/>
              <a:t>Foto: Bente </a:t>
            </a:r>
            <a:r>
              <a:rPr lang="nb-NO" sz="1400" dirty="0" err="1"/>
              <a:t>Tamlagsrønning</a:t>
            </a:r>
            <a:r>
              <a:rPr lang="nb-NO" sz="1400" dirty="0"/>
              <a:t> Berg </a:t>
            </a:r>
          </a:p>
        </p:txBody>
      </p:sp>
    </p:spTree>
    <p:extLst>
      <p:ext uri="{BB962C8B-B14F-4D97-AF65-F5344CB8AC3E}">
        <p14:creationId xmlns:p14="http://schemas.microsoft.com/office/powerpoint/2010/main" val="2909000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E2893986-BF14-45EA-A0C3-1041423D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Utfordringer</a:t>
            </a:r>
          </a:p>
        </p:txBody>
      </p:sp>
      <p:pic>
        <p:nvPicPr>
          <p:cNvPr id="12" name="Plassholder for innhold 11">
            <a:extLst>
              <a:ext uri="{FF2B5EF4-FFF2-40B4-BE49-F238E27FC236}">
                <a16:creationId xmlns:a16="http://schemas.microsoft.com/office/drawing/2014/main" id="{8747BBCB-DEC7-4E1F-BC02-85AA4A932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6186" y="2043627"/>
            <a:ext cx="5500137" cy="3850096"/>
          </a:xfr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40CCDFB0-4F57-49B2-833A-8242864A7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08" y="2043626"/>
            <a:ext cx="5119662" cy="3850097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6D8B5EB9-CEEE-4300-A356-437EE77DA890}"/>
              </a:ext>
            </a:extLst>
          </p:cNvPr>
          <p:cNvSpPr/>
          <p:nvPr/>
        </p:nvSpPr>
        <p:spPr>
          <a:xfrm>
            <a:off x="2170001" y="5485044"/>
            <a:ext cx="216153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n-NO" sz="1400"/>
              <a:t>Foto: Trønderbladet</a:t>
            </a:r>
            <a:endParaRPr lang="nb-NO" sz="140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F5CBE5BC-CF4F-4FD8-989C-7848EC97D51C}"/>
              </a:ext>
            </a:extLst>
          </p:cNvPr>
          <p:cNvSpPr/>
          <p:nvPr/>
        </p:nvSpPr>
        <p:spPr>
          <a:xfrm>
            <a:off x="8107459" y="5485044"/>
            <a:ext cx="216153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n-NO" sz="1400"/>
              <a:t>Foto: Nea Radio</a:t>
            </a:r>
            <a:endParaRPr lang="nb-NO" sz="1400"/>
          </a:p>
        </p:txBody>
      </p:sp>
    </p:spTree>
    <p:extLst>
      <p:ext uri="{BB962C8B-B14F-4D97-AF65-F5344CB8AC3E}">
        <p14:creationId xmlns:p14="http://schemas.microsoft.com/office/powerpoint/2010/main" val="3167001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BECEC31E-CFF0-4925-8C71-00CA521DA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FFDD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FFDD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nb-NO" b="1" i="1" dirty="0">
              <a:solidFill>
                <a:prstClr val="black"/>
              </a:solidFill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FFDD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Calibri" panose="020F0502020204030204" pitchFamily="34" charset="0"/>
                <a:cs typeface="Times New Roman" panose="02020603050405020304" pitchFamily="18" charset="0"/>
              </a:rPr>
              <a:t>«Mest mulig økt sikkerhet og framkommelighet for personbil, næringstrafikk og myke trafikanter innenfor tilgjengelige rammer»</a:t>
            </a:r>
            <a:endParaRPr kumimoji="0" lang="nb-NO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E39E4AA-C2EE-49CF-AC4D-9BAD7CCF4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Målsetting</a:t>
            </a:r>
          </a:p>
        </p:txBody>
      </p:sp>
    </p:spTree>
    <p:extLst>
      <p:ext uri="{BB962C8B-B14F-4D97-AF65-F5344CB8AC3E}">
        <p14:creationId xmlns:p14="http://schemas.microsoft.com/office/powerpoint/2010/main" val="1811389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E2893986-BF14-45EA-A0C3-1041423D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Forprosjekt - prioriteringer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8E449013-ED2A-4955-9C96-95302BF0F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1" y="1736362"/>
            <a:ext cx="7297604" cy="500407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0AF98E3D-77DD-4582-A0AE-26DC917A8DE6}"/>
              </a:ext>
            </a:extLst>
          </p:cNvPr>
          <p:cNvSpPr txBox="1"/>
          <p:nvPr/>
        </p:nvSpPr>
        <p:spPr>
          <a:xfrm>
            <a:off x="8976720" y="1216198"/>
            <a:ext cx="2239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>
                <a:solidFill>
                  <a:srgbClr val="00B050"/>
                </a:solidFill>
              </a:rPr>
              <a:t>Tiltakspakke 1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0FD64839-0265-4641-8427-788F1AB89BB6}"/>
              </a:ext>
            </a:extLst>
          </p:cNvPr>
          <p:cNvSpPr txBox="1"/>
          <p:nvPr/>
        </p:nvSpPr>
        <p:spPr>
          <a:xfrm>
            <a:off x="8976720" y="3213492"/>
            <a:ext cx="2239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>
                <a:solidFill>
                  <a:srgbClr val="00B0F0"/>
                </a:solidFill>
              </a:rPr>
              <a:t>Tiltakspakke 2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BB8370B0-A5FC-431E-9819-CBE43378D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371" y="1523976"/>
            <a:ext cx="4668195" cy="1722778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FF3AC5C8-E894-498F-A685-40136F7AD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4077" y="3521270"/>
            <a:ext cx="4668195" cy="1668980"/>
          </a:xfrm>
          <a:prstGeom prst="rect">
            <a:avLst/>
          </a:prstGeom>
        </p:spPr>
      </p:pic>
      <p:sp>
        <p:nvSpPr>
          <p:cNvPr id="12" name="Plassholder for innhold 11">
            <a:extLst>
              <a:ext uri="{FF2B5EF4-FFF2-40B4-BE49-F238E27FC236}">
                <a16:creationId xmlns:a16="http://schemas.microsoft.com/office/drawing/2014/main" id="{0693E514-EA4F-43EC-8352-5178AD771EE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81925" y="5192372"/>
            <a:ext cx="15822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b-NO" sz="1400" b="1" dirty="0">
                <a:solidFill>
                  <a:srgbClr val="FFC000"/>
                </a:solidFill>
              </a:rPr>
              <a:t>Uprioritert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C47EE7E-E725-4601-AFD5-922289C16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4077" y="5407816"/>
            <a:ext cx="4634733" cy="133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62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E2893986-BF14-45EA-A0C3-1041423D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Bompenger - hovedprinsipp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705FC2C-6842-4FED-A8E2-AEEE62B71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832" y="2115182"/>
            <a:ext cx="11055927" cy="41276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sz="3200"/>
          </a:p>
          <a:p>
            <a:pPr marL="0" indent="0" algn="ctr">
              <a:buNone/>
            </a:pPr>
            <a:r>
              <a:rPr lang="nb-NO" b="1" i="1"/>
              <a:t>«… de som betaler skal ha nytte av prosjektet bompengene finansierer. På samme måte må de som har nytte av prosjektet være med å betale.»</a:t>
            </a:r>
          </a:p>
        </p:txBody>
      </p:sp>
    </p:spTree>
    <p:extLst>
      <p:ext uri="{BB962C8B-B14F-4D97-AF65-F5344CB8AC3E}">
        <p14:creationId xmlns:p14="http://schemas.microsoft.com/office/powerpoint/2010/main" val="2675074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38E7FC29-02E0-4950-AF8B-D8751B0C8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2363" y="1770610"/>
            <a:ext cx="5685905" cy="49460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Fv. 714 Laksevegen </a:t>
            </a:r>
          </a:p>
          <a:p>
            <a:pPr marL="0" indent="0">
              <a:buNone/>
            </a:pPr>
            <a:r>
              <a:rPr lang="nb-NO" sz="2000" dirty="0">
                <a:latin typeface="+mj-lt"/>
              </a:rPr>
              <a:t>Bompengeandel:		50/56 %</a:t>
            </a:r>
          </a:p>
          <a:p>
            <a:pPr marL="0" indent="0">
              <a:buNone/>
            </a:pPr>
            <a:r>
              <a:rPr lang="nb-NO" sz="2000" dirty="0">
                <a:latin typeface="+mj-lt"/>
              </a:rPr>
              <a:t>Samlet sats lett bil:		kr. 150 </a:t>
            </a:r>
          </a:p>
          <a:p>
            <a:pPr marL="0" indent="0">
              <a:buNone/>
            </a:pPr>
            <a:r>
              <a:rPr lang="nb-NO" sz="2000" dirty="0">
                <a:latin typeface="+mj-lt"/>
              </a:rPr>
              <a:t>Samlet sats tung bil:		kr. 502</a:t>
            </a:r>
          </a:p>
          <a:p>
            <a:pPr marL="0" indent="0">
              <a:buNone/>
            </a:pPr>
            <a:endParaRPr lang="nb-NO" sz="2000" dirty="0">
              <a:latin typeface="+mj-lt"/>
            </a:endParaRPr>
          </a:p>
          <a:p>
            <a:pPr marL="0" indent="0">
              <a:buNone/>
            </a:pPr>
            <a:r>
              <a:rPr lang="nb-NO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Fv. 17/720 </a:t>
            </a:r>
          </a:p>
          <a:p>
            <a:pPr marL="0" indent="0">
              <a:buNone/>
            </a:pPr>
            <a:r>
              <a:rPr lang="nb-NO" sz="2000" dirty="0">
                <a:latin typeface="+mj-lt"/>
              </a:rPr>
              <a:t>Bompengeandel:		50 %</a:t>
            </a:r>
          </a:p>
          <a:p>
            <a:pPr marL="0" indent="0">
              <a:buNone/>
            </a:pPr>
            <a:r>
              <a:rPr lang="nb-NO" sz="2000" dirty="0">
                <a:latin typeface="+mj-lt"/>
              </a:rPr>
              <a:t>Samlet sats lett bil:		kr. 122 </a:t>
            </a:r>
          </a:p>
          <a:p>
            <a:pPr marL="0" indent="0">
              <a:buNone/>
            </a:pPr>
            <a:r>
              <a:rPr lang="nb-NO" sz="2000" dirty="0">
                <a:latin typeface="+mj-lt"/>
              </a:rPr>
              <a:t>Samlet sats tung bil:		kr. 244	 </a:t>
            </a:r>
          </a:p>
          <a:p>
            <a:pPr marL="0" indent="0">
              <a:buNone/>
            </a:pPr>
            <a:endParaRPr lang="nb-NO" sz="2000" dirty="0">
              <a:latin typeface="+mj-lt"/>
            </a:endParaRPr>
          </a:p>
          <a:p>
            <a:pPr marL="0" indent="0">
              <a:buNone/>
            </a:pPr>
            <a:r>
              <a:rPr lang="nb-NO" sz="2000" b="1" dirty="0" err="1">
                <a:latin typeface="+mj-lt"/>
              </a:rPr>
              <a:t>Fosenvegene</a:t>
            </a:r>
            <a:r>
              <a:rPr lang="nb-NO" sz="2000" b="1" dirty="0">
                <a:latin typeface="+mj-lt"/>
              </a:rPr>
              <a:t>	</a:t>
            </a:r>
            <a:r>
              <a:rPr lang="nb-NO" sz="2000" dirty="0">
                <a:latin typeface="+mj-lt"/>
              </a:rPr>
              <a:t>		</a:t>
            </a:r>
          </a:p>
          <a:p>
            <a:pPr marL="0" indent="0">
              <a:buNone/>
            </a:pPr>
            <a:r>
              <a:rPr lang="nb-NO" sz="2000" dirty="0">
                <a:latin typeface="+mj-lt"/>
              </a:rPr>
              <a:t>Bompengeandel 		75 %</a:t>
            </a:r>
          </a:p>
          <a:p>
            <a:pPr marL="0" indent="0">
              <a:buNone/>
            </a:pPr>
            <a:r>
              <a:rPr lang="nb-NO" sz="2000" dirty="0">
                <a:latin typeface="+mj-lt"/>
              </a:rPr>
              <a:t>Samlet sats lett bil:		kr. 151 </a:t>
            </a:r>
          </a:p>
          <a:p>
            <a:pPr marL="0" indent="0">
              <a:buNone/>
            </a:pPr>
            <a:r>
              <a:rPr lang="nb-NO" sz="2000" dirty="0">
                <a:latin typeface="+mj-lt"/>
              </a:rPr>
              <a:t>Samlet sats tung bil:		ca. kr. 360 </a:t>
            </a:r>
          </a:p>
          <a:p>
            <a:pPr marL="0" indent="0">
              <a:buNone/>
            </a:pPr>
            <a:endParaRPr lang="nb-NO" sz="2000" dirty="0">
              <a:latin typeface="+mj-lt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940E19B-8F2E-42AF-8249-6876993A1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Bompenger i Trøndelag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00E2911-1D8A-402F-B48C-7C0A653AD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2" y="1795890"/>
            <a:ext cx="6248942" cy="4895512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2B103A4D-FCC7-443E-A9DD-7852402F8DA2}"/>
              </a:ext>
            </a:extLst>
          </p:cNvPr>
          <p:cNvSpPr txBox="1"/>
          <p:nvPr/>
        </p:nvSpPr>
        <p:spPr>
          <a:xfrm>
            <a:off x="2470987" y="3007895"/>
            <a:ext cx="7940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200" b="1" dirty="0"/>
              <a:t>Kr. 83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207770E-3EA7-434F-92B1-6550B06D30D3}"/>
              </a:ext>
            </a:extLst>
          </p:cNvPr>
          <p:cNvSpPr txBox="1"/>
          <p:nvPr/>
        </p:nvSpPr>
        <p:spPr>
          <a:xfrm>
            <a:off x="4107783" y="5375109"/>
            <a:ext cx="7940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200" b="1" dirty="0"/>
              <a:t>Kr. 67</a:t>
            </a:r>
          </a:p>
        </p:txBody>
      </p:sp>
    </p:spTree>
    <p:extLst>
      <p:ext uri="{BB962C8B-B14F-4D97-AF65-F5344CB8AC3E}">
        <p14:creationId xmlns:p14="http://schemas.microsoft.com/office/powerpoint/2010/main" val="2441152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5DE5144C-9C1B-417A-A1B4-535E403FB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1642" y="1847396"/>
            <a:ext cx="5252643" cy="3647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b="1" dirty="0"/>
              <a:t>16,5 km ny veg</a:t>
            </a:r>
          </a:p>
          <a:p>
            <a:pPr marL="0" indent="0">
              <a:buNone/>
            </a:pPr>
            <a:r>
              <a:rPr lang="nb-NO" sz="1800" b="1" dirty="0"/>
              <a:t>18,3 km utbedret veg</a:t>
            </a:r>
          </a:p>
          <a:p>
            <a:pPr marL="0" indent="0">
              <a:buNone/>
            </a:pPr>
            <a:endParaRPr lang="nb-NO" sz="1800" b="1" dirty="0"/>
          </a:p>
          <a:p>
            <a:pPr marL="0" indent="0">
              <a:buNone/>
            </a:pPr>
            <a:r>
              <a:rPr lang="nb-NO" sz="1800" b="1" dirty="0"/>
              <a:t>Kostnad: 1,54 mrd.</a:t>
            </a:r>
          </a:p>
          <a:p>
            <a:pPr marL="0" indent="0">
              <a:buNone/>
            </a:pPr>
            <a:r>
              <a:rPr lang="nb-NO" sz="1800" b="1" dirty="0"/>
              <a:t>Bompengeandel: 75 %</a:t>
            </a:r>
          </a:p>
          <a:p>
            <a:pPr marL="0" indent="0">
              <a:buNone/>
            </a:pPr>
            <a:r>
              <a:rPr lang="nb-NO" sz="1800" b="1" dirty="0"/>
              <a:t>Nedbetalingstid: 15 år </a:t>
            </a:r>
          </a:p>
          <a:p>
            <a:pPr marL="0" indent="0">
              <a:buNone/>
            </a:pPr>
            <a:endParaRPr lang="nb-NO" sz="1800" b="1" dirty="0"/>
          </a:p>
          <a:p>
            <a:pPr marL="0" indent="0">
              <a:buNone/>
            </a:pPr>
            <a:r>
              <a:rPr lang="nb-NO" sz="1600" b="1" dirty="0"/>
              <a:t>Samlet bompengesats lette biler: </a:t>
            </a:r>
          </a:p>
          <a:p>
            <a:pPr marL="0" indent="0">
              <a:buNone/>
            </a:pPr>
            <a:r>
              <a:rPr lang="nb-NO" sz="1600" dirty="0"/>
              <a:t>Kr. 161 (kr. 129)</a:t>
            </a:r>
          </a:p>
          <a:p>
            <a:pPr marL="0" indent="0">
              <a:buNone/>
            </a:pPr>
            <a:r>
              <a:rPr lang="nb-NO" sz="1600" b="1" dirty="0"/>
              <a:t>Utslippsfrie kjøretøyer: </a:t>
            </a:r>
          </a:p>
          <a:p>
            <a:pPr marL="0" indent="0">
              <a:buNone/>
            </a:pPr>
            <a:r>
              <a:rPr lang="nb-NO" sz="1600" dirty="0"/>
              <a:t>50% av rabatert lettbilsats (kr. 65)</a:t>
            </a:r>
          </a:p>
          <a:p>
            <a:pPr marL="0" indent="0">
              <a:buNone/>
            </a:pPr>
            <a:r>
              <a:rPr lang="nb-NO" sz="1600" b="1" dirty="0"/>
              <a:t>Tunge kjøretøyer: </a:t>
            </a:r>
          </a:p>
          <a:p>
            <a:pPr marL="0" indent="0">
              <a:buNone/>
            </a:pPr>
            <a:r>
              <a:rPr lang="nb-NO" sz="1600" dirty="0"/>
              <a:t>3 x lettbilsats (kr. 483)</a:t>
            </a:r>
          </a:p>
          <a:p>
            <a:pPr marL="0" indent="0">
              <a:buNone/>
            </a:pPr>
            <a:endParaRPr lang="nb-NO" sz="1600" b="1" dirty="0"/>
          </a:p>
          <a:p>
            <a:pPr marL="0" indent="0">
              <a:buNone/>
            </a:pPr>
            <a:endParaRPr lang="nb-NO" sz="1600" b="1" dirty="0"/>
          </a:p>
          <a:p>
            <a:pPr marL="0" indent="0">
              <a:buNone/>
            </a:pPr>
            <a:endParaRPr lang="nb-NO" sz="1800" b="1" dirty="0"/>
          </a:p>
          <a:p>
            <a:pPr marL="0" indent="0">
              <a:buNone/>
            </a:pPr>
            <a:endParaRPr lang="nb-NO" sz="1800" b="1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9FCE654-47C5-4CF7-A850-70F49115E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93" y="326129"/>
            <a:ext cx="10044936" cy="1107996"/>
          </a:xfrm>
        </p:spPr>
        <p:txBody>
          <a:bodyPr/>
          <a:lstStyle/>
          <a:p>
            <a:r>
              <a:rPr lang="nb-NO" dirty="0"/>
              <a:t>Styringsgruppas anbefaling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1972B63-23D0-4B7A-A4FE-BEB29F20C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9" y="1745856"/>
            <a:ext cx="6377603" cy="478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5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FK">
  <a:themeElements>
    <a:clrScheme name="TFK">
      <a:dk1>
        <a:sysClr val="windowText" lastClr="000000"/>
      </a:dk1>
      <a:lt1>
        <a:sysClr val="window" lastClr="FFFFFF"/>
      </a:lt1>
      <a:dk2>
        <a:srgbClr val="FFDD00"/>
      </a:dk2>
      <a:lt2>
        <a:srgbClr val="E7E6E6"/>
      </a:lt2>
      <a:accent1>
        <a:srgbClr val="FFDD00"/>
      </a:accent1>
      <a:accent2>
        <a:srgbClr val="018A92"/>
      </a:accent2>
      <a:accent3>
        <a:srgbClr val="CDC9AF"/>
      </a:accent3>
      <a:accent4>
        <a:srgbClr val="E35205"/>
      </a:accent4>
      <a:accent5>
        <a:srgbClr val="004052"/>
      </a:accent5>
      <a:accent6>
        <a:srgbClr val="000000"/>
      </a:accent6>
      <a:hlink>
        <a:srgbClr val="0563C1"/>
      </a:hlink>
      <a:folHlink>
        <a:srgbClr val="954F72"/>
      </a:folHlink>
    </a:clrScheme>
    <a:fontScheme name="Egendefinert 13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FK_ppt_norsk_logo" id="{BA1F1125-86A3-4059-A7F1-7E76CE576184}" vid="{3636A7F6-C131-4496-B866-29485714D88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1e125b-b772-4d2d-8af8-eec310c9bc7c" xsi:nil="true"/>
    <lcf76f155ced4ddcb4097134ff3c332f xmlns="a4bb3490-02e7-4205-bef9-8378f06cadc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10E20C0C6C8564E85C729E8E5F90BBE" ma:contentTypeVersion="16" ma:contentTypeDescription="Opprett et nytt dokument." ma:contentTypeScope="" ma:versionID="d00e26b620f30cc2e89c8299559feba6">
  <xsd:schema xmlns:xsd="http://www.w3.org/2001/XMLSchema" xmlns:xs="http://www.w3.org/2001/XMLSchema" xmlns:p="http://schemas.microsoft.com/office/2006/metadata/properties" xmlns:ns2="a4bb3490-02e7-4205-bef9-8378f06cadca" xmlns:ns3="971454c4-3f29-4989-bb92-3a9a75cfd3b8" xmlns:ns4="4c1e125b-b772-4d2d-8af8-eec310c9bc7c" targetNamespace="http://schemas.microsoft.com/office/2006/metadata/properties" ma:root="true" ma:fieldsID="d748907325736a3179f84ebd640dd844" ns2:_="" ns3:_="" ns4:_="">
    <xsd:import namespace="a4bb3490-02e7-4205-bef9-8378f06cadca"/>
    <xsd:import namespace="971454c4-3f29-4989-bb92-3a9a75cfd3b8"/>
    <xsd:import namespace="4c1e125b-b772-4d2d-8af8-eec310c9bc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bb3490-02e7-4205-bef9-8378f06cad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17f1e631-7134-4ce3-8a3d-482fd88a4c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1454c4-3f29-4989-bb92-3a9a75cfd3b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1e125b-b772-4d2d-8af8-eec310c9bc7c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2e221008-3992-4445-9aa3-7a57fe7d876d}" ma:internalName="TaxCatchAll" ma:showField="CatchAllData" ma:web="971454c4-3f29-4989-bb92-3a9a75cfd3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89EFAD-B713-44B5-956C-272FA50234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192146-AF7F-4523-BF1E-558F112EB0E8}">
  <ds:schemaRefs>
    <ds:schemaRef ds:uri="http://schemas.microsoft.com/office/2006/metadata/properties"/>
    <ds:schemaRef ds:uri="http://schemas.microsoft.com/office/infopath/2007/PartnerControls"/>
    <ds:schemaRef ds:uri="4c1e125b-b772-4d2d-8af8-eec310c9bc7c"/>
    <ds:schemaRef ds:uri="a4bb3490-02e7-4205-bef9-8378f06cadca"/>
  </ds:schemaRefs>
</ds:datastoreItem>
</file>

<file path=customXml/itemProps3.xml><?xml version="1.0" encoding="utf-8"?>
<ds:datastoreItem xmlns:ds="http://schemas.openxmlformats.org/officeDocument/2006/customXml" ds:itemID="{3EDDE402-06F2-4B28-B74A-4F60B49079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bb3490-02e7-4205-bef9-8378f06cadca"/>
    <ds:schemaRef ds:uri="971454c4-3f29-4989-bb92-3a9a75cfd3b8"/>
    <ds:schemaRef ds:uri="4c1e125b-b772-4d2d-8af8-eec310c9bc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TRFK_ppt_norsk_logo</Template>
  <TotalTime>789</TotalTime>
  <Words>724</Words>
  <Application>Microsoft Office PowerPoint</Application>
  <PresentationFormat>Widescreen</PresentationFormat>
  <Paragraphs>117</Paragraphs>
  <Slides>15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9" baseType="lpstr">
      <vt:lpstr>Arial</vt:lpstr>
      <vt:lpstr>Calibri</vt:lpstr>
      <vt:lpstr>Verdana</vt:lpstr>
      <vt:lpstr>TRFK</vt:lpstr>
      <vt:lpstr>Fv. 30 Støren – Røros  Bompengeprosjekt</vt:lpstr>
      <vt:lpstr>Utfordringer</vt:lpstr>
      <vt:lpstr>Utfordringer</vt:lpstr>
      <vt:lpstr>Utfordringer</vt:lpstr>
      <vt:lpstr>Målsetting</vt:lpstr>
      <vt:lpstr>Forprosjekt - prioriteringer</vt:lpstr>
      <vt:lpstr>Bompenger - hovedprinsipp</vt:lpstr>
      <vt:lpstr>Bompenger i Trøndelag</vt:lpstr>
      <vt:lpstr>Styringsgruppas anbefaling</vt:lpstr>
      <vt:lpstr>Nye vurderinger</vt:lpstr>
      <vt:lpstr>PowerPoint-presentasjon</vt:lpstr>
      <vt:lpstr>3 eller 4 bomsnitt</vt:lpstr>
      <vt:lpstr>Videre framdrift</vt:lpstr>
      <vt:lpstr>Informasjon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Fv. 30 Støren – Røros  Bompengeprosjekt</dc:title>
  <dc:creator>Arnfinn Tangstad</dc:creator>
  <cp:lastModifiedBy>Arnfinn Tangstad</cp:lastModifiedBy>
  <cp:revision>2</cp:revision>
  <dcterms:created xsi:type="dcterms:W3CDTF">2022-08-23T07:31:12Z</dcterms:created>
  <dcterms:modified xsi:type="dcterms:W3CDTF">2022-08-29T08:36:57Z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0x010100F10E20C0C6C8564E85C729E8E5F90BBE</vt:lpwstr>
  </property>
  <property fmtid="{D5CDD505-2E9C-101B-9397-08002B2CF9AE}" pid="3" name="MediaServiceImageTags">
    <vt:lpwstr/>
  </property>
</Properties>
</file>