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6" r:id="rId32"/>
    <p:sldId id="287" r:id="rId33"/>
    <p:sldId id="288"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76"/>
    <a:srgbClr val="FF5454"/>
    <a:srgbClr val="ECEDFA"/>
    <a:srgbClr val="6FC3D9"/>
    <a:srgbClr val="FFB7A1"/>
    <a:srgbClr val="1D6E8A"/>
    <a:srgbClr val="000F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9281" autoAdjust="0"/>
  </p:normalViewPr>
  <p:slideViewPr>
    <p:cSldViewPr snapToGrid="0">
      <p:cViewPr varScale="1">
        <p:scale>
          <a:sx n="50" d="100"/>
          <a:sy n="50" d="100"/>
        </p:scale>
        <p:origin x="12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5286251977528"/>
          <c:y val="0.23064750003504106"/>
          <c:w val="0.85554920323336869"/>
          <c:h val="0.65203909587731745"/>
        </c:manualLayout>
      </c:layout>
      <c:barChart>
        <c:barDir val="bar"/>
        <c:grouping val="stacked"/>
        <c:varyColors val="0"/>
        <c:ser>
          <c:idx val="0"/>
          <c:order val="0"/>
          <c:tx>
            <c:strRef>
              <c:f>Sheet1!$B$1</c:f>
              <c:strCache>
                <c:ptCount val="1"/>
                <c:pt idx="0">
                  <c:v>Ingenting</c:v>
                </c:pt>
              </c:strCache>
            </c:strRef>
          </c:tx>
          <c:spPr>
            <a:solidFill>
              <a:srgbClr val="DF2A51"/>
            </a:solidFill>
            <a:ln w="9525" cmpd="sng">
              <a:solidFill>
                <a:srgbClr val="FFFFFF"/>
              </a:solidFill>
              <a:prstDash val="solid"/>
            </a:ln>
          </c:spPr>
          <c:invertIfNegative val="0"/>
          <c:dLbls>
            <c:dLbl>
              <c:idx val="0"/>
              <c:tx>
                <c:rich>
                  <a:bodyPr/>
                  <a:lstStyle/>
                  <a:p>
                    <a:pPr>
                      <a:defRPr sz="1100">
                        <a:solidFill>
                          <a:schemeClr val="bg1"/>
                        </a:solidFill>
                      </a:defRPr>
                    </a:pPr>
                    <a:fld id="{B082ADBD-6411-41EF-9D77-C2473B232825}" type="VALUE">
                      <a:rPr lang="en-US" sz="1100">
                        <a:solidFill>
                          <a:schemeClr val="bg1"/>
                        </a:solidFill>
                        <a:latin typeface="arial,helvetica,sans-serif"/>
                      </a:rPr>
                      <a:pPr>
                        <a:defRPr sz="1100">
                          <a:solidFill>
                            <a:schemeClr val="bg1"/>
                          </a:solidFill>
                        </a:defRPr>
                      </a:pPr>
                      <a:t>[VERDI]</a:t>
                    </a:fld>
                    <a:r>
                      <a:rPr lang="en-US" sz="1100">
                        <a:solidFill>
                          <a:schemeClr val="bg1"/>
                        </a:solidFill>
                        <a:latin typeface="arial,helvetica,sans-serif"/>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2FD-41BD-AC77-36B6FDFB3F78}"/>
                </c:ext>
              </c:extLst>
            </c:dLbl>
            <c:spPr>
              <a:noFill/>
              <a:ln>
                <a:noFill/>
              </a:ln>
              <a:effectLst/>
            </c:spPr>
            <c:txPr>
              <a:bodyPr wrap="square" lIns="38100" tIns="19050" rIns="38100" bIns="19050" anchor="ctr">
                <a:spAutoFit/>
              </a:bodyPr>
              <a:lstStyle/>
              <a:p>
                <a:pPr>
                  <a:defRPr sz="1100">
                    <a:solidFill>
                      <a:schemeClr val="bg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(n=2 574)</c:v>
                </c:pt>
              </c:strCache>
            </c:strRef>
          </c:cat>
          <c:val>
            <c:numRef>
              <c:f>Sheet1!$B$2:$B$7</c:f>
              <c:numCache>
                <c:formatCode>0</c:formatCode>
                <c:ptCount val="1"/>
                <c:pt idx="0">
                  <c:v>3.5246535308754599</c:v>
                </c:pt>
              </c:numCache>
            </c:numRef>
          </c:val>
          <c:extLst>
            <c:ext xmlns:c16="http://schemas.microsoft.com/office/drawing/2014/chart" uri="{C3380CC4-5D6E-409C-BE32-E72D297353CC}">
              <c16:uniqueId val="{00000001-A2FD-41BD-AC77-36B6FDFB3F78}"/>
            </c:ext>
          </c:extLst>
        </c:ser>
        <c:ser>
          <c:idx val="1"/>
          <c:order val="1"/>
          <c:tx>
            <c:strRef>
              <c:f>Sheet1!$C$1</c:f>
              <c:strCache>
                <c:ptCount val="1"/>
                <c:pt idx="0">
                  <c:v>Svært lite</c:v>
                </c:pt>
              </c:strCache>
            </c:strRef>
          </c:tx>
          <c:spPr>
            <a:solidFill>
              <a:srgbClr val="3FAFCD"/>
            </a:solidFill>
            <a:ln w="9525" cmpd="sng">
              <a:solidFill>
                <a:srgbClr val="FFFFFF"/>
              </a:solidFill>
              <a:prstDash val="solid"/>
            </a:ln>
          </c:spPr>
          <c:invertIfNegative val="0"/>
          <c:dLbls>
            <c:dLbl>
              <c:idx val="0"/>
              <c:tx>
                <c:rich>
                  <a:bodyPr/>
                  <a:lstStyle/>
                  <a:p>
                    <a:pPr>
                      <a:defRPr sz="1100">
                        <a:solidFill>
                          <a:schemeClr val="tx1"/>
                        </a:solidFill>
                      </a:defRPr>
                    </a:pPr>
                    <a:fld id="{657C09D5-C7E0-47A6-994A-2337D90A61DD}" type="VALUE">
                      <a:rPr lang="en-US" sz="1100">
                        <a:solidFill>
                          <a:schemeClr val="tx1"/>
                        </a:solidFill>
                        <a:latin typeface="arial,helvetica,sans-serif"/>
                      </a:rPr>
                      <a:pPr>
                        <a:defRPr sz="1100">
                          <a:solidFill>
                            <a:schemeClr val="tx1"/>
                          </a:solidFill>
                        </a:defRPr>
                      </a:pPr>
                      <a:t>[VERDI]</a:t>
                    </a:fld>
                    <a:r>
                      <a:rPr lang="en-US" sz="1100">
                        <a:solidFill>
                          <a:schemeClr val="tx1"/>
                        </a:solidFill>
                        <a:latin typeface="arial,helvetica,sans-serif"/>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FD-41BD-AC77-36B6FDFB3F78}"/>
                </c:ext>
              </c:extLst>
            </c:dLbl>
            <c:spPr>
              <a:noFill/>
              <a:ln>
                <a:noFill/>
              </a:ln>
              <a:effectLst/>
            </c:spPr>
            <c:txPr>
              <a:bodyPr wrap="square" lIns="38100" tIns="19050" rIns="38100" bIns="19050" anchor="ctr">
                <a:spAutoFit/>
              </a:bodyPr>
              <a:lstStyle/>
              <a:p>
                <a:pPr>
                  <a:defRPr sz="1100">
                    <a:solidFill>
                      <a:schemeClr val="tx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(n=2 574)</c:v>
                </c:pt>
              </c:strCache>
            </c:strRef>
          </c:cat>
          <c:val>
            <c:numRef>
              <c:f>Sheet1!$C$2:$C$7</c:f>
              <c:numCache>
                <c:formatCode>0</c:formatCode>
                <c:ptCount val="1"/>
                <c:pt idx="0">
                  <c:v>18.495844811787599</c:v>
                </c:pt>
              </c:numCache>
            </c:numRef>
          </c:val>
          <c:extLst>
            <c:ext xmlns:c16="http://schemas.microsoft.com/office/drawing/2014/chart" uri="{C3380CC4-5D6E-409C-BE32-E72D297353CC}">
              <c16:uniqueId val="{00000003-A2FD-41BD-AC77-36B6FDFB3F78}"/>
            </c:ext>
          </c:extLst>
        </c:ser>
        <c:ser>
          <c:idx val="2"/>
          <c:order val="2"/>
          <c:tx>
            <c:strRef>
              <c:f>Sheet1!$D$1</c:f>
              <c:strCache>
                <c:ptCount val="1"/>
                <c:pt idx="0">
                  <c:v>Ganske lite</c:v>
                </c:pt>
              </c:strCache>
            </c:strRef>
          </c:tx>
          <c:spPr>
            <a:solidFill>
              <a:srgbClr val="88E1E8"/>
            </a:solidFill>
            <a:ln w="9525" cmpd="sng">
              <a:solidFill>
                <a:srgbClr val="FFFFFF"/>
              </a:solidFill>
              <a:prstDash val="solid"/>
            </a:ln>
          </c:spPr>
          <c:invertIfNegative val="0"/>
          <c:dLbls>
            <c:dLbl>
              <c:idx val="0"/>
              <c:tx>
                <c:rich>
                  <a:bodyPr/>
                  <a:lstStyle/>
                  <a:p>
                    <a:pPr>
                      <a:defRPr sz="1100"/>
                    </a:pPr>
                    <a:fld id="{23702620-E46A-41A5-960B-AE380FC1ABCD}" type="VALUE">
                      <a:rPr lang="en-US" sz="1100">
                        <a:solidFill>
                          <a:srgbClr val="3F3F3F"/>
                        </a:solidFill>
                        <a:latin typeface="arial,helvetica,sans-serif"/>
                      </a:rPr>
                      <a:pPr>
                        <a:defRPr sz="1100"/>
                      </a:pPr>
                      <a:t>[VERDI]</a:t>
                    </a:fld>
                    <a:r>
                      <a:rPr lang="en-US" sz="1100">
                        <a:solidFill>
                          <a:srgbClr val="3F3F3F"/>
                        </a:solidFill>
                        <a:latin typeface="arial,helvetica,sans-serif"/>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2FD-41BD-AC77-36B6FDFB3F78}"/>
                </c:ext>
              </c:extLst>
            </c:dLbl>
            <c:spPr>
              <a:noFill/>
              <a:ln>
                <a:noFill/>
              </a:ln>
              <a:effectLst/>
            </c:spPr>
            <c:txPr>
              <a:bodyPr wrap="square" lIns="38100" tIns="19050" rIns="38100" bIns="19050" anchor="ctr">
                <a:spAutoFit/>
              </a:bodyPr>
              <a:lstStyle/>
              <a:p>
                <a:pPr>
                  <a:defRPr sz="1100"/>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(n=2 574)</c:v>
                </c:pt>
              </c:strCache>
            </c:strRef>
          </c:cat>
          <c:val>
            <c:numRef>
              <c:f>Sheet1!$D$2:$D$7</c:f>
              <c:numCache>
                <c:formatCode>0</c:formatCode>
                <c:ptCount val="1"/>
                <c:pt idx="0">
                  <c:v>27.481088868747101</c:v>
                </c:pt>
              </c:numCache>
            </c:numRef>
          </c:val>
          <c:extLst>
            <c:ext xmlns:c16="http://schemas.microsoft.com/office/drawing/2014/chart" uri="{C3380CC4-5D6E-409C-BE32-E72D297353CC}">
              <c16:uniqueId val="{00000005-A2FD-41BD-AC77-36B6FDFB3F78}"/>
            </c:ext>
          </c:extLst>
        </c:ser>
        <c:ser>
          <c:idx val="3"/>
          <c:order val="3"/>
          <c:tx>
            <c:strRef>
              <c:f>Sheet1!$E$1</c:f>
              <c:strCache>
                <c:ptCount val="1"/>
                <c:pt idx="0">
                  <c:v>Verken lite eller mye</c:v>
                </c:pt>
              </c:strCache>
            </c:strRef>
          </c:tx>
          <c:spPr>
            <a:solidFill>
              <a:srgbClr val="F6C24A"/>
            </a:solidFill>
            <a:ln w="9525" cmpd="sng">
              <a:solidFill>
                <a:srgbClr val="FFFFFF"/>
              </a:solidFill>
              <a:prstDash val="solid"/>
            </a:ln>
          </c:spPr>
          <c:invertIfNegative val="0"/>
          <c:dLbls>
            <c:dLbl>
              <c:idx val="0"/>
              <c:tx>
                <c:rich>
                  <a:bodyPr/>
                  <a:lstStyle/>
                  <a:p>
                    <a:pPr>
                      <a:defRPr sz="1100"/>
                    </a:pPr>
                    <a:fld id="{03B6FA14-1443-491D-BD8E-BA8BE64CB5D2}" type="VALUE">
                      <a:rPr lang="en-US" sz="1100">
                        <a:solidFill>
                          <a:srgbClr val="3F3F3F"/>
                        </a:solidFill>
                        <a:latin typeface="arial,helvetica,sans-serif"/>
                      </a:rPr>
                      <a:pPr>
                        <a:defRPr sz="1100"/>
                      </a:pPr>
                      <a:t>[VERDI]</a:t>
                    </a:fld>
                    <a:r>
                      <a:rPr lang="en-US" sz="1100">
                        <a:solidFill>
                          <a:srgbClr val="3F3F3F"/>
                        </a:solidFill>
                        <a:latin typeface="arial,helvetica,sans-serif"/>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2FD-41BD-AC77-36B6FDFB3F78}"/>
                </c:ext>
              </c:extLst>
            </c:dLbl>
            <c:spPr>
              <a:noFill/>
              <a:ln>
                <a:noFill/>
              </a:ln>
              <a:effectLst/>
            </c:spPr>
            <c:txPr>
              <a:bodyPr wrap="square" lIns="38100" tIns="19050" rIns="38100" bIns="19050" anchor="ctr">
                <a:spAutoFit/>
              </a:bodyPr>
              <a:lstStyle/>
              <a:p>
                <a:pPr>
                  <a:defRPr sz="1100"/>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(n=2 574)</c:v>
                </c:pt>
              </c:strCache>
            </c:strRef>
          </c:cat>
          <c:val>
            <c:numRef>
              <c:f>Sheet1!$E$2:$E$7</c:f>
              <c:numCache>
                <c:formatCode>0</c:formatCode>
                <c:ptCount val="1"/>
                <c:pt idx="0">
                  <c:v>25.977368943497101</c:v>
                </c:pt>
              </c:numCache>
            </c:numRef>
          </c:val>
          <c:extLst>
            <c:ext xmlns:c16="http://schemas.microsoft.com/office/drawing/2014/chart" uri="{C3380CC4-5D6E-409C-BE32-E72D297353CC}">
              <c16:uniqueId val="{00000007-A2FD-41BD-AC77-36B6FDFB3F78}"/>
            </c:ext>
          </c:extLst>
        </c:ser>
        <c:ser>
          <c:idx val="4"/>
          <c:order val="4"/>
          <c:tx>
            <c:strRef>
              <c:f>Sheet1!$F$1</c:f>
              <c:strCache>
                <c:ptCount val="1"/>
                <c:pt idx="0">
                  <c:v>Ganske mye</c:v>
                </c:pt>
              </c:strCache>
            </c:strRef>
          </c:tx>
          <c:spPr>
            <a:solidFill>
              <a:srgbClr val="AFDA7A"/>
            </a:solidFill>
            <a:ln w="9525" cmpd="sng">
              <a:solidFill>
                <a:srgbClr val="FFFFFF"/>
              </a:solidFill>
              <a:prstDash val="solid"/>
            </a:ln>
          </c:spPr>
          <c:invertIfNegative val="0"/>
          <c:dLbls>
            <c:dLbl>
              <c:idx val="0"/>
              <c:tx>
                <c:rich>
                  <a:bodyPr/>
                  <a:lstStyle/>
                  <a:p>
                    <a:pPr>
                      <a:defRPr sz="1100"/>
                    </a:pPr>
                    <a:fld id="{C2ABCAC8-75EE-4023-B94C-B3DFB65DD8F1}" type="VALUE">
                      <a:rPr lang="en-US" sz="1100">
                        <a:solidFill>
                          <a:srgbClr val="3F3F3F"/>
                        </a:solidFill>
                        <a:latin typeface="arial,helvetica,sans-serif"/>
                      </a:rPr>
                      <a:pPr>
                        <a:defRPr sz="1100"/>
                      </a:pPr>
                      <a:t>[VERDI]</a:t>
                    </a:fld>
                    <a:r>
                      <a:rPr lang="en-US" sz="1100">
                        <a:solidFill>
                          <a:srgbClr val="3F3F3F"/>
                        </a:solidFill>
                        <a:latin typeface="arial,helvetica,sans-serif"/>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2FD-41BD-AC77-36B6FDFB3F78}"/>
                </c:ext>
              </c:extLst>
            </c:dLbl>
            <c:spPr>
              <a:noFill/>
              <a:ln>
                <a:noFill/>
              </a:ln>
              <a:effectLst/>
            </c:spPr>
            <c:txPr>
              <a:bodyPr wrap="square" lIns="38100" tIns="19050" rIns="38100" bIns="19050" anchor="ctr">
                <a:spAutoFit/>
              </a:bodyPr>
              <a:lstStyle/>
              <a:p>
                <a:pPr>
                  <a:defRPr sz="1100"/>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(n=2 574)</c:v>
                </c:pt>
              </c:strCache>
            </c:strRef>
          </c:cat>
          <c:val>
            <c:numRef>
              <c:f>Sheet1!$F$2:$F$7</c:f>
              <c:numCache>
                <c:formatCode>0</c:formatCode>
                <c:ptCount val="1"/>
                <c:pt idx="0">
                  <c:v>19.804411577471001</c:v>
                </c:pt>
              </c:numCache>
            </c:numRef>
          </c:val>
          <c:extLst>
            <c:ext xmlns:c16="http://schemas.microsoft.com/office/drawing/2014/chart" uri="{C3380CC4-5D6E-409C-BE32-E72D297353CC}">
              <c16:uniqueId val="{00000009-A2FD-41BD-AC77-36B6FDFB3F78}"/>
            </c:ext>
          </c:extLst>
        </c:ser>
        <c:ser>
          <c:idx val="5"/>
          <c:order val="5"/>
          <c:tx>
            <c:strRef>
              <c:f>Sheet1!$G$1</c:f>
              <c:strCache>
                <c:ptCount val="1"/>
                <c:pt idx="0">
                  <c:v>Svært mye</c:v>
                </c:pt>
              </c:strCache>
            </c:strRef>
          </c:tx>
          <c:spPr>
            <a:solidFill>
              <a:srgbClr val="6AA324"/>
            </a:solidFill>
            <a:ln w="9525" cmpd="sng">
              <a:solidFill>
                <a:srgbClr val="FFFFFF"/>
              </a:solidFill>
              <a:prstDash val="solid"/>
            </a:ln>
          </c:spPr>
          <c:invertIfNegative val="0"/>
          <c:dLbls>
            <c:dLbl>
              <c:idx val="0"/>
              <c:tx>
                <c:rich>
                  <a:bodyPr/>
                  <a:lstStyle/>
                  <a:p>
                    <a:pPr>
                      <a:defRPr sz="1100"/>
                    </a:pPr>
                    <a:fld id="{1AA2F51D-C91A-4C2F-9625-7E0120C6A32B}" type="VALUE">
                      <a:rPr lang="en-US" sz="1100">
                        <a:solidFill>
                          <a:srgbClr val="3F3F3F"/>
                        </a:solidFill>
                        <a:latin typeface="arial,helvetica,sans-serif"/>
                      </a:rPr>
                      <a:pPr>
                        <a:defRPr sz="1100"/>
                      </a:pPr>
                      <a:t>[VERDI]</a:t>
                    </a:fld>
                    <a:r>
                      <a:rPr lang="en-US" sz="1100">
                        <a:solidFill>
                          <a:srgbClr val="3F3F3F"/>
                        </a:solidFill>
                        <a:latin typeface="arial,helvetica,sans-serif"/>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2FD-41BD-AC77-36B6FDFB3F78}"/>
                </c:ext>
              </c:extLst>
            </c:dLbl>
            <c:spPr>
              <a:noFill/>
              <a:ln>
                <a:noFill/>
              </a:ln>
              <a:effectLst/>
            </c:spPr>
            <c:txPr>
              <a:bodyPr wrap="square" lIns="38100" tIns="19050" rIns="38100" bIns="19050" anchor="ctr">
                <a:spAutoFit/>
              </a:bodyPr>
              <a:lstStyle/>
              <a:p>
                <a:pPr>
                  <a:defRPr sz="1100"/>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(n=2 574)</c:v>
                </c:pt>
              </c:strCache>
            </c:strRef>
          </c:cat>
          <c:val>
            <c:numRef>
              <c:f>Sheet1!$G$2:$G$7</c:f>
              <c:numCache>
                <c:formatCode>0</c:formatCode>
                <c:ptCount val="1"/>
                <c:pt idx="0">
                  <c:v>3.0067491066437402</c:v>
                </c:pt>
              </c:numCache>
            </c:numRef>
          </c:val>
          <c:extLst>
            <c:ext xmlns:c16="http://schemas.microsoft.com/office/drawing/2014/chart" uri="{C3380CC4-5D6E-409C-BE32-E72D297353CC}">
              <c16:uniqueId val="{0000000B-A2FD-41BD-AC77-36B6FDFB3F78}"/>
            </c:ext>
          </c:extLst>
        </c:ser>
        <c:ser>
          <c:idx val="6"/>
          <c:order val="6"/>
          <c:tx>
            <c:strRef>
              <c:f>Sheet1!$H$1</c:f>
              <c:strCache>
                <c:ptCount val="1"/>
                <c:pt idx="0">
                  <c:v>Husker ikke</c:v>
                </c:pt>
              </c:strCache>
            </c:strRef>
          </c:tx>
          <c:spPr>
            <a:solidFill>
              <a:schemeClr val="bg1">
                <a:lumMod val="75000"/>
              </a:schemeClr>
            </a:solidFill>
            <a:ln w="9525" cmpd="sng">
              <a:solidFill>
                <a:srgbClr val="FFFFFF"/>
              </a:solidFill>
              <a:prstDash val="solid"/>
            </a:ln>
          </c:spPr>
          <c:invertIfNegative val="0"/>
          <c:dLbls>
            <c:dLbl>
              <c:idx val="0"/>
              <c:tx>
                <c:rich>
                  <a:bodyPr/>
                  <a:lstStyle/>
                  <a:p>
                    <a:pPr>
                      <a:defRPr sz="1100"/>
                    </a:pPr>
                    <a:fld id="{A10BB7B3-58F3-436A-9821-289E21F5A67A}" type="VALUE">
                      <a:rPr lang="en-US" sz="1100">
                        <a:solidFill>
                          <a:srgbClr val="3F3F3F"/>
                        </a:solidFill>
                        <a:latin typeface="arial,helvetica,sans-serif"/>
                      </a:rPr>
                      <a:pPr>
                        <a:defRPr sz="1100"/>
                      </a:pPr>
                      <a:t>[VERDI]</a:t>
                    </a:fld>
                    <a:r>
                      <a:rPr lang="en-US" sz="1100">
                        <a:solidFill>
                          <a:srgbClr val="3F3F3F"/>
                        </a:solidFill>
                        <a:latin typeface="arial,helvetica,sans-serif"/>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A2FD-41BD-AC77-36B6FDFB3F78}"/>
                </c:ext>
              </c:extLst>
            </c:dLbl>
            <c:spPr>
              <a:noFill/>
              <a:ln>
                <a:noFill/>
              </a:ln>
              <a:effectLst/>
            </c:spPr>
            <c:txPr>
              <a:bodyPr wrap="square" lIns="38100" tIns="19050" rIns="38100" bIns="19050" anchor="ctr">
                <a:spAutoFit/>
              </a:bodyPr>
              <a:lstStyle/>
              <a:p>
                <a:pPr>
                  <a:defRPr sz="1100"/>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(n=2 574)</c:v>
                </c:pt>
              </c:strCache>
            </c:strRef>
          </c:cat>
          <c:val>
            <c:numRef>
              <c:f>Sheet1!$H$2:$H$7</c:f>
              <c:numCache>
                <c:formatCode>0</c:formatCode>
                <c:ptCount val="1"/>
                <c:pt idx="0">
                  <c:v>1.3757467669555199</c:v>
                </c:pt>
              </c:numCache>
            </c:numRef>
          </c:val>
          <c:extLst>
            <c:ext xmlns:c16="http://schemas.microsoft.com/office/drawing/2014/chart" uri="{C3380CC4-5D6E-409C-BE32-E72D297353CC}">
              <c16:uniqueId val="{0000000D-A2FD-41BD-AC77-36B6FDFB3F78}"/>
            </c:ext>
          </c:extLst>
        </c:ser>
        <c:ser>
          <c:idx val="7"/>
          <c:order val="7"/>
          <c:tx>
            <c:strRef>
              <c:f>Sheet1!$I$1</c:f>
              <c:strCache>
                <c:ptCount val="1"/>
                <c:pt idx="0">
                  <c:v>Vet ikke</c:v>
                </c:pt>
              </c:strCache>
            </c:strRef>
          </c:tx>
          <c:spPr>
            <a:solidFill>
              <a:srgbClr val="7F7F7F"/>
            </a:solidFill>
            <a:ln w="9525" cmpd="sng">
              <a:solidFill>
                <a:srgbClr val="FFFFFF"/>
              </a:solidFill>
              <a:prstDash val="solid"/>
            </a:ln>
          </c:spPr>
          <c:invertIfNegative val="0"/>
          <c:dLbls>
            <c:dLbl>
              <c:idx val="0"/>
              <c:tx>
                <c:rich>
                  <a:bodyPr/>
                  <a:lstStyle/>
                  <a:p>
                    <a:pPr>
                      <a:defRPr sz="1100"/>
                    </a:pPr>
                    <a:fld id="{C7E8F088-82F0-4149-A9C1-E67FF8DE263D}" type="VALUE">
                      <a:rPr lang="en-US" sz="1100">
                        <a:solidFill>
                          <a:srgbClr val="3F3F3F"/>
                        </a:solidFill>
                        <a:latin typeface="arial,helvetica,sans-serif"/>
                      </a:rPr>
                      <a:pPr>
                        <a:defRPr sz="1100"/>
                      </a:pPr>
                      <a:t>[VERDI]</a:t>
                    </a:fld>
                    <a:r>
                      <a:rPr lang="en-US" sz="1100">
                        <a:solidFill>
                          <a:srgbClr val="3F3F3F"/>
                        </a:solidFill>
                        <a:latin typeface="arial,helvetica,sans-serif"/>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A2FD-41BD-AC77-36B6FDFB3F78}"/>
                </c:ext>
              </c:extLst>
            </c:dLbl>
            <c:spPr>
              <a:noFill/>
              <a:ln>
                <a:noFill/>
              </a:ln>
              <a:effectLst/>
            </c:spPr>
            <c:txPr>
              <a:bodyPr wrap="square" lIns="38100" tIns="19050" rIns="38100" bIns="19050" anchor="ctr">
                <a:spAutoFit/>
              </a:bodyPr>
              <a:lstStyle/>
              <a:p>
                <a:pPr>
                  <a:defRPr sz="1100"/>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(n=2 574)</c:v>
                </c:pt>
              </c:strCache>
            </c:strRef>
          </c:cat>
          <c:val>
            <c:numRef>
              <c:f>Sheet1!$I$2:$I$7</c:f>
              <c:numCache>
                <c:formatCode>0</c:formatCode>
                <c:ptCount val="1"/>
                <c:pt idx="0">
                  <c:v>0</c:v>
                </c:pt>
              </c:numCache>
            </c:numRef>
          </c:val>
          <c:extLst>
            <c:ext xmlns:c16="http://schemas.microsoft.com/office/drawing/2014/chart" uri="{C3380CC4-5D6E-409C-BE32-E72D297353CC}">
              <c16:uniqueId val="{0000000F-A2FD-41BD-AC77-36B6FDFB3F78}"/>
            </c:ext>
          </c:extLst>
        </c:ser>
        <c:dLbls>
          <c:showLegendKey val="0"/>
          <c:showVal val="0"/>
          <c:showCatName val="0"/>
          <c:showSerName val="0"/>
          <c:showPercent val="0"/>
          <c:showBubbleSize val="0"/>
        </c:dLbls>
        <c:gapWidth val="75"/>
        <c:overlap val="100"/>
        <c:axId val="2143232438"/>
        <c:axId val="462406583"/>
      </c:barChart>
      <c:catAx>
        <c:axId val="214323243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sz="1100" smtId="4294967295">
                <a:solidFill>
                  <a:srgbClr val="3F3F3F"/>
                </a:solidFill>
                <a:latin typeface="arial,helvetica,sans-serif"/>
              </a:defRPr>
            </a:pPr>
            <a:endParaRPr lang="nb-NO"/>
          </a:p>
        </c:txPr>
        <c:crossAx val="462406583"/>
        <c:crosses val="autoZero"/>
        <c:auto val="0"/>
        <c:lblAlgn val="ctr"/>
        <c:lblOffset val="100"/>
        <c:noMultiLvlLbl val="0"/>
      </c:catAx>
      <c:valAx>
        <c:axId val="462406583"/>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sz="1100" smtId="4294967295">
                <a:solidFill>
                  <a:srgbClr val="3F3F3F"/>
                </a:solidFill>
                <a:latin typeface="arial,helvetica,sans-serif"/>
              </a:defRPr>
            </a:pPr>
            <a:endParaRPr lang="nb-NO"/>
          </a:p>
        </c:txPr>
        <c:crossAx val="2143232438"/>
        <c:crosses val="autoZero"/>
        <c:crossBetween val="between"/>
      </c:valAx>
      <c:spPr>
        <a:pattFill prst="pct5">
          <a:fgClr>
            <a:srgbClr val="FFFFFF"/>
          </a:fgClr>
          <a:bgClr>
            <a:schemeClr val="bg1"/>
          </a:bgClr>
        </a:pattFill>
      </c:spPr>
    </c:plotArea>
    <c:legend>
      <c:legendPos val="t"/>
      <c:layout>
        <c:manualLayout>
          <c:xMode val="edge"/>
          <c:yMode val="edge"/>
          <c:x val="0.13872288825883941"/>
          <c:y val="3.4453275796664184E-2"/>
          <c:w val="0.85588205029340447"/>
          <c:h val="0.10431882211393906"/>
        </c:manualLayout>
      </c:layout>
      <c:overlay val="0"/>
      <c:txPr>
        <a:bodyPr/>
        <a:lstStyle/>
        <a:p>
          <a:pPr>
            <a:defRPr sz="1100" b="0" smtId="4294967295">
              <a:solidFill>
                <a:srgbClr val="3F3F3F"/>
              </a:solidFill>
              <a:latin typeface="arial,helvetica,sans-serif"/>
            </a:defRPr>
          </a:pPr>
          <a:endParaRPr lang="nb-NO"/>
        </a:p>
      </c:txPr>
    </c:legend>
    <c:plotVisOnly val="1"/>
    <c:dispBlanksAs val="gap"/>
    <c:showDLblsOverMax val="1"/>
  </c:chart>
  <c:spPr>
    <a:pattFill prst="pct5">
      <a:fgClr>
        <a:srgbClr val="FFFFFF"/>
      </a:fgClr>
      <a:bgClr>
        <a:schemeClr val="bg1"/>
      </a:bgClr>
    </a:pattFill>
  </c:spPr>
  <c:txPr>
    <a:bodyPr/>
    <a:lstStyle/>
    <a:p>
      <a:pPr>
        <a:defRPr smtId="4294967295">
          <a:latin typeface="arial,helvetica,sans-serif"/>
        </a:defRPr>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 du observerte ytringene om (...) , hva gjorde du? (flere svar mulig) (n=1 268)</c:v>
                </c:pt>
              </c:strCache>
            </c:strRef>
          </c:tx>
          <c:spPr>
            <a:solidFill>
              <a:srgbClr val="6FC3D9"/>
            </a:solidFill>
            <a:ln w="9525" cmpd="sng">
              <a:solidFill>
                <a:srgbClr val="FFFFFF"/>
              </a:solidFill>
              <a:prstDash val="solid"/>
            </a:ln>
          </c:spPr>
          <c:invertIfNegative val="0"/>
          <c:dLbls>
            <c:dLbl>
              <c:idx val="0"/>
              <c:tx>
                <c:rich>
                  <a:bodyPr/>
                  <a:lstStyle/>
                  <a:p>
                    <a:pPr>
                      <a:defRPr/>
                    </a:pPr>
                    <a:fld id="{380B6515-FAB9-4DEF-AA4B-DA37EFC831DD}"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98-4A61-AD33-7A3FFB368F1E}"/>
                </c:ext>
              </c:extLst>
            </c:dLbl>
            <c:dLbl>
              <c:idx val="1"/>
              <c:tx>
                <c:rich>
                  <a:bodyPr/>
                  <a:lstStyle/>
                  <a:p>
                    <a:pPr>
                      <a:defRPr/>
                    </a:pPr>
                    <a:fld id="{5CCC34F3-AF3A-43A5-AB2A-C505922F64F8}"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98-4A61-AD33-7A3FFB368F1E}"/>
                </c:ext>
              </c:extLst>
            </c:dLbl>
            <c:dLbl>
              <c:idx val="2"/>
              <c:tx>
                <c:rich>
                  <a:bodyPr/>
                  <a:lstStyle/>
                  <a:p>
                    <a:pPr>
                      <a:defRPr/>
                    </a:pPr>
                    <a:fld id="{7FD2E01E-E0CA-46C7-B353-665DD4E045A8}"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98-4A61-AD33-7A3FFB368F1E}"/>
                </c:ext>
              </c:extLst>
            </c:dLbl>
            <c:dLbl>
              <c:idx val="3"/>
              <c:tx>
                <c:rich>
                  <a:bodyPr/>
                  <a:lstStyle/>
                  <a:p>
                    <a:pPr>
                      <a:defRPr/>
                    </a:pPr>
                    <a:fld id="{16A74560-C766-4C37-A5D5-778681B81030}"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98-4A61-AD33-7A3FFB368F1E}"/>
                </c:ext>
              </c:extLst>
            </c:dLbl>
            <c:dLbl>
              <c:idx val="4"/>
              <c:tx>
                <c:rich>
                  <a:bodyPr/>
                  <a:lstStyle/>
                  <a:p>
                    <a:pPr>
                      <a:defRPr/>
                    </a:pPr>
                    <a:fld id="{8ED6BC43-16C0-42CA-A315-D1F7121F1957}"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098-4A61-AD33-7A3FFB368F1E}"/>
                </c:ext>
              </c:extLst>
            </c:dLbl>
            <c:dLbl>
              <c:idx val="5"/>
              <c:tx>
                <c:rich>
                  <a:bodyPr/>
                  <a:lstStyle/>
                  <a:p>
                    <a:pPr>
                      <a:defRPr/>
                    </a:pPr>
                    <a:fld id="{6C15B385-E66A-40C6-97BB-01EE2A46C71A}"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98-4A61-AD33-7A3FFB368F1E}"/>
                </c:ext>
              </c:extLst>
            </c:dLbl>
            <c:dLbl>
              <c:idx val="6"/>
              <c:tx>
                <c:rich>
                  <a:bodyPr/>
                  <a:lstStyle/>
                  <a:p>
                    <a:pPr>
                      <a:defRPr/>
                    </a:pPr>
                    <a:fld id="{29E9B84D-D60B-4BFC-9AFF-7E1012FFBF2F}"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098-4A61-AD33-7A3FFB368F1E}"/>
                </c:ext>
              </c:extLst>
            </c:dLbl>
            <c:dLbl>
              <c:idx val="7"/>
              <c:tx>
                <c:rich>
                  <a:bodyPr/>
                  <a:lstStyle/>
                  <a:p>
                    <a:pPr>
                      <a:defRPr/>
                    </a:pPr>
                    <a:fld id="{36A388AA-6A25-4E78-995E-0A3AA7233B53}"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98-4A61-AD33-7A3FFB368F1E}"/>
                </c:ext>
              </c:extLst>
            </c:dLbl>
            <c:dLbl>
              <c:idx val="8"/>
              <c:tx>
                <c:rich>
                  <a:bodyPr/>
                  <a:lstStyle/>
                  <a:p>
                    <a:pPr>
                      <a:defRPr/>
                    </a:pPr>
                    <a:fld id="{D3D2C651-5E42-4DB3-8B54-6A2774AA70D3}"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098-4A61-AD33-7A3FFB368F1E}"/>
                </c:ext>
              </c:extLst>
            </c:dLbl>
            <c:dLbl>
              <c:idx val="9"/>
              <c:tx>
                <c:rich>
                  <a:bodyPr/>
                  <a:lstStyle/>
                  <a:p>
                    <a:pPr>
                      <a:defRPr/>
                    </a:pPr>
                    <a:fld id="{C094018C-3F8A-429A-AF1A-48D7B759B8CF}"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098-4A61-AD33-7A3FFB368F1E}"/>
                </c:ext>
              </c:extLst>
            </c:dLbl>
            <c:dLbl>
              <c:idx val="10"/>
              <c:tx>
                <c:rich>
                  <a:bodyPr/>
                  <a:lstStyle/>
                  <a:p>
                    <a:pPr>
                      <a:defRPr/>
                    </a:pPr>
                    <a:fld id="{C94EC62E-B086-45B7-89A0-876B6706FAFC}"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098-4A61-AD33-7A3FFB368F1E}"/>
                </c:ext>
              </c:extLst>
            </c:dLbl>
            <c:dLbl>
              <c:idx val="11"/>
              <c:tx>
                <c:rich>
                  <a:bodyPr/>
                  <a:lstStyle/>
                  <a:p>
                    <a:pPr>
                      <a:defRPr/>
                    </a:pPr>
                    <a:fld id="{34AB2342-45C2-4AF3-8661-07EC2EEC6E33}"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098-4A61-AD33-7A3FFB368F1E}"/>
                </c:ext>
              </c:extLst>
            </c:dLbl>
            <c:dLbl>
              <c:idx val="12"/>
              <c:tx>
                <c:rich>
                  <a:bodyPr/>
                  <a:lstStyle/>
                  <a:p>
                    <a:pPr>
                      <a:defRPr/>
                    </a:pPr>
                    <a:fld id="{D703B630-BBFA-4588-8978-C3FE05BC63B6}"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098-4A61-AD33-7A3FFB368F1E}"/>
                </c:ext>
              </c:extLst>
            </c:dLbl>
            <c:dLbl>
              <c:idx val="13"/>
              <c:tx>
                <c:rich>
                  <a:bodyPr/>
                  <a:lstStyle/>
                  <a:p>
                    <a:pPr>
                      <a:defRPr/>
                    </a:pPr>
                    <a:fld id="{F0DE006F-0897-4478-B98D-3F6890519413}"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098-4A61-AD33-7A3FFB368F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Sheet1!$A$2:$A$15</c:f>
              <c:strCache>
                <c:ptCount val="14"/>
                <c:pt idx="0">
                  <c:v>Husker ikke</c:v>
                </c:pt>
                <c:pt idx="1">
                  <c:v>Annet</c:v>
                </c:pt>
                <c:pt idx="2">
                  <c:v>Blokkerte personen som skrev innholdet (hvis hendelsen fant sted på nett)</c:v>
                </c:pt>
                <c:pt idx="3">
                  <c:v>Delte innholdet (hvis hendelsen fant sted på nett)</c:v>
                </c:pt>
                <c:pt idx="4">
                  <c:v>Likte innholdet (hvis hendelsen fant sted på nett)</c:v>
                </c:pt>
                <c:pt idx="5">
                  <c:v>Rapporterte hendelsen til utgiveren av innholdet (hvis hendelsen fant sted på nett)</c:v>
                </c:pt>
                <c:pt idx="6">
                  <c:v>Rapporterte hendelsen til en organisasjon</c:v>
                </c:pt>
                <c:pt idx="7">
                  <c:v>Rapporterte hendelsen til politiet</c:v>
                </c:pt>
                <c:pt idx="8">
                  <c:v>Rapporterte hendelsen til Likestillings- og diskrimineringsombudet</c:v>
                </c:pt>
                <c:pt idx="9">
                  <c:v>Fortalte venner eller familie om hendelsen</c:v>
                </c:pt>
                <c:pt idx="10">
                  <c:v>Snakket, lyttet eller ga råd til offeret</c:v>
                </c:pt>
                <c:pt idx="11">
                  <c:v>Sa eller skrev noe som tok avstand fra ytringen</c:v>
                </c:pt>
                <c:pt idx="12">
                  <c:v>Sa eller skrev noe som støttet ytringen</c:v>
                </c:pt>
                <c:pt idx="13">
                  <c:v>Ingenting</c:v>
                </c:pt>
              </c:strCache>
            </c:strRef>
          </c:cat>
          <c:val>
            <c:numRef>
              <c:f>Sheet1!$B$2:$B$15</c:f>
              <c:numCache>
                <c:formatCode>0</c:formatCode>
                <c:ptCount val="14"/>
                <c:pt idx="0">
                  <c:v>20.151925696210299</c:v>
                </c:pt>
                <c:pt idx="1">
                  <c:v>3.45895188021627</c:v>
                </c:pt>
                <c:pt idx="2">
                  <c:v>3.02897453576881</c:v>
                </c:pt>
                <c:pt idx="3">
                  <c:v>0.37403128205859898</c:v>
                </c:pt>
                <c:pt idx="4">
                  <c:v>0.37237267252749001</c:v>
                </c:pt>
                <c:pt idx="5">
                  <c:v>2.4379932973201601</c:v>
                </c:pt>
                <c:pt idx="6">
                  <c:v>0.42107616524382402</c:v>
                </c:pt>
                <c:pt idx="7">
                  <c:v>9.4210532399526693E-3</c:v>
                </c:pt>
                <c:pt idx="8">
                  <c:v>0.80832014604464597</c:v>
                </c:pt>
                <c:pt idx="9">
                  <c:v>5.6496004120167598</c:v>
                </c:pt>
                <c:pt idx="10">
                  <c:v>1.3043520959072099</c:v>
                </c:pt>
                <c:pt idx="11">
                  <c:v>6.7046169511699896</c:v>
                </c:pt>
                <c:pt idx="12">
                  <c:v>1.55997905491372</c:v>
                </c:pt>
                <c:pt idx="13">
                  <c:v>57.771952678741997</c:v>
                </c:pt>
              </c:numCache>
            </c:numRef>
          </c:val>
          <c:extLst>
            <c:ext xmlns:c16="http://schemas.microsoft.com/office/drawing/2014/chart" uri="{C3380CC4-5D6E-409C-BE32-E72D297353CC}">
              <c16:uniqueId val="{0000000E-2098-4A61-AD33-7A3FFB368F1E}"/>
            </c:ext>
          </c:extLst>
        </c:ser>
        <c:dLbls>
          <c:showLegendKey val="0"/>
          <c:showVal val="0"/>
          <c:showCatName val="0"/>
          <c:showSerName val="0"/>
          <c:showPercent val="0"/>
          <c:showBubbleSize val="0"/>
        </c:dLbls>
        <c:gapWidth val="75"/>
        <c:overlap val="-83"/>
        <c:axId val="1602421333"/>
        <c:axId val="1762302299"/>
      </c:barChart>
      <c:catAx>
        <c:axId val="1602421333"/>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1762302299"/>
        <c:crosses val="autoZero"/>
        <c:auto val="0"/>
        <c:lblAlgn val="ctr"/>
        <c:lblOffset val="100"/>
        <c:noMultiLvlLbl val="0"/>
      </c:catAx>
      <c:valAx>
        <c:axId val="1762302299"/>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1602421333"/>
        <c:crosses val="autoZero"/>
        <c:crossBetween val="between"/>
      </c:valAx>
      <c:spPr>
        <a:pattFill prst="pct5">
          <a:fgClr>
            <a:srgbClr val="FFFFFF"/>
          </a:fgClr>
          <a:bgClr>
            <a:schemeClr val="bg1"/>
          </a:bgClr>
        </a:pattFill>
      </c:spPr>
    </c:plotArea>
    <c:legend>
      <c:legendPos val="t"/>
      <c:overlay val="0"/>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42702801684672E-2"/>
          <c:y val="0.191837114780604"/>
          <c:w val="0.80276305578081808"/>
          <c:h val="0.71329054651891055"/>
        </c:manualLayout>
      </c:layout>
      <c:barChart>
        <c:barDir val="col"/>
        <c:grouping val="clustered"/>
        <c:varyColors val="0"/>
        <c:ser>
          <c:idx val="0"/>
          <c:order val="0"/>
          <c:tx>
            <c:strRef>
              <c:f>Sheet1!$B$1</c:f>
              <c:strCache>
                <c:ptCount val="1"/>
                <c:pt idx="0">
                  <c:v>Samer</c:v>
                </c:pt>
              </c:strCache>
            </c:strRef>
          </c:tx>
          <c:spPr>
            <a:solidFill>
              <a:srgbClr val="F6C24A"/>
            </a:solidFill>
            <a:ln w="9525" cmpd="sng">
              <a:solidFill>
                <a:srgbClr val="FFFFFF"/>
              </a:solidFill>
              <a:prstDash val="solid"/>
            </a:ln>
          </c:spPr>
          <c:invertIfNegative val="0"/>
          <c:dLbls>
            <c:dLbl>
              <c:idx val="0"/>
              <c:tx>
                <c:rich>
                  <a:bodyPr/>
                  <a:lstStyle/>
                  <a:p>
                    <a:pPr>
                      <a:defRPr/>
                    </a:pPr>
                    <a:fld id="{957CCCF2-9A0F-4BD6-B0CD-478EA667FB9E}"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BA-4CA6-9A77-D597719E3ECE}"/>
                </c:ext>
              </c:extLst>
            </c:dLbl>
            <c:dLbl>
              <c:idx val="1"/>
              <c:tx>
                <c:rich>
                  <a:bodyPr/>
                  <a:lstStyle/>
                  <a:p>
                    <a:pPr>
                      <a:defRPr/>
                    </a:pPr>
                    <a:fld id="{E8437DC9-2960-45A1-BE4D-790E6F100C4E}"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BA-4CA6-9A77-D597719E3ECE}"/>
                </c:ext>
              </c:extLst>
            </c:dLbl>
            <c:dLbl>
              <c:idx val="2"/>
              <c:tx>
                <c:rich>
                  <a:bodyPr/>
                  <a:lstStyle/>
                  <a:p>
                    <a:pPr>
                      <a:defRPr/>
                    </a:pPr>
                    <a:fld id="{889A65AC-8998-48C5-92E1-9AFE9F250A8B}"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BA-4CA6-9A77-D597719E3ECE}"/>
                </c:ext>
              </c:extLst>
            </c:dLbl>
            <c:dLbl>
              <c:idx val="3"/>
              <c:tx>
                <c:rich>
                  <a:bodyPr/>
                  <a:lstStyle/>
                  <a:p>
                    <a:pPr>
                      <a:defRPr/>
                    </a:pPr>
                    <a:fld id="{03397B03-00EF-4064-A330-ABE4F0321F34}"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BA-4CA6-9A77-D597719E3EC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60 år eller mer</c:v>
                </c:pt>
                <c:pt idx="1">
                  <c:v>45-59 år</c:v>
                </c:pt>
                <c:pt idx="2">
                  <c:v>30-44 år</c:v>
                </c:pt>
                <c:pt idx="3">
                  <c:v>Under 30 år</c:v>
                </c:pt>
              </c:strCache>
            </c:strRef>
          </c:cat>
          <c:val>
            <c:numRef>
              <c:f>Sheet1!$B$2:$B$5</c:f>
              <c:numCache>
                <c:formatCode>General</c:formatCode>
                <c:ptCount val="4"/>
                <c:pt idx="0">
                  <c:v>66</c:v>
                </c:pt>
                <c:pt idx="1">
                  <c:v>56</c:v>
                </c:pt>
                <c:pt idx="2">
                  <c:v>42</c:v>
                </c:pt>
                <c:pt idx="3">
                  <c:v>31</c:v>
                </c:pt>
              </c:numCache>
            </c:numRef>
          </c:val>
          <c:extLst>
            <c:ext xmlns:c16="http://schemas.microsoft.com/office/drawing/2014/chart" uri="{C3380CC4-5D6E-409C-BE32-E72D297353CC}">
              <c16:uniqueId val="{00000004-64BA-4CA6-9A77-D597719E3ECE}"/>
            </c:ext>
          </c:extLst>
        </c:ser>
        <c:dLbls>
          <c:showLegendKey val="0"/>
          <c:showVal val="0"/>
          <c:showCatName val="0"/>
          <c:showSerName val="0"/>
          <c:showPercent val="0"/>
          <c:showBubbleSize val="0"/>
        </c:dLbls>
        <c:gapWidth val="120"/>
        <c:axId val="770196558"/>
        <c:axId val="25398223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Jøder</c:v>
                      </c:pt>
                    </c:strCache>
                  </c:strRef>
                </c:tx>
                <c:spPr>
                  <a:solidFill>
                    <a:srgbClr val="307FBA"/>
                  </a:solidFill>
                  <a:ln w="9525" cmpd="sng">
                    <a:solidFill>
                      <a:srgbClr val="FFFFFF"/>
                    </a:solidFill>
                    <a:prstDash val="solid"/>
                  </a:ln>
                </c:spPr>
                <c:invertIfNegative val="0"/>
                <c:dLbls>
                  <c:dLbl>
                    <c:idx val="0"/>
                    <c:tx>
                      <c:rich>
                        <a:bodyPr/>
                        <a:lstStyle/>
                        <a:p>
                          <a:pPr>
                            <a:defRPr/>
                          </a:pPr>
                          <a:fld id="{7EC5C056-BFD0-45FA-B1A2-23C5802436A8}" type="VALUE">
                            <a:rPr lang="en-US"/>
                            <a:pPr>
                              <a:defRPr/>
                            </a:pPr>
                            <a:t>[VERDI]</a:t>
                          </a:fld>
                          <a:r>
                            <a:rPr lang="en-US"/>
                            <a:t>%</a:t>
                          </a:r>
                        </a:p>
                      </c:rich>
                    </c:tx>
                    <c:spPr/>
                    <c:dLblPos val="ctr"/>
                    <c:showLegendKey val="0"/>
                    <c:showVal val="1"/>
                    <c:showCatName val="0"/>
                    <c:showSerName val="0"/>
                    <c:showPercent val="0"/>
                    <c:showBubbleSize val="0"/>
                    <c:extLst>
                      <c:ext uri="{CE6537A1-D6FC-4f65-9D91-7224C49458BB}">
                        <c15:dlblFieldTable/>
                        <c15:showDataLabelsRange val="0"/>
                      </c:ext>
                      <c:ext xmlns:c16="http://schemas.microsoft.com/office/drawing/2014/chart" uri="{C3380CC4-5D6E-409C-BE32-E72D297353CC}">
                        <c16:uniqueId val="{00000005-64BA-4CA6-9A77-D597719E3ECE}"/>
                      </c:ext>
                    </c:extLst>
                  </c:dLbl>
                  <c:dLbl>
                    <c:idx val="1"/>
                    <c:tx>
                      <c:rich>
                        <a:bodyPr/>
                        <a:lstStyle/>
                        <a:p>
                          <a:pPr>
                            <a:defRPr/>
                          </a:pPr>
                          <a:fld id="{311C0414-3217-4D42-A5E1-0AF42F9B4193}" type="VALUE">
                            <a:rPr lang="en-US"/>
                            <a:pPr>
                              <a:defRPr/>
                            </a:pPr>
                            <a:t>[VERDI]</a:t>
                          </a:fld>
                          <a:r>
                            <a:rPr lang="en-US"/>
                            <a:t>%</a:t>
                          </a:r>
                        </a:p>
                      </c:rich>
                    </c:tx>
                    <c:spPr/>
                    <c:dLblPos val="ctr"/>
                    <c:showLegendKey val="0"/>
                    <c:showVal val="1"/>
                    <c:showCatName val="0"/>
                    <c:showSerName val="0"/>
                    <c:showPercent val="0"/>
                    <c:showBubbleSize val="0"/>
                    <c:extLst>
                      <c:ext uri="{CE6537A1-D6FC-4f65-9D91-7224C49458BB}">
                        <c15:dlblFieldTable/>
                        <c15:showDataLabelsRange val="0"/>
                      </c:ext>
                      <c:ext xmlns:c16="http://schemas.microsoft.com/office/drawing/2014/chart" uri="{C3380CC4-5D6E-409C-BE32-E72D297353CC}">
                        <c16:uniqueId val="{00000006-64BA-4CA6-9A77-D597719E3ECE}"/>
                      </c:ext>
                    </c:extLst>
                  </c:dLbl>
                  <c:dLbl>
                    <c:idx val="2"/>
                    <c:tx>
                      <c:rich>
                        <a:bodyPr/>
                        <a:lstStyle/>
                        <a:p>
                          <a:pPr>
                            <a:defRPr/>
                          </a:pPr>
                          <a:fld id="{B390D17C-5C2B-4D5D-B09D-BC7918F0A54E}" type="VALUE">
                            <a:rPr lang="en-US"/>
                            <a:pPr>
                              <a:defRPr/>
                            </a:pPr>
                            <a:t>[VERDI]</a:t>
                          </a:fld>
                          <a:r>
                            <a:rPr lang="en-US"/>
                            <a:t>%</a:t>
                          </a:r>
                        </a:p>
                      </c:rich>
                    </c:tx>
                    <c:spPr/>
                    <c:dLblPos val="ctr"/>
                    <c:showLegendKey val="0"/>
                    <c:showVal val="1"/>
                    <c:showCatName val="0"/>
                    <c:showSerName val="0"/>
                    <c:showPercent val="0"/>
                    <c:showBubbleSize val="0"/>
                    <c:extLst>
                      <c:ext uri="{CE6537A1-D6FC-4f65-9D91-7224C49458BB}">
                        <c15:dlblFieldTable/>
                        <c15:showDataLabelsRange val="0"/>
                      </c:ext>
                      <c:ext xmlns:c16="http://schemas.microsoft.com/office/drawing/2014/chart" uri="{C3380CC4-5D6E-409C-BE32-E72D297353CC}">
                        <c16:uniqueId val="{00000007-64BA-4CA6-9A77-D597719E3ECE}"/>
                      </c:ext>
                    </c:extLst>
                  </c:dLbl>
                  <c:dLbl>
                    <c:idx val="3"/>
                    <c:tx>
                      <c:rich>
                        <a:bodyPr/>
                        <a:lstStyle/>
                        <a:p>
                          <a:pPr>
                            <a:defRPr/>
                          </a:pPr>
                          <a:fld id="{B85EC045-8BAF-45FB-BF04-AFD136ACAC19}" type="VALUE">
                            <a:rPr lang="en-US"/>
                            <a:pPr>
                              <a:defRPr/>
                            </a:pPr>
                            <a:t>[VERDI]</a:t>
                          </a:fld>
                          <a:r>
                            <a:rPr lang="en-US"/>
                            <a:t>%</a:t>
                          </a:r>
                        </a:p>
                      </c:rich>
                    </c:tx>
                    <c:spPr/>
                    <c:dLblPos val="ctr"/>
                    <c:showLegendKey val="0"/>
                    <c:showVal val="1"/>
                    <c:showCatName val="0"/>
                    <c:showSerName val="0"/>
                    <c:showPercent val="0"/>
                    <c:showBubbleSize val="0"/>
                    <c:extLst>
                      <c:ext uri="{CE6537A1-D6FC-4f65-9D91-7224C49458BB}">
                        <c15:dlblFieldTable/>
                        <c15:showDataLabelsRange val="0"/>
                      </c:ext>
                      <c:ext xmlns:c16="http://schemas.microsoft.com/office/drawing/2014/chart" uri="{C3380CC4-5D6E-409C-BE32-E72D297353CC}">
                        <c16:uniqueId val="{00000008-64BA-4CA6-9A77-D597719E3ECE}"/>
                      </c:ext>
                    </c:extLst>
                  </c:dLbl>
                  <c:spPr>
                    <a:noFill/>
                    <a:ln>
                      <a:noFill/>
                    </a:ln>
                    <a:effectLst/>
                  </c:spPr>
                  <c:showLegendKey val="0"/>
                  <c:showVal val="0"/>
                  <c:showCatName val="0"/>
                  <c:showSerName val="0"/>
                  <c:showPercent val="0"/>
                  <c:showBubbleSize val="0"/>
                  <c:extLst>
                    <c:ext uri="{CE6537A1-D6FC-4f65-9D91-7224C49458BB}">
                      <c15:showLeaderLines val="0"/>
                    </c:ext>
                  </c:extLst>
                </c:dLbls>
                <c:cat>
                  <c:strRef>
                    <c:extLst>
                      <c:ext uri="{02D57815-91ED-43cb-92C2-25804820EDAC}">
                        <c15:formulaRef>
                          <c15:sqref>Sheet1!$A$2:$A$5</c15:sqref>
                        </c15:formulaRef>
                      </c:ext>
                    </c:extLst>
                    <c:strCache>
                      <c:ptCount val="4"/>
                      <c:pt idx="0">
                        <c:v>60 år eller mer</c:v>
                      </c:pt>
                      <c:pt idx="1">
                        <c:v>45-59 år</c:v>
                      </c:pt>
                      <c:pt idx="2">
                        <c:v>30-44 år</c:v>
                      </c:pt>
                      <c:pt idx="3">
                        <c:v>Under 30 år</c:v>
                      </c:pt>
                    </c:strCache>
                  </c:strRef>
                </c:cat>
                <c:val>
                  <c:numRef>
                    <c:extLst>
                      <c:ext uri="{02D57815-91ED-43cb-92C2-25804820EDAC}">
                        <c15:formulaRef>
                          <c15:sqref>Sheet1!$C$2:$C$5</c15:sqref>
                        </c15:formulaRef>
                      </c:ext>
                    </c:extLst>
                    <c:numCache>
                      <c:formatCode>General</c:formatCode>
                      <c:ptCount val="4"/>
                      <c:pt idx="0">
                        <c:v>55</c:v>
                      </c:pt>
                      <c:pt idx="1">
                        <c:v>46</c:v>
                      </c:pt>
                      <c:pt idx="2">
                        <c:v>30</c:v>
                      </c:pt>
                      <c:pt idx="3">
                        <c:v>21</c:v>
                      </c:pt>
                    </c:numCache>
                  </c:numRef>
                </c:val>
                <c:extLst>
                  <c:ext xmlns:c16="http://schemas.microsoft.com/office/drawing/2014/chart" uri="{C3380CC4-5D6E-409C-BE32-E72D297353CC}">
                    <c16:uniqueId val="{00000009-64BA-4CA6-9A77-D597719E3EC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Kvener/norskfinner</c:v>
                      </c:pt>
                    </c:strCache>
                  </c:strRef>
                </c:tx>
                <c:spPr>
                  <a:solidFill>
                    <a:srgbClr val="5ABE79"/>
                  </a:solidFill>
                  <a:ln w="9525" cmpd="sng">
                    <a:solidFill>
                      <a:srgbClr val="FFFFFF"/>
                    </a:solidFill>
                    <a:prstDash val="solid"/>
                  </a:ln>
                </c:spPr>
                <c:invertIfNegative val="0"/>
                <c:dLbls>
                  <c:dLbl>
                    <c:idx val="0"/>
                    <c:tx>
                      <c:rich>
                        <a:bodyPr/>
                        <a:lstStyle/>
                        <a:p>
                          <a:pPr>
                            <a:defRPr/>
                          </a:pPr>
                          <a:fld id="{4E9FDD92-08C6-485B-9BC6-93A5C202A989}"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A-64BA-4CA6-9A77-D597719E3ECE}"/>
                      </c:ext>
                    </c:extLst>
                  </c:dLbl>
                  <c:dLbl>
                    <c:idx val="1"/>
                    <c:tx>
                      <c:rich>
                        <a:bodyPr/>
                        <a:lstStyle/>
                        <a:p>
                          <a:pPr>
                            <a:defRPr/>
                          </a:pPr>
                          <a:fld id="{C6874597-03E4-4691-9753-4E7FF0F63E67}"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B-64BA-4CA6-9A77-D597719E3ECE}"/>
                      </c:ext>
                    </c:extLst>
                  </c:dLbl>
                  <c:dLbl>
                    <c:idx val="2"/>
                    <c:tx>
                      <c:rich>
                        <a:bodyPr/>
                        <a:lstStyle/>
                        <a:p>
                          <a:pPr>
                            <a:defRPr/>
                          </a:pPr>
                          <a:fld id="{8B312FB3-93C9-43A3-8AC2-C318D3790281}"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C-64BA-4CA6-9A77-D597719E3ECE}"/>
                      </c:ext>
                    </c:extLst>
                  </c:dLbl>
                  <c:dLbl>
                    <c:idx val="3"/>
                    <c:tx>
                      <c:rich>
                        <a:bodyPr/>
                        <a:lstStyle/>
                        <a:p>
                          <a:pPr>
                            <a:defRPr/>
                          </a:pPr>
                          <a:fld id="{806FFB47-C1C6-4D4B-927A-7F20ABE9A289}"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D-64BA-4CA6-9A77-D597719E3ECE}"/>
                      </c:ext>
                    </c:extLst>
                  </c:dLbl>
                  <c:spPr>
                    <a:noFill/>
                    <a:ln>
                      <a:noFill/>
                    </a:ln>
                    <a:effectLst/>
                  </c:sp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60 år eller mer</c:v>
                      </c:pt>
                      <c:pt idx="1">
                        <c:v>45-59 år</c:v>
                      </c:pt>
                      <c:pt idx="2">
                        <c:v>30-44 år</c:v>
                      </c:pt>
                      <c:pt idx="3">
                        <c:v>Under 30 år</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92</c:v>
                      </c:pt>
                      <c:pt idx="1">
                        <c:v>93</c:v>
                      </c:pt>
                      <c:pt idx="2">
                        <c:v>92</c:v>
                      </c:pt>
                      <c:pt idx="3">
                        <c:v>85</c:v>
                      </c:pt>
                    </c:numCache>
                  </c:numRef>
                </c:val>
                <c:extLst xmlns:c15="http://schemas.microsoft.com/office/drawing/2012/chart">
                  <c:ext xmlns:c16="http://schemas.microsoft.com/office/drawing/2014/chart" uri="{C3380CC4-5D6E-409C-BE32-E72D297353CC}">
                    <c16:uniqueId val="{0000000E-64BA-4CA6-9A77-D597719E3EC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Skogfinner</c:v>
                      </c:pt>
                    </c:strCache>
                  </c:strRef>
                </c:tx>
                <c:spPr>
                  <a:solidFill>
                    <a:srgbClr val="EE8944"/>
                  </a:solidFill>
                  <a:ln w="9525" cmpd="sng">
                    <a:solidFill>
                      <a:srgbClr val="FFFFFF"/>
                    </a:solidFill>
                    <a:prstDash val="solid"/>
                  </a:ln>
                </c:spPr>
                <c:invertIfNegative val="0"/>
                <c:dLbls>
                  <c:dLbl>
                    <c:idx val="0"/>
                    <c:tx>
                      <c:rich>
                        <a:bodyPr/>
                        <a:lstStyle/>
                        <a:p>
                          <a:pPr>
                            <a:defRPr/>
                          </a:pPr>
                          <a:fld id="{C28653A9-604D-40F9-B518-B799EE7E5BFA}"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64BA-4CA6-9A77-D597719E3ECE}"/>
                      </c:ext>
                    </c:extLst>
                  </c:dLbl>
                  <c:dLbl>
                    <c:idx val="1"/>
                    <c:tx>
                      <c:rich>
                        <a:bodyPr/>
                        <a:lstStyle/>
                        <a:p>
                          <a:pPr>
                            <a:defRPr/>
                          </a:pPr>
                          <a:fld id="{DB9CA3BE-6375-4E9C-BAF6-0F77E1CF9ABE}"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0-64BA-4CA6-9A77-D597719E3ECE}"/>
                      </c:ext>
                    </c:extLst>
                  </c:dLbl>
                  <c:dLbl>
                    <c:idx val="2"/>
                    <c:tx>
                      <c:rich>
                        <a:bodyPr/>
                        <a:lstStyle/>
                        <a:p>
                          <a:pPr>
                            <a:defRPr/>
                          </a:pPr>
                          <a:fld id="{A384FA98-AEB2-4FEF-BE54-A5DB1F2463FB}"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1-64BA-4CA6-9A77-D597719E3ECE}"/>
                      </c:ext>
                    </c:extLst>
                  </c:dLbl>
                  <c:dLbl>
                    <c:idx val="3"/>
                    <c:tx>
                      <c:rich>
                        <a:bodyPr/>
                        <a:lstStyle/>
                        <a:p>
                          <a:pPr>
                            <a:defRPr/>
                          </a:pPr>
                          <a:fld id="{DE2CA5C9-C9C5-4B2F-98DD-F7B20660F400}"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2-64BA-4CA6-9A77-D597719E3ECE}"/>
                      </c:ext>
                    </c:extLst>
                  </c:dLbl>
                  <c:spPr>
                    <a:noFill/>
                    <a:ln>
                      <a:noFill/>
                    </a:ln>
                    <a:effectLst/>
                  </c:sp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60 år eller mer</c:v>
                      </c:pt>
                      <c:pt idx="1">
                        <c:v>45-59 år</c:v>
                      </c:pt>
                      <c:pt idx="2">
                        <c:v>30-44 år</c:v>
                      </c:pt>
                      <c:pt idx="3">
                        <c:v>Under 30 år</c:v>
                      </c:pt>
                    </c:strCache>
                  </c:str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pt idx="0">
                        <c:v>95</c:v>
                      </c:pt>
                      <c:pt idx="1">
                        <c:v>97</c:v>
                      </c:pt>
                      <c:pt idx="2">
                        <c:v>95</c:v>
                      </c:pt>
                      <c:pt idx="3">
                        <c:v>91</c:v>
                      </c:pt>
                    </c:numCache>
                  </c:numRef>
                </c:val>
                <c:extLst xmlns:c15="http://schemas.microsoft.com/office/drawing/2012/chart">
                  <c:ext xmlns:c16="http://schemas.microsoft.com/office/drawing/2014/chart" uri="{C3380CC4-5D6E-409C-BE32-E72D297353CC}">
                    <c16:uniqueId val="{00000013-64BA-4CA6-9A77-D597719E3EC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Romer (norske sigøynere) </c:v>
                      </c:pt>
                    </c:strCache>
                  </c:strRef>
                </c:tx>
                <c:spPr>
                  <a:solidFill>
                    <a:srgbClr val="9FE6FF"/>
                  </a:solidFill>
                  <a:ln w="9525" cmpd="sng">
                    <a:solidFill>
                      <a:srgbClr val="FFFFFF"/>
                    </a:solidFill>
                    <a:prstDash val="solid"/>
                  </a:ln>
                </c:spPr>
                <c:invertIfNegative val="0"/>
                <c:dLbls>
                  <c:dLbl>
                    <c:idx val="0"/>
                    <c:tx>
                      <c:rich>
                        <a:bodyPr/>
                        <a:lstStyle/>
                        <a:p>
                          <a:pPr>
                            <a:defRPr/>
                          </a:pPr>
                          <a:fld id="{6784A56E-B827-4CB0-8798-E001C40C8DE9}"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4-64BA-4CA6-9A77-D597719E3ECE}"/>
                      </c:ext>
                    </c:extLst>
                  </c:dLbl>
                  <c:dLbl>
                    <c:idx val="1"/>
                    <c:tx>
                      <c:rich>
                        <a:bodyPr/>
                        <a:lstStyle/>
                        <a:p>
                          <a:pPr>
                            <a:defRPr/>
                          </a:pPr>
                          <a:fld id="{FE597AEB-A597-43A4-B77B-402994DDEC72}"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5-64BA-4CA6-9A77-D597719E3ECE}"/>
                      </c:ext>
                    </c:extLst>
                  </c:dLbl>
                  <c:dLbl>
                    <c:idx val="2"/>
                    <c:tx>
                      <c:rich>
                        <a:bodyPr/>
                        <a:lstStyle/>
                        <a:p>
                          <a:pPr>
                            <a:defRPr/>
                          </a:pPr>
                          <a:fld id="{A1B9F162-DF09-4CBE-8271-1623B7001844}"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6-64BA-4CA6-9A77-D597719E3ECE}"/>
                      </c:ext>
                    </c:extLst>
                  </c:dLbl>
                  <c:dLbl>
                    <c:idx val="3"/>
                    <c:tx>
                      <c:rich>
                        <a:bodyPr/>
                        <a:lstStyle/>
                        <a:p>
                          <a:pPr>
                            <a:defRPr/>
                          </a:pPr>
                          <a:fld id="{D36A0A0E-38B3-4513-8563-07F821EC2842}"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7-64BA-4CA6-9A77-D597719E3ECE}"/>
                      </c:ext>
                    </c:extLst>
                  </c:dLbl>
                  <c:spPr>
                    <a:noFill/>
                    <a:ln>
                      <a:noFill/>
                    </a:ln>
                    <a:effectLst/>
                  </c:sp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60 år eller mer</c:v>
                      </c:pt>
                      <c:pt idx="1">
                        <c:v>45-59 år</c:v>
                      </c:pt>
                      <c:pt idx="2">
                        <c:v>30-44 år</c:v>
                      </c:pt>
                      <c:pt idx="3">
                        <c:v>Under 30 år</c:v>
                      </c:pt>
                    </c:strCache>
                  </c:strRef>
                </c:cat>
                <c:val>
                  <c:numRef>
                    <c:extLst xmlns:c15="http://schemas.microsoft.com/office/drawing/2012/chart">
                      <c:ext xmlns:c15="http://schemas.microsoft.com/office/drawing/2012/chart" uri="{02D57815-91ED-43cb-92C2-25804820EDAC}">
                        <c15:formulaRef>
                          <c15:sqref>Sheet1!$F$2:$F$5</c15:sqref>
                        </c15:formulaRef>
                      </c:ext>
                    </c:extLst>
                    <c:numCache>
                      <c:formatCode>General</c:formatCode>
                      <c:ptCount val="4"/>
                      <c:pt idx="0">
                        <c:v>91</c:v>
                      </c:pt>
                      <c:pt idx="1">
                        <c:v>93</c:v>
                      </c:pt>
                      <c:pt idx="2">
                        <c:v>93</c:v>
                      </c:pt>
                      <c:pt idx="3">
                        <c:v>80</c:v>
                      </c:pt>
                    </c:numCache>
                  </c:numRef>
                </c:val>
                <c:extLst xmlns:c15="http://schemas.microsoft.com/office/drawing/2012/chart">
                  <c:ext xmlns:c16="http://schemas.microsoft.com/office/drawing/2014/chart" uri="{C3380CC4-5D6E-409C-BE32-E72D297353CC}">
                    <c16:uniqueId val="{00000018-64BA-4CA6-9A77-D597719E3EC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Romani/tatere</c:v>
                      </c:pt>
                    </c:strCache>
                  </c:strRef>
                </c:tx>
                <c:spPr>
                  <a:solidFill>
                    <a:srgbClr val="F1A5B5"/>
                  </a:solidFill>
                  <a:ln w="9525" cmpd="sng">
                    <a:solidFill>
                      <a:srgbClr val="FFFFFF"/>
                    </a:solidFill>
                    <a:prstDash val="solid"/>
                  </a:ln>
                </c:spPr>
                <c:invertIfNegative val="0"/>
                <c:dLbls>
                  <c:dLbl>
                    <c:idx val="0"/>
                    <c:tx>
                      <c:rich>
                        <a:bodyPr/>
                        <a:lstStyle/>
                        <a:p>
                          <a:pPr>
                            <a:defRPr/>
                          </a:pPr>
                          <a:fld id="{EDA3BC09-6FE4-4812-9DD2-0C8A3CCA8813}"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9-64BA-4CA6-9A77-D597719E3ECE}"/>
                      </c:ext>
                    </c:extLst>
                  </c:dLbl>
                  <c:dLbl>
                    <c:idx val="1"/>
                    <c:tx>
                      <c:rich>
                        <a:bodyPr/>
                        <a:lstStyle/>
                        <a:p>
                          <a:pPr>
                            <a:defRPr/>
                          </a:pPr>
                          <a:fld id="{25E03AC7-3C30-4A97-9F65-63E18CB89FC3}"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A-64BA-4CA6-9A77-D597719E3ECE}"/>
                      </c:ext>
                    </c:extLst>
                  </c:dLbl>
                  <c:dLbl>
                    <c:idx val="2"/>
                    <c:tx>
                      <c:rich>
                        <a:bodyPr/>
                        <a:lstStyle/>
                        <a:p>
                          <a:pPr>
                            <a:defRPr/>
                          </a:pPr>
                          <a:fld id="{E4E705C1-72D1-4A59-824E-670377A53037}"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B-64BA-4CA6-9A77-D597719E3ECE}"/>
                      </c:ext>
                    </c:extLst>
                  </c:dLbl>
                  <c:dLbl>
                    <c:idx val="3"/>
                    <c:tx>
                      <c:rich>
                        <a:bodyPr/>
                        <a:lstStyle/>
                        <a:p>
                          <a:pPr>
                            <a:defRPr/>
                          </a:pPr>
                          <a:fld id="{146764CD-0993-496D-95FD-0E52985BE654}" type="VALUE">
                            <a:rPr lang="en-US"/>
                            <a:pPr>
                              <a:defRPr/>
                            </a:pPr>
                            <a:t>[VERDI]</a:t>
                          </a:fld>
                          <a:r>
                            <a:rPr lang="en-US"/>
                            <a:t>%</a:t>
                          </a:r>
                        </a:p>
                      </c:rich>
                    </c:tx>
                    <c:sp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1C-64BA-4CA6-9A77-D597719E3ECE}"/>
                      </c:ext>
                    </c:extLst>
                  </c:dLbl>
                  <c:spPr>
                    <a:noFill/>
                    <a:ln>
                      <a:noFill/>
                    </a:ln>
                    <a:effectLst/>
                  </c:sp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60 år eller mer</c:v>
                      </c:pt>
                      <c:pt idx="1">
                        <c:v>45-59 år</c:v>
                      </c:pt>
                      <c:pt idx="2">
                        <c:v>30-44 år</c:v>
                      </c:pt>
                      <c:pt idx="3">
                        <c:v>Under 30 år</c:v>
                      </c:pt>
                    </c:strCache>
                  </c:strRef>
                </c:cat>
                <c:val>
                  <c:numRef>
                    <c:extLst xmlns:c15="http://schemas.microsoft.com/office/drawing/2012/chart">
                      <c:ext xmlns:c15="http://schemas.microsoft.com/office/drawing/2012/chart" uri="{02D57815-91ED-43cb-92C2-25804820EDAC}">
                        <c15:formulaRef>
                          <c15:sqref>Sheet1!$G$2:$G$5</c15:sqref>
                        </c15:formulaRef>
                      </c:ext>
                    </c:extLst>
                    <c:numCache>
                      <c:formatCode>General</c:formatCode>
                      <c:ptCount val="4"/>
                      <c:pt idx="0">
                        <c:v>90</c:v>
                      </c:pt>
                      <c:pt idx="1">
                        <c:v>90</c:v>
                      </c:pt>
                      <c:pt idx="2">
                        <c:v>91</c:v>
                      </c:pt>
                      <c:pt idx="3">
                        <c:v>85</c:v>
                      </c:pt>
                    </c:numCache>
                  </c:numRef>
                </c:val>
                <c:extLst xmlns:c15="http://schemas.microsoft.com/office/drawing/2012/chart">
                  <c:ext xmlns:c16="http://schemas.microsoft.com/office/drawing/2014/chart" uri="{C3380CC4-5D6E-409C-BE32-E72D297353CC}">
                    <c16:uniqueId val="{0000001D-64BA-4CA6-9A77-D597719E3ECE}"/>
                  </c:ext>
                </c:extLst>
              </c15:ser>
            </c15:filteredBarSeries>
          </c:ext>
        </c:extLst>
      </c:barChart>
      <c:catAx>
        <c:axId val="770196558"/>
        <c:scaling>
          <c:orientation val="minMax"/>
        </c:scaling>
        <c:delete val="0"/>
        <c:axPos val="b"/>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253982238"/>
        <c:crosses val="autoZero"/>
        <c:auto val="0"/>
        <c:lblAlgn val="ctr"/>
        <c:lblOffset val="100"/>
        <c:noMultiLvlLbl val="0"/>
      </c:catAx>
      <c:valAx>
        <c:axId val="253982238"/>
        <c:scaling>
          <c:orientation val="minMax"/>
          <c:max val="100"/>
        </c:scaling>
        <c:delete val="0"/>
        <c:axPos val="l"/>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770196558"/>
        <c:crosses val="autoZero"/>
        <c:crossBetween val="between"/>
      </c:valAx>
      <c:spPr>
        <a:pattFill prst="pct5">
          <a:fgClr>
            <a:srgbClr val="FFFFFF"/>
          </a:fgClr>
          <a:bgClr>
            <a:schemeClr val="bg1"/>
          </a:bgClr>
        </a:pattFill>
      </c:spPr>
    </c:plotArea>
    <c:legend>
      <c:legendPos val="t"/>
      <c:overlay val="0"/>
      <c:txPr>
        <a:bodyPr/>
        <a:lstStyle/>
        <a:p>
          <a:pPr>
            <a:defRPr sz="1200"/>
          </a:pPr>
          <a:endParaRPr lang="nb-NO"/>
        </a:p>
      </c:txPr>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Veldig negativt</c:v>
                </c:pt>
              </c:strCache>
            </c:strRef>
          </c:tx>
          <c:spPr>
            <a:solidFill>
              <a:srgbClr val="DF2A51"/>
            </a:solidFill>
            <a:ln w="9525" cmpd="sng">
              <a:solidFill>
                <a:srgbClr val="FFFFFF"/>
              </a:solidFill>
              <a:prstDash val="solid"/>
            </a:ln>
          </c:spPr>
          <c:invertIfNegative val="0"/>
          <c:dLbls>
            <c:dLbl>
              <c:idx val="0"/>
              <c:tx>
                <c:rich>
                  <a:bodyPr/>
                  <a:lstStyle/>
                  <a:p>
                    <a:pPr>
                      <a:defRPr>
                        <a:solidFill>
                          <a:schemeClr val="bg1"/>
                        </a:solidFill>
                      </a:defRPr>
                    </a:pPr>
                    <a:fld id="{4DBF88D4-36DB-4A25-83BA-0EDD07A4F5FF}"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4D-4C16-AC83-8B806D1FE1A0}"/>
                </c:ext>
              </c:extLst>
            </c:dLbl>
            <c:spPr>
              <a:noFill/>
              <a:ln>
                <a:noFill/>
              </a:ln>
              <a:effectLst/>
            </c:spPr>
            <c:txPr>
              <a:bodyPr/>
              <a:lstStyle/>
              <a:p>
                <a:pPr>
                  <a:defRPr>
                    <a:solidFill>
                      <a:schemeClr val="bg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(n=432)</c:v>
                </c:pt>
              </c:strCache>
            </c:strRef>
          </c:cat>
          <c:val>
            <c:numRef>
              <c:f>Sheet1!$B$2:$B$7</c:f>
              <c:numCache>
                <c:formatCode>0</c:formatCode>
                <c:ptCount val="1"/>
                <c:pt idx="0">
                  <c:v>0.18820547269951901</c:v>
                </c:pt>
              </c:numCache>
            </c:numRef>
          </c:val>
          <c:extLst>
            <c:ext xmlns:c16="http://schemas.microsoft.com/office/drawing/2014/chart" uri="{C3380CC4-5D6E-409C-BE32-E72D297353CC}">
              <c16:uniqueId val="{00000001-344D-4C16-AC83-8B806D1FE1A0}"/>
            </c:ext>
          </c:extLst>
        </c:ser>
        <c:ser>
          <c:idx val="1"/>
          <c:order val="1"/>
          <c:tx>
            <c:strRef>
              <c:f>Sheet1!$C$1</c:f>
              <c:strCache>
                <c:ptCount val="1"/>
                <c:pt idx="0">
                  <c:v>Noe negativt</c:v>
                </c:pt>
              </c:strCache>
            </c:strRef>
          </c:tx>
          <c:spPr>
            <a:solidFill>
              <a:srgbClr val="6FC3D9"/>
            </a:solidFill>
            <a:ln w="9525" cmpd="sng">
              <a:solidFill>
                <a:srgbClr val="FFFFFF"/>
              </a:solidFill>
              <a:prstDash val="solid"/>
            </a:ln>
          </c:spPr>
          <c:invertIfNegative val="0"/>
          <c:dLbls>
            <c:dLbl>
              <c:idx val="0"/>
              <c:tx>
                <c:rich>
                  <a:bodyPr/>
                  <a:lstStyle/>
                  <a:p>
                    <a:pPr>
                      <a:defRPr>
                        <a:solidFill>
                          <a:schemeClr val="tx1"/>
                        </a:solidFill>
                      </a:defRPr>
                    </a:pPr>
                    <a:fld id="{667F6F97-9D23-4924-8F9E-EE75B0A7F705}"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4D-4C16-AC83-8B806D1FE1A0}"/>
                </c:ext>
              </c:extLst>
            </c:dLbl>
            <c:spPr>
              <a:noFill/>
              <a:ln>
                <a:noFill/>
              </a:ln>
              <a:effectLst/>
            </c:spPr>
            <c:txPr>
              <a:bodyPr/>
              <a:lstStyle/>
              <a:p>
                <a:pPr>
                  <a:defRPr>
                    <a:solidFill>
                      <a:schemeClr val="tx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(n=432)</c:v>
                </c:pt>
              </c:strCache>
            </c:strRef>
          </c:cat>
          <c:val>
            <c:numRef>
              <c:f>Sheet1!$C$2:$C$7</c:f>
              <c:numCache>
                <c:formatCode>0</c:formatCode>
                <c:ptCount val="1"/>
                <c:pt idx="0">
                  <c:v>2.75775966832175</c:v>
                </c:pt>
              </c:numCache>
            </c:numRef>
          </c:val>
          <c:extLst>
            <c:ext xmlns:c16="http://schemas.microsoft.com/office/drawing/2014/chart" uri="{C3380CC4-5D6E-409C-BE32-E72D297353CC}">
              <c16:uniqueId val="{00000003-344D-4C16-AC83-8B806D1FE1A0}"/>
            </c:ext>
          </c:extLst>
        </c:ser>
        <c:ser>
          <c:idx val="2"/>
          <c:order val="2"/>
          <c:tx>
            <c:strRef>
              <c:f>Sheet1!$D$1</c:f>
              <c:strCache>
                <c:ptCount val="1"/>
                <c:pt idx="0">
                  <c:v>Verken negativt eller positivt</c:v>
                </c:pt>
              </c:strCache>
            </c:strRef>
          </c:tx>
          <c:spPr>
            <a:solidFill>
              <a:srgbClr val="F6C24A"/>
            </a:solidFill>
            <a:ln w="9525" cmpd="sng">
              <a:solidFill>
                <a:srgbClr val="FFFFFF"/>
              </a:solidFill>
              <a:prstDash val="solid"/>
            </a:ln>
          </c:spPr>
          <c:invertIfNegative val="0"/>
          <c:dLbls>
            <c:dLbl>
              <c:idx val="0"/>
              <c:tx>
                <c:rich>
                  <a:bodyPr/>
                  <a:lstStyle/>
                  <a:p>
                    <a:pPr>
                      <a:defRPr/>
                    </a:pPr>
                    <a:fld id="{A1BDF685-19EF-4C52-80C9-E0CB660BFABE}"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44D-4C16-AC83-8B806D1FE1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(n=432)</c:v>
                </c:pt>
              </c:strCache>
            </c:strRef>
          </c:cat>
          <c:val>
            <c:numRef>
              <c:f>Sheet1!$D$2:$D$7</c:f>
              <c:numCache>
                <c:formatCode>0</c:formatCode>
                <c:ptCount val="1"/>
                <c:pt idx="0">
                  <c:v>30.019014181883801</c:v>
                </c:pt>
              </c:numCache>
            </c:numRef>
          </c:val>
          <c:extLst>
            <c:ext xmlns:c16="http://schemas.microsoft.com/office/drawing/2014/chart" uri="{C3380CC4-5D6E-409C-BE32-E72D297353CC}">
              <c16:uniqueId val="{00000005-344D-4C16-AC83-8B806D1FE1A0}"/>
            </c:ext>
          </c:extLst>
        </c:ser>
        <c:ser>
          <c:idx val="3"/>
          <c:order val="3"/>
          <c:tx>
            <c:strRef>
              <c:f>Sheet1!$E$1</c:f>
              <c:strCache>
                <c:ptCount val="1"/>
                <c:pt idx="0">
                  <c:v>Noe positivt</c:v>
                </c:pt>
              </c:strCache>
            </c:strRef>
          </c:tx>
          <c:spPr>
            <a:solidFill>
              <a:srgbClr val="AFDA7A"/>
            </a:solidFill>
            <a:ln w="9525" cmpd="sng">
              <a:solidFill>
                <a:srgbClr val="FFFFFF"/>
              </a:solidFill>
              <a:prstDash val="solid"/>
            </a:ln>
          </c:spPr>
          <c:invertIfNegative val="0"/>
          <c:dLbls>
            <c:dLbl>
              <c:idx val="0"/>
              <c:tx>
                <c:rich>
                  <a:bodyPr/>
                  <a:lstStyle/>
                  <a:p>
                    <a:pPr>
                      <a:defRPr/>
                    </a:pPr>
                    <a:fld id="{7F62DB2D-E4A2-4DAB-8413-CFAF545734AE}"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44D-4C16-AC83-8B806D1FE1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(n=432)</c:v>
                </c:pt>
              </c:strCache>
            </c:strRef>
          </c:cat>
          <c:val>
            <c:numRef>
              <c:f>Sheet1!$E$2:$E$7</c:f>
              <c:numCache>
                <c:formatCode>0</c:formatCode>
                <c:ptCount val="1"/>
                <c:pt idx="0">
                  <c:v>34.579608688226699</c:v>
                </c:pt>
              </c:numCache>
            </c:numRef>
          </c:val>
          <c:extLst>
            <c:ext xmlns:c16="http://schemas.microsoft.com/office/drawing/2014/chart" uri="{C3380CC4-5D6E-409C-BE32-E72D297353CC}">
              <c16:uniqueId val="{00000007-344D-4C16-AC83-8B806D1FE1A0}"/>
            </c:ext>
          </c:extLst>
        </c:ser>
        <c:ser>
          <c:idx val="4"/>
          <c:order val="4"/>
          <c:tx>
            <c:strRef>
              <c:f>Sheet1!$F$1</c:f>
              <c:strCache>
                <c:ptCount val="1"/>
                <c:pt idx="0">
                  <c:v>Veldig positivt</c:v>
                </c:pt>
              </c:strCache>
            </c:strRef>
          </c:tx>
          <c:spPr>
            <a:solidFill>
              <a:srgbClr val="6AA324"/>
            </a:solidFill>
            <a:ln w="9525" cmpd="sng">
              <a:solidFill>
                <a:srgbClr val="FFFFFF"/>
              </a:solidFill>
              <a:prstDash val="solid"/>
            </a:ln>
          </c:spPr>
          <c:invertIfNegative val="0"/>
          <c:dLbls>
            <c:dLbl>
              <c:idx val="0"/>
              <c:tx>
                <c:rich>
                  <a:bodyPr/>
                  <a:lstStyle/>
                  <a:p>
                    <a:pPr>
                      <a:defRPr/>
                    </a:pPr>
                    <a:fld id="{7A879540-1531-483E-A945-A91D8D9958A4}"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44D-4C16-AC83-8B806D1FE1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(n=432)</c:v>
                </c:pt>
              </c:strCache>
            </c:strRef>
          </c:cat>
          <c:val>
            <c:numRef>
              <c:f>Sheet1!$F$2:$F$7</c:f>
              <c:numCache>
                <c:formatCode>0</c:formatCode>
                <c:ptCount val="1"/>
                <c:pt idx="0">
                  <c:v>29.139417894948</c:v>
                </c:pt>
              </c:numCache>
            </c:numRef>
          </c:val>
          <c:extLst>
            <c:ext xmlns:c16="http://schemas.microsoft.com/office/drawing/2014/chart" uri="{C3380CC4-5D6E-409C-BE32-E72D297353CC}">
              <c16:uniqueId val="{00000009-344D-4C16-AC83-8B806D1FE1A0}"/>
            </c:ext>
          </c:extLst>
        </c:ser>
        <c:ser>
          <c:idx val="5"/>
          <c:order val="5"/>
          <c:tx>
            <c:strRef>
              <c:f>Sheet1!$G$1</c:f>
              <c:strCache>
                <c:ptCount val="1"/>
                <c:pt idx="0">
                  <c:v>Ingen mening</c:v>
                </c:pt>
              </c:strCache>
            </c:strRef>
          </c:tx>
          <c:spPr>
            <a:solidFill>
              <a:srgbClr val="7F7F7F"/>
            </a:solidFill>
            <a:ln w="9525" cmpd="sng">
              <a:solidFill>
                <a:srgbClr val="FFFFFF"/>
              </a:solidFill>
              <a:prstDash val="solid"/>
            </a:ln>
          </c:spPr>
          <c:invertIfNegative val="0"/>
          <c:dLbls>
            <c:dLbl>
              <c:idx val="0"/>
              <c:tx>
                <c:rich>
                  <a:bodyPr/>
                  <a:lstStyle/>
                  <a:p>
                    <a:pPr>
                      <a:defRPr/>
                    </a:pPr>
                    <a:fld id="{66BF46C6-CF75-48F1-B4EC-33E09966420B}"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44D-4C16-AC83-8B806D1FE1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Samer (n=432)</c:v>
                </c:pt>
              </c:strCache>
            </c:strRef>
          </c:cat>
          <c:val>
            <c:numRef>
              <c:f>Sheet1!$G$2:$G$7</c:f>
              <c:numCache>
                <c:formatCode>0</c:formatCode>
                <c:ptCount val="1"/>
                <c:pt idx="0">
                  <c:v>3.3159940939203101</c:v>
                </c:pt>
              </c:numCache>
            </c:numRef>
          </c:val>
          <c:extLst>
            <c:ext xmlns:c16="http://schemas.microsoft.com/office/drawing/2014/chart" uri="{C3380CC4-5D6E-409C-BE32-E72D297353CC}">
              <c16:uniqueId val="{0000000B-344D-4C16-AC83-8B806D1FE1A0}"/>
            </c:ext>
          </c:extLst>
        </c:ser>
        <c:dLbls>
          <c:showLegendKey val="0"/>
          <c:showVal val="0"/>
          <c:showCatName val="0"/>
          <c:showSerName val="0"/>
          <c:showPercent val="0"/>
          <c:showBubbleSize val="0"/>
        </c:dLbls>
        <c:gapWidth val="75"/>
        <c:overlap val="100"/>
        <c:axId val="542924475"/>
        <c:axId val="476823383"/>
      </c:barChart>
      <c:catAx>
        <c:axId val="542924475"/>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476823383"/>
        <c:crosses val="autoZero"/>
        <c:auto val="0"/>
        <c:lblAlgn val="ctr"/>
        <c:lblOffset val="100"/>
        <c:noMultiLvlLbl val="0"/>
      </c:catAx>
      <c:valAx>
        <c:axId val="476823383"/>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542924475"/>
        <c:crosses val="autoZero"/>
        <c:crossBetween val="between"/>
      </c:valAx>
      <c:spPr>
        <a:pattFill prst="pct5">
          <a:fgClr>
            <a:srgbClr val="FFFFFF"/>
          </a:fgClr>
          <a:bgClr>
            <a:schemeClr val="bg1"/>
          </a:bgClr>
        </a:pattFill>
      </c:spPr>
    </c:plotArea>
    <c:legend>
      <c:legendPos val="t"/>
      <c:overlay val="0"/>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Stemmer ikke i det hele tatt</c:v>
                </c:pt>
              </c:strCache>
            </c:strRef>
          </c:tx>
          <c:spPr>
            <a:solidFill>
              <a:srgbClr val="DF2A51"/>
            </a:solidFill>
            <a:ln w="9525" cmpd="sng">
              <a:solidFill>
                <a:srgbClr val="FFFFFF"/>
              </a:solidFill>
              <a:prstDash val="solid"/>
            </a:ln>
          </c:spPr>
          <c:invertIfNegative val="0"/>
          <c:dLbls>
            <c:dLbl>
              <c:idx val="0"/>
              <c:tx>
                <c:rich>
                  <a:bodyPr/>
                  <a:lstStyle/>
                  <a:p>
                    <a:pPr>
                      <a:defRPr>
                        <a:solidFill>
                          <a:schemeClr val="bg1"/>
                        </a:solidFill>
                      </a:defRPr>
                    </a:pPr>
                    <a:fld id="{503F7363-1CEA-465E-91A5-2916BA7B9898}"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5E-469F-AD1C-36B57EAB52A9}"/>
                </c:ext>
              </c:extLst>
            </c:dLbl>
            <c:dLbl>
              <c:idx val="1"/>
              <c:tx>
                <c:rich>
                  <a:bodyPr/>
                  <a:lstStyle/>
                  <a:p>
                    <a:pPr>
                      <a:defRPr>
                        <a:solidFill>
                          <a:schemeClr val="bg1"/>
                        </a:solidFill>
                      </a:defRPr>
                    </a:pPr>
                    <a:fld id="{27968401-79E6-4730-99FE-521A91E1C72D}"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5E-469F-AD1C-36B57EAB52A9}"/>
                </c:ext>
              </c:extLst>
            </c:dLbl>
            <c:dLbl>
              <c:idx val="2"/>
              <c:tx>
                <c:rich>
                  <a:bodyPr/>
                  <a:lstStyle/>
                  <a:p>
                    <a:pPr>
                      <a:defRPr>
                        <a:solidFill>
                          <a:schemeClr val="bg1"/>
                        </a:solidFill>
                      </a:defRPr>
                    </a:pPr>
                    <a:fld id="{BABE12F0-B728-40C8-AA9C-A6496FF2C949}"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5E-469F-AD1C-36B57EAB52A9}"/>
                </c:ext>
              </c:extLst>
            </c:dLbl>
            <c:dLbl>
              <c:idx val="3"/>
              <c:tx>
                <c:rich>
                  <a:bodyPr/>
                  <a:lstStyle/>
                  <a:p>
                    <a:pPr>
                      <a:defRPr>
                        <a:solidFill>
                          <a:schemeClr val="bg1"/>
                        </a:solidFill>
                      </a:defRPr>
                    </a:pPr>
                    <a:fld id="{14F8ACEA-26D6-4095-934D-75F83ADA946E}"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5E-469F-AD1C-36B57EAB52A9}"/>
                </c:ext>
              </c:extLst>
            </c:dLbl>
            <c:dLbl>
              <c:idx val="4"/>
              <c:tx>
                <c:rich>
                  <a:bodyPr/>
                  <a:lstStyle/>
                  <a:p>
                    <a:pPr>
                      <a:defRPr>
                        <a:solidFill>
                          <a:schemeClr val="bg1"/>
                        </a:solidFill>
                      </a:defRPr>
                    </a:pPr>
                    <a:fld id="{328B03A9-5422-4D0E-9F48-08A059BF6A7E}"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E5E-469F-AD1C-36B57EAB52A9}"/>
                </c:ext>
              </c:extLst>
            </c:dLbl>
            <c:spPr>
              <a:noFill/>
              <a:ln>
                <a:noFill/>
              </a:ln>
              <a:effectLst/>
            </c:spPr>
            <c:txPr>
              <a:bodyPr wrap="square" lIns="38100" tIns="19050" rIns="38100" bIns="19050" anchor="ctr">
                <a:spAutoFit/>
              </a:bodyPr>
              <a:lstStyle/>
              <a:p>
                <a:pPr>
                  <a:defRPr>
                    <a:solidFill>
                      <a:schemeClr val="bg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Sheet1!$B$2:$B$6</c:f>
              <c:numCache>
                <c:formatCode>0</c:formatCode>
                <c:ptCount val="5"/>
                <c:pt idx="0">
                  <c:v>33.742526568046401</c:v>
                </c:pt>
                <c:pt idx="1">
                  <c:v>10.315323815966799</c:v>
                </c:pt>
                <c:pt idx="2">
                  <c:v>10.116353540906699</c:v>
                </c:pt>
                <c:pt idx="3">
                  <c:v>15.1421346664347</c:v>
                </c:pt>
                <c:pt idx="4">
                  <c:v>15.765128501249199</c:v>
                </c:pt>
              </c:numCache>
            </c:numRef>
          </c:val>
          <c:extLst>
            <c:ext xmlns:c16="http://schemas.microsoft.com/office/drawing/2014/chart" uri="{C3380CC4-5D6E-409C-BE32-E72D297353CC}">
              <c16:uniqueId val="{00000005-7E5E-469F-AD1C-36B57EAB52A9}"/>
            </c:ext>
          </c:extLst>
        </c:ser>
        <c:ser>
          <c:idx val="1"/>
          <c:order val="1"/>
          <c:tx>
            <c:strRef>
              <c:f>Sheet1!$C$1</c:f>
              <c:strCache>
                <c:ptCount val="1"/>
                <c:pt idx="0">
                  <c:v>Stemmer nokså dårlig</c:v>
                </c:pt>
              </c:strCache>
            </c:strRef>
          </c:tx>
          <c:spPr>
            <a:solidFill>
              <a:srgbClr val="6FC3D9"/>
            </a:solidFill>
            <a:ln w="9525" cmpd="sng">
              <a:solidFill>
                <a:srgbClr val="FFFFFF"/>
              </a:solidFill>
              <a:prstDash val="solid"/>
            </a:ln>
          </c:spPr>
          <c:invertIfNegative val="0"/>
          <c:dLbls>
            <c:dLbl>
              <c:idx val="0"/>
              <c:tx>
                <c:rich>
                  <a:bodyPr/>
                  <a:lstStyle/>
                  <a:p>
                    <a:pPr>
                      <a:defRPr/>
                    </a:pPr>
                    <a:fld id="{FE133C29-0CEE-46AA-83AB-5167A3E320ED}"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E5E-469F-AD1C-36B57EAB52A9}"/>
                </c:ext>
              </c:extLst>
            </c:dLbl>
            <c:dLbl>
              <c:idx val="1"/>
              <c:tx>
                <c:rich>
                  <a:bodyPr/>
                  <a:lstStyle/>
                  <a:p>
                    <a:pPr>
                      <a:defRPr/>
                    </a:pPr>
                    <a:fld id="{42A2610D-BA9D-4F4E-9B9D-D2093A9888BF}"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E5E-469F-AD1C-36B57EAB52A9}"/>
                </c:ext>
              </c:extLst>
            </c:dLbl>
            <c:dLbl>
              <c:idx val="2"/>
              <c:tx>
                <c:rich>
                  <a:bodyPr/>
                  <a:lstStyle/>
                  <a:p>
                    <a:pPr>
                      <a:defRPr/>
                    </a:pPr>
                    <a:fld id="{48AAD101-0243-49F8-841B-75B570A2D8F5}"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E5E-469F-AD1C-36B57EAB52A9}"/>
                </c:ext>
              </c:extLst>
            </c:dLbl>
            <c:dLbl>
              <c:idx val="3"/>
              <c:tx>
                <c:rich>
                  <a:bodyPr/>
                  <a:lstStyle/>
                  <a:p>
                    <a:pPr>
                      <a:defRPr/>
                    </a:pPr>
                    <a:fld id="{DA324683-0F82-4825-8B00-4AEFA5D6B5CF}"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E5E-469F-AD1C-36B57EAB52A9}"/>
                </c:ext>
              </c:extLst>
            </c:dLbl>
            <c:dLbl>
              <c:idx val="4"/>
              <c:tx>
                <c:rich>
                  <a:bodyPr/>
                  <a:lstStyle/>
                  <a:p>
                    <a:pPr>
                      <a:defRPr/>
                    </a:pPr>
                    <a:fld id="{C1205D2C-7940-4CBA-9C47-E0FD3E5150F5}"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E5E-469F-AD1C-36B57EAB52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Sheet1!$C$2:$C$6</c:f>
              <c:numCache>
                <c:formatCode>0</c:formatCode>
                <c:ptCount val="5"/>
                <c:pt idx="0">
                  <c:v>31.720572181701201</c:v>
                </c:pt>
                <c:pt idx="1">
                  <c:v>23.173142578263001</c:v>
                </c:pt>
                <c:pt idx="2">
                  <c:v>37.825547889085001</c:v>
                </c:pt>
                <c:pt idx="3">
                  <c:v>34.154970091182399</c:v>
                </c:pt>
                <c:pt idx="4">
                  <c:v>33.148173253015997</c:v>
                </c:pt>
              </c:numCache>
            </c:numRef>
          </c:val>
          <c:extLst>
            <c:ext xmlns:c16="http://schemas.microsoft.com/office/drawing/2014/chart" uri="{C3380CC4-5D6E-409C-BE32-E72D297353CC}">
              <c16:uniqueId val="{0000000B-7E5E-469F-AD1C-36B57EAB52A9}"/>
            </c:ext>
          </c:extLst>
        </c:ser>
        <c:ser>
          <c:idx val="2"/>
          <c:order val="2"/>
          <c:tx>
            <c:strRef>
              <c:f>Sheet1!$D$1</c:f>
              <c:strCache>
                <c:ptCount val="1"/>
                <c:pt idx="0">
                  <c:v>Stemmer nokså godt</c:v>
                </c:pt>
              </c:strCache>
            </c:strRef>
          </c:tx>
          <c:spPr>
            <a:solidFill>
              <a:srgbClr val="AFDA7A"/>
            </a:solidFill>
            <a:ln w="9525" cmpd="sng">
              <a:solidFill>
                <a:srgbClr val="FFFFFF"/>
              </a:solidFill>
              <a:prstDash val="solid"/>
            </a:ln>
          </c:spPr>
          <c:invertIfNegative val="0"/>
          <c:dLbls>
            <c:dLbl>
              <c:idx val="0"/>
              <c:tx>
                <c:rich>
                  <a:bodyPr/>
                  <a:lstStyle/>
                  <a:p>
                    <a:pPr>
                      <a:defRPr/>
                    </a:pPr>
                    <a:fld id="{5B52EAE9-1656-48AA-B8A0-808DC2438DB8}"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7E5E-469F-AD1C-36B57EAB52A9}"/>
                </c:ext>
              </c:extLst>
            </c:dLbl>
            <c:dLbl>
              <c:idx val="1"/>
              <c:tx>
                <c:rich>
                  <a:bodyPr/>
                  <a:lstStyle/>
                  <a:p>
                    <a:pPr>
                      <a:defRPr/>
                    </a:pPr>
                    <a:fld id="{3CBBF314-B581-499B-BCF5-496011CF7EE6}"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E5E-469F-AD1C-36B57EAB52A9}"/>
                </c:ext>
              </c:extLst>
            </c:dLbl>
            <c:dLbl>
              <c:idx val="2"/>
              <c:tx>
                <c:rich>
                  <a:bodyPr/>
                  <a:lstStyle/>
                  <a:p>
                    <a:pPr>
                      <a:defRPr/>
                    </a:pPr>
                    <a:fld id="{AC54EB60-2744-49B4-A1ED-92A8C3A248AE}"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7E5E-469F-AD1C-36B57EAB52A9}"/>
                </c:ext>
              </c:extLst>
            </c:dLbl>
            <c:dLbl>
              <c:idx val="3"/>
              <c:tx>
                <c:rich>
                  <a:bodyPr/>
                  <a:lstStyle/>
                  <a:p>
                    <a:pPr>
                      <a:defRPr/>
                    </a:pPr>
                    <a:fld id="{3D32E581-8A37-4D49-BD71-EB28030E0CDB}"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E5E-469F-AD1C-36B57EAB52A9}"/>
                </c:ext>
              </c:extLst>
            </c:dLbl>
            <c:dLbl>
              <c:idx val="4"/>
              <c:tx>
                <c:rich>
                  <a:bodyPr/>
                  <a:lstStyle/>
                  <a:p>
                    <a:pPr>
                      <a:defRPr/>
                    </a:pPr>
                    <a:fld id="{84CAD631-3202-4575-A685-795F9F964529}"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7E5E-469F-AD1C-36B57EAB52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Sheet1!$D$2:$D$6</c:f>
              <c:numCache>
                <c:formatCode>0</c:formatCode>
                <c:ptCount val="5"/>
                <c:pt idx="0">
                  <c:v>10.5267486347151</c:v>
                </c:pt>
                <c:pt idx="1">
                  <c:v>23.2201328449115</c:v>
                </c:pt>
                <c:pt idx="2">
                  <c:v>17.640026738498602</c:v>
                </c:pt>
                <c:pt idx="3">
                  <c:v>10.852123703305599</c:v>
                </c:pt>
                <c:pt idx="4">
                  <c:v>15.125799067973899</c:v>
                </c:pt>
              </c:numCache>
            </c:numRef>
          </c:val>
          <c:extLst>
            <c:ext xmlns:c16="http://schemas.microsoft.com/office/drawing/2014/chart" uri="{C3380CC4-5D6E-409C-BE32-E72D297353CC}">
              <c16:uniqueId val="{00000011-7E5E-469F-AD1C-36B57EAB52A9}"/>
            </c:ext>
          </c:extLst>
        </c:ser>
        <c:ser>
          <c:idx val="3"/>
          <c:order val="3"/>
          <c:tx>
            <c:strRef>
              <c:f>Sheet1!$E$1</c:f>
              <c:strCache>
                <c:ptCount val="1"/>
                <c:pt idx="0">
                  <c:v>Stemmer helt</c:v>
                </c:pt>
              </c:strCache>
            </c:strRef>
          </c:tx>
          <c:spPr>
            <a:solidFill>
              <a:srgbClr val="6AA324"/>
            </a:solidFill>
            <a:ln w="9525" cmpd="sng">
              <a:solidFill>
                <a:srgbClr val="FFFFFF"/>
              </a:solidFill>
              <a:prstDash val="solid"/>
            </a:ln>
          </c:spPr>
          <c:invertIfNegative val="0"/>
          <c:dLbls>
            <c:dLbl>
              <c:idx val="0"/>
              <c:tx>
                <c:rich>
                  <a:bodyPr/>
                  <a:lstStyle/>
                  <a:p>
                    <a:pPr>
                      <a:defRPr>
                        <a:solidFill>
                          <a:schemeClr val="tx1"/>
                        </a:solidFill>
                      </a:defRPr>
                    </a:pPr>
                    <a:fld id="{3808F66C-1135-45A4-B98F-15B1A1A41DD0}"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E5E-469F-AD1C-36B57EAB52A9}"/>
                </c:ext>
              </c:extLst>
            </c:dLbl>
            <c:dLbl>
              <c:idx val="1"/>
              <c:tx>
                <c:rich>
                  <a:bodyPr/>
                  <a:lstStyle/>
                  <a:p>
                    <a:pPr>
                      <a:defRPr>
                        <a:solidFill>
                          <a:schemeClr val="tx1"/>
                        </a:solidFill>
                      </a:defRPr>
                    </a:pPr>
                    <a:fld id="{B4653A4A-9683-4379-B2DA-9A2376C8E592}"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E5E-469F-AD1C-36B57EAB52A9}"/>
                </c:ext>
              </c:extLst>
            </c:dLbl>
            <c:dLbl>
              <c:idx val="2"/>
              <c:tx>
                <c:rich>
                  <a:bodyPr/>
                  <a:lstStyle/>
                  <a:p>
                    <a:pPr>
                      <a:defRPr>
                        <a:solidFill>
                          <a:schemeClr val="tx1"/>
                        </a:solidFill>
                      </a:defRPr>
                    </a:pPr>
                    <a:fld id="{710E712F-72F8-494D-8753-6810D433E658}"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E5E-469F-AD1C-36B57EAB52A9}"/>
                </c:ext>
              </c:extLst>
            </c:dLbl>
            <c:dLbl>
              <c:idx val="3"/>
              <c:tx>
                <c:rich>
                  <a:bodyPr/>
                  <a:lstStyle/>
                  <a:p>
                    <a:pPr>
                      <a:defRPr>
                        <a:solidFill>
                          <a:schemeClr val="tx1"/>
                        </a:solidFill>
                      </a:defRPr>
                    </a:pPr>
                    <a:fld id="{0AACDD86-2FCD-40D9-B67A-71F56A6ECF24}"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7E5E-469F-AD1C-36B57EAB52A9}"/>
                </c:ext>
              </c:extLst>
            </c:dLbl>
            <c:dLbl>
              <c:idx val="4"/>
              <c:tx>
                <c:rich>
                  <a:bodyPr/>
                  <a:lstStyle/>
                  <a:p>
                    <a:pPr>
                      <a:defRPr>
                        <a:solidFill>
                          <a:schemeClr val="tx1"/>
                        </a:solidFill>
                      </a:defRPr>
                    </a:pPr>
                    <a:fld id="{801E460A-15AD-4A65-BAF0-D209D3DBE4E8}"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7E5E-469F-AD1C-36B57EAB52A9}"/>
                </c:ext>
              </c:extLst>
            </c:dLbl>
            <c:spPr>
              <a:noFill/>
              <a:ln>
                <a:noFill/>
              </a:ln>
              <a:effectLst/>
            </c:spPr>
            <c:txPr>
              <a:bodyPr/>
              <a:lstStyle/>
              <a:p>
                <a:pPr>
                  <a:defRPr>
                    <a:solidFill>
                      <a:schemeClr val="tx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Sheet1!$E$2:$E$6</c:f>
              <c:numCache>
                <c:formatCode>0</c:formatCode>
                <c:ptCount val="5"/>
                <c:pt idx="0">
                  <c:v>2.82116505139658</c:v>
                </c:pt>
                <c:pt idx="1">
                  <c:v>7.8487053455978097</c:v>
                </c:pt>
                <c:pt idx="2">
                  <c:v>9.3383021343106503</c:v>
                </c:pt>
                <c:pt idx="3">
                  <c:v>2.8940948474427302</c:v>
                </c:pt>
                <c:pt idx="4">
                  <c:v>7.5401289833719902</c:v>
                </c:pt>
              </c:numCache>
            </c:numRef>
          </c:val>
          <c:extLst>
            <c:ext xmlns:c16="http://schemas.microsoft.com/office/drawing/2014/chart" uri="{C3380CC4-5D6E-409C-BE32-E72D297353CC}">
              <c16:uniqueId val="{00000017-7E5E-469F-AD1C-36B57EAB52A9}"/>
            </c:ext>
          </c:extLst>
        </c:ser>
        <c:ser>
          <c:idx val="4"/>
          <c:order val="4"/>
          <c:tx>
            <c:strRef>
              <c:f>Sheet1!$F$1</c:f>
              <c:strCache>
                <c:ptCount val="1"/>
                <c:pt idx="0">
                  <c:v>Umulig å svare</c:v>
                </c:pt>
              </c:strCache>
            </c:strRef>
          </c:tx>
          <c:spPr>
            <a:solidFill>
              <a:schemeClr val="bg1">
                <a:lumMod val="75000"/>
              </a:schemeClr>
            </a:solidFill>
            <a:ln w="9525" cmpd="sng">
              <a:solidFill>
                <a:srgbClr val="FFFFFF"/>
              </a:solidFill>
              <a:prstDash val="solid"/>
            </a:ln>
          </c:spPr>
          <c:invertIfNegative val="0"/>
          <c:dLbls>
            <c:dLbl>
              <c:idx val="0"/>
              <c:tx>
                <c:rich>
                  <a:bodyPr/>
                  <a:lstStyle/>
                  <a:p>
                    <a:pPr>
                      <a:defRPr/>
                    </a:pPr>
                    <a:fld id="{3EDEA830-5154-42DC-A45D-9A888DA2B172}"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7E5E-469F-AD1C-36B57EAB52A9}"/>
                </c:ext>
              </c:extLst>
            </c:dLbl>
            <c:dLbl>
              <c:idx val="1"/>
              <c:tx>
                <c:rich>
                  <a:bodyPr/>
                  <a:lstStyle/>
                  <a:p>
                    <a:pPr>
                      <a:defRPr/>
                    </a:pPr>
                    <a:fld id="{84C96286-76BB-43AF-98C2-A25F75298EE7}"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7E5E-469F-AD1C-36B57EAB52A9}"/>
                </c:ext>
              </c:extLst>
            </c:dLbl>
            <c:dLbl>
              <c:idx val="2"/>
              <c:tx>
                <c:rich>
                  <a:bodyPr/>
                  <a:lstStyle/>
                  <a:p>
                    <a:pPr>
                      <a:defRPr/>
                    </a:pPr>
                    <a:fld id="{D101DF6E-7B60-47D6-AC04-6D9610B6A362}"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7E5E-469F-AD1C-36B57EAB52A9}"/>
                </c:ext>
              </c:extLst>
            </c:dLbl>
            <c:dLbl>
              <c:idx val="3"/>
              <c:tx>
                <c:rich>
                  <a:bodyPr/>
                  <a:lstStyle/>
                  <a:p>
                    <a:pPr>
                      <a:defRPr/>
                    </a:pPr>
                    <a:fld id="{095C683B-809C-4FC7-997B-C9478DC82F1A}"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7E5E-469F-AD1C-36B57EAB52A9}"/>
                </c:ext>
              </c:extLst>
            </c:dLbl>
            <c:dLbl>
              <c:idx val="4"/>
              <c:tx>
                <c:rich>
                  <a:bodyPr/>
                  <a:lstStyle/>
                  <a:p>
                    <a:pPr>
                      <a:defRPr/>
                    </a:pPr>
                    <a:fld id="{5D20CFB7-83C4-414D-BC9A-A2CA263BB82D}"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7E5E-469F-AD1C-36B57EAB52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Sheet1!$F$2:$F$6</c:f>
              <c:numCache>
                <c:formatCode>0</c:formatCode>
                <c:ptCount val="5"/>
                <c:pt idx="0">
                  <c:v>21.188987564140302</c:v>
                </c:pt>
                <c:pt idx="1">
                  <c:v>35.417079029138499</c:v>
                </c:pt>
                <c:pt idx="2">
                  <c:v>25.054153311076799</c:v>
                </c:pt>
                <c:pt idx="3">
                  <c:v>36.956676691634101</c:v>
                </c:pt>
                <c:pt idx="4">
                  <c:v>28.420770194388499</c:v>
                </c:pt>
              </c:numCache>
            </c:numRef>
          </c:val>
          <c:extLst>
            <c:ext xmlns:c16="http://schemas.microsoft.com/office/drawing/2014/chart" uri="{C3380CC4-5D6E-409C-BE32-E72D297353CC}">
              <c16:uniqueId val="{0000001D-7E5E-469F-AD1C-36B57EAB52A9}"/>
            </c:ext>
          </c:extLst>
        </c:ser>
        <c:dLbls>
          <c:showLegendKey val="0"/>
          <c:showVal val="0"/>
          <c:showCatName val="0"/>
          <c:showSerName val="0"/>
          <c:showPercent val="0"/>
          <c:showBubbleSize val="0"/>
        </c:dLbls>
        <c:gapWidth val="75"/>
        <c:overlap val="100"/>
        <c:axId val="1254465878"/>
        <c:axId val="401940203"/>
      </c:barChart>
      <c:catAx>
        <c:axId val="125446587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401940203"/>
        <c:crosses val="autoZero"/>
        <c:auto val="0"/>
        <c:lblAlgn val="ctr"/>
        <c:lblOffset val="100"/>
        <c:noMultiLvlLbl val="0"/>
      </c:catAx>
      <c:valAx>
        <c:axId val="401940203"/>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1254465878"/>
        <c:crosses val="autoZero"/>
        <c:crossBetween val="between"/>
      </c:valAx>
      <c:spPr>
        <a:pattFill prst="pct5">
          <a:fgClr>
            <a:srgbClr val="FFFFFF"/>
          </a:fgClr>
          <a:bgClr>
            <a:schemeClr val="bg1"/>
          </a:bgClr>
        </a:pattFill>
      </c:spPr>
    </c:plotArea>
    <c:legend>
      <c:legendPos val="t"/>
      <c:overlay val="0"/>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Stemmer ikke i det hele tatt</c:v>
                </c:pt>
              </c:strCache>
            </c:strRef>
          </c:tx>
          <c:spPr>
            <a:solidFill>
              <a:srgbClr val="DF2A51">
                <a:alpha val="30000"/>
              </a:srgbClr>
            </a:solidFill>
            <a:ln w="9525" cmpd="sng">
              <a:solidFill>
                <a:srgbClr val="FFFFFF"/>
              </a:solidFill>
              <a:prstDash val="solid"/>
            </a:ln>
          </c:spPr>
          <c:invertIfNegative val="0"/>
          <c:dLbls>
            <c:dLbl>
              <c:idx val="0"/>
              <c:tx>
                <c:rich>
                  <a:bodyPr/>
                  <a:lstStyle/>
                  <a:p>
                    <a:pPr>
                      <a:defRPr>
                        <a:solidFill>
                          <a:schemeClr val="bg1"/>
                        </a:solidFill>
                      </a:defRPr>
                    </a:pPr>
                    <a:fld id="{503F7363-1CEA-465E-91A5-2916BA7B9898}"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77-4DAE-BF98-7B328D81543B}"/>
                </c:ext>
              </c:extLst>
            </c:dLbl>
            <c:dLbl>
              <c:idx val="1"/>
              <c:tx>
                <c:rich>
                  <a:bodyPr/>
                  <a:lstStyle/>
                  <a:p>
                    <a:pPr>
                      <a:defRPr>
                        <a:solidFill>
                          <a:schemeClr val="bg1"/>
                        </a:solidFill>
                      </a:defRPr>
                    </a:pPr>
                    <a:fld id="{27968401-79E6-4730-99FE-521A91E1C72D}"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77-4DAE-BF98-7B328D81543B}"/>
                </c:ext>
              </c:extLst>
            </c:dLbl>
            <c:dLbl>
              <c:idx val="2"/>
              <c:tx>
                <c:rich>
                  <a:bodyPr/>
                  <a:lstStyle/>
                  <a:p>
                    <a:pPr>
                      <a:defRPr>
                        <a:solidFill>
                          <a:schemeClr val="bg1"/>
                        </a:solidFill>
                      </a:defRPr>
                    </a:pPr>
                    <a:fld id="{BABE12F0-B728-40C8-AA9C-A6496FF2C949}"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577-4DAE-BF98-7B328D81543B}"/>
                </c:ext>
              </c:extLst>
            </c:dLbl>
            <c:dLbl>
              <c:idx val="3"/>
              <c:tx>
                <c:rich>
                  <a:bodyPr/>
                  <a:lstStyle/>
                  <a:p>
                    <a:pPr>
                      <a:defRPr>
                        <a:solidFill>
                          <a:schemeClr val="bg1"/>
                        </a:solidFill>
                      </a:defRPr>
                    </a:pPr>
                    <a:fld id="{14F8ACEA-26D6-4095-934D-75F83ADA946E}"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77-4DAE-BF98-7B328D81543B}"/>
                </c:ext>
              </c:extLst>
            </c:dLbl>
            <c:dLbl>
              <c:idx val="4"/>
              <c:tx>
                <c:rich>
                  <a:bodyPr/>
                  <a:lstStyle/>
                  <a:p>
                    <a:pPr>
                      <a:defRPr>
                        <a:solidFill>
                          <a:schemeClr val="bg1"/>
                        </a:solidFill>
                      </a:defRPr>
                    </a:pPr>
                    <a:fld id="{328B03A9-5422-4D0E-9F48-08A059BF6A7E}"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577-4DAE-BF98-7B328D81543B}"/>
                </c:ext>
              </c:extLst>
            </c:dLbl>
            <c:spPr>
              <a:noFill/>
              <a:ln>
                <a:noFill/>
              </a:ln>
              <a:effectLst/>
            </c:spPr>
            <c:txPr>
              <a:bodyPr wrap="square" lIns="38100" tIns="19050" rIns="38100" bIns="19050" anchor="ctr">
                <a:spAutoFit/>
              </a:bodyPr>
              <a:lstStyle/>
              <a:p>
                <a:pPr>
                  <a:defRPr>
                    <a:solidFill>
                      <a:schemeClr val="bg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Sheet1!$B$2:$B$6</c:f>
              <c:numCache>
                <c:formatCode>0</c:formatCode>
                <c:ptCount val="5"/>
                <c:pt idx="0">
                  <c:v>33.742526568046401</c:v>
                </c:pt>
                <c:pt idx="1">
                  <c:v>10.315323815966799</c:v>
                </c:pt>
                <c:pt idx="2">
                  <c:v>10.116353540906699</c:v>
                </c:pt>
                <c:pt idx="3">
                  <c:v>15.1421346664347</c:v>
                </c:pt>
                <c:pt idx="4">
                  <c:v>15.765128501249199</c:v>
                </c:pt>
              </c:numCache>
            </c:numRef>
          </c:val>
          <c:extLst>
            <c:ext xmlns:c16="http://schemas.microsoft.com/office/drawing/2014/chart" uri="{C3380CC4-5D6E-409C-BE32-E72D297353CC}">
              <c16:uniqueId val="{00000005-9577-4DAE-BF98-7B328D81543B}"/>
            </c:ext>
          </c:extLst>
        </c:ser>
        <c:ser>
          <c:idx val="1"/>
          <c:order val="1"/>
          <c:tx>
            <c:strRef>
              <c:f>Sheet1!$C$1</c:f>
              <c:strCache>
                <c:ptCount val="1"/>
                <c:pt idx="0">
                  <c:v>Stemmer nokså dårlig</c:v>
                </c:pt>
              </c:strCache>
            </c:strRef>
          </c:tx>
          <c:spPr>
            <a:solidFill>
              <a:srgbClr val="6FC3D9">
                <a:alpha val="30000"/>
              </a:srgbClr>
            </a:solidFill>
            <a:ln w="9525" cmpd="sng">
              <a:solidFill>
                <a:srgbClr val="FFFFFF"/>
              </a:solidFill>
              <a:prstDash val="solid"/>
            </a:ln>
          </c:spPr>
          <c:invertIfNegative val="0"/>
          <c:dLbls>
            <c:dLbl>
              <c:idx val="0"/>
              <c:tx>
                <c:rich>
                  <a:bodyPr/>
                  <a:lstStyle/>
                  <a:p>
                    <a:pPr>
                      <a:defRPr>
                        <a:solidFill>
                          <a:schemeClr val="bg1"/>
                        </a:solidFill>
                      </a:defRPr>
                    </a:pPr>
                    <a:fld id="{FE133C29-0CEE-46AA-83AB-5167A3E320ED}"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577-4DAE-BF98-7B328D81543B}"/>
                </c:ext>
              </c:extLst>
            </c:dLbl>
            <c:dLbl>
              <c:idx val="1"/>
              <c:tx>
                <c:rich>
                  <a:bodyPr/>
                  <a:lstStyle/>
                  <a:p>
                    <a:pPr>
                      <a:defRPr>
                        <a:solidFill>
                          <a:schemeClr val="bg1"/>
                        </a:solidFill>
                      </a:defRPr>
                    </a:pPr>
                    <a:fld id="{42A2610D-BA9D-4F4E-9B9D-D2093A9888BF}"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577-4DAE-BF98-7B328D81543B}"/>
                </c:ext>
              </c:extLst>
            </c:dLbl>
            <c:dLbl>
              <c:idx val="2"/>
              <c:tx>
                <c:rich>
                  <a:bodyPr/>
                  <a:lstStyle/>
                  <a:p>
                    <a:pPr>
                      <a:defRPr>
                        <a:solidFill>
                          <a:schemeClr val="bg1"/>
                        </a:solidFill>
                      </a:defRPr>
                    </a:pPr>
                    <a:fld id="{48AAD101-0243-49F8-841B-75B570A2D8F5}"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577-4DAE-BF98-7B328D81543B}"/>
                </c:ext>
              </c:extLst>
            </c:dLbl>
            <c:dLbl>
              <c:idx val="3"/>
              <c:tx>
                <c:rich>
                  <a:bodyPr/>
                  <a:lstStyle/>
                  <a:p>
                    <a:pPr>
                      <a:defRPr>
                        <a:solidFill>
                          <a:schemeClr val="bg1"/>
                        </a:solidFill>
                      </a:defRPr>
                    </a:pPr>
                    <a:fld id="{DA324683-0F82-4825-8B00-4AEFA5D6B5CF}"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577-4DAE-BF98-7B328D81543B}"/>
                </c:ext>
              </c:extLst>
            </c:dLbl>
            <c:dLbl>
              <c:idx val="4"/>
              <c:tx>
                <c:rich>
                  <a:bodyPr/>
                  <a:lstStyle/>
                  <a:p>
                    <a:pPr>
                      <a:defRPr>
                        <a:solidFill>
                          <a:schemeClr val="bg1"/>
                        </a:solidFill>
                      </a:defRPr>
                    </a:pPr>
                    <a:fld id="{C1205D2C-7940-4CBA-9C47-E0FD3E5150F5}"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577-4DAE-BF98-7B328D81543B}"/>
                </c:ext>
              </c:extLst>
            </c:dLbl>
            <c:spPr>
              <a:noFill/>
              <a:ln>
                <a:noFill/>
              </a:ln>
              <a:effectLst/>
            </c:spPr>
            <c:txPr>
              <a:bodyPr wrap="square" lIns="38100" tIns="19050" rIns="38100" bIns="19050" anchor="ctr">
                <a:spAutoFit/>
              </a:bodyPr>
              <a:lstStyle/>
              <a:p>
                <a:pPr>
                  <a:defRPr>
                    <a:solidFill>
                      <a:schemeClr val="bg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Sheet1!$C$2:$C$6</c:f>
              <c:numCache>
                <c:formatCode>0</c:formatCode>
                <c:ptCount val="5"/>
                <c:pt idx="0">
                  <c:v>31.720572181701201</c:v>
                </c:pt>
                <c:pt idx="1">
                  <c:v>23.173142578263001</c:v>
                </c:pt>
                <c:pt idx="2">
                  <c:v>37.825547889085001</c:v>
                </c:pt>
                <c:pt idx="3">
                  <c:v>34.154970091182399</c:v>
                </c:pt>
                <c:pt idx="4">
                  <c:v>33.148173253015997</c:v>
                </c:pt>
              </c:numCache>
            </c:numRef>
          </c:val>
          <c:extLst>
            <c:ext xmlns:c16="http://schemas.microsoft.com/office/drawing/2014/chart" uri="{C3380CC4-5D6E-409C-BE32-E72D297353CC}">
              <c16:uniqueId val="{0000000B-9577-4DAE-BF98-7B328D81543B}"/>
            </c:ext>
          </c:extLst>
        </c:ser>
        <c:ser>
          <c:idx val="2"/>
          <c:order val="2"/>
          <c:tx>
            <c:strRef>
              <c:f>Sheet1!$D$1</c:f>
              <c:strCache>
                <c:ptCount val="1"/>
                <c:pt idx="0">
                  <c:v>Stemmer nokså godt</c:v>
                </c:pt>
              </c:strCache>
            </c:strRef>
          </c:tx>
          <c:spPr>
            <a:solidFill>
              <a:srgbClr val="AFDA7A"/>
            </a:solidFill>
            <a:ln w="9525" cmpd="sng">
              <a:solidFill>
                <a:srgbClr val="FFFFFF"/>
              </a:solidFill>
              <a:prstDash val="solid"/>
            </a:ln>
          </c:spPr>
          <c:invertIfNegative val="0"/>
          <c:dLbls>
            <c:dLbl>
              <c:idx val="0"/>
              <c:tx>
                <c:rich>
                  <a:bodyPr/>
                  <a:lstStyle/>
                  <a:p>
                    <a:pPr>
                      <a:defRPr/>
                    </a:pPr>
                    <a:fld id="{5B52EAE9-1656-48AA-B8A0-808DC2438DB8}"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577-4DAE-BF98-7B328D81543B}"/>
                </c:ext>
              </c:extLst>
            </c:dLbl>
            <c:dLbl>
              <c:idx val="1"/>
              <c:tx>
                <c:rich>
                  <a:bodyPr/>
                  <a:lstStyle/>
                  <a:p>
                    <a:pPr>
                      <a:defRPr/>
                    </a:pPr>
                    <a:fld id="{3CBBF314-B581-499B-BCF5-496011CF7EE6}"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577-4DAE-BF98-7B328D81543B}"/>
                </c:ext>
              </c:extLst>
            </c:dLbl>
            <c:dLbl>
              <c:idx val="2"/>
              <c:tx>
                <c:rich>
                  <a:bodyPr/>
                  <a:lstStyle/>
                  <a:p>
                    <a:pPr>
                      <a:defRPr/>
                    </a:pPr>
                    <a:fld id="{AC54EB60-2744-49B4-A1ED-92A8C3A248AE}"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577-4DAE-BF98-7B328D81543B}"/>
                </c:ext>
              </c:extLst>
            </c:dLbl>
            <c:dLbl>
              <c:idx val="3"/>
              <c:tx>
                <c:rich>
                  <a:bodyPr/>
                  <a:lstStyle/>
                  <a:p>
                    <a:pPr>
                      <a:defRPr/>
                    </a:pPr>
                    <a:fld id="{3D32E581-8A37-4D49-BD71-EB28030E0CDB}"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577-4DAE-BF98-7B328D81543B}"/>
                </c:ext>
              </c:extLst>
            </c:dLbl>
            <c:dLbl>
              <c:idx val="4"/>
              <c:tx>
                <c:rich>
                  <a:bodyPr/>
                  <a:lstStyle/>
                  <a:p>
                    <a:pPr>
                      <a:defRPr/>
                    </a:pPr>
                    <a:fld id="{84CAD631-3202-4575-A685-795F9F964529}"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9577-4DAE-BF98-7B328D81543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Sheet1!$D$2:$D$6</c:f>
              <c:numCache>
                <c:formatCode>0</c:formatCode>
                <c:ptCount val="5"/>
                <c:pt idx="0">
                  <c:v>10.5267486347151</c:v>
                </c:pt>
                <c:pt idx="1">
                  <c:v>23.2201328449115</c:v>
                </c:pt>
                <c:pt idx="2">
                  <c:v>17.640026738498602</c:v>
                </c:pt>
                <c:pt idx="3">
                  <c:v>10.852123703305599</c:v>
                </c:pt>
                <c:pt idx="4">
                  <c:v>15.125799067973899</c:v>
                </c:pt>
              </c:numCache>
            </c:numRef>
          </c:val>
          <c:extLst>
            <c:ext xmlns:c16="http://schemas.microsoft.com/office/drawing/2014/chart" uri="{C3380CC4-5D6E-409C-BE32-E72D297353CC}">
              <c16:uniqueId val="{00000011-9577-4DAE-BF98-7B328D81543B}"/>
            </c:ext>
          </c:extLst>
        </c:ser>
        <c:ser>
          <c:idx val="3"/>
          <c:order val="3"/>
          <c:tx>
            <c:strRef>
              <c:f>Sheet1!$E$1</c:f>
              <c:strCache>
                <c:ptCount val="1"/>
                <c:pt idx="0">
                  <c:v>Stemmer helt</c:v>
                </c:pt>
              </c:strCache>
            </c:strRef>
          </c:tx>
          <c:spPr>
            <a:solidFill>
              <a:srgbClr val="6AA324"/>
            </a:solidFill>
            <a:ln w="9525" cmpd="sng">
              <a:solidFill>
                <a:srgbClr val="FFFFFF"/>
              </a:solidFill>
              <a:prstDash val="solid"/>
            </a:ln>
          </c:spPr>
          <c:invertIfNegative val="0"/>
          <c:dLbls>
            <c:dLbl>
              <c:idx val="0"/>
              <c:tx>
                <c:rich>
                  <a:bodyPr/>
                  <a:lstStyle/>
                  <a:p>
                    <a:pPr>
                      <a:defRPr>
                        <a:solidFill>
                          <a:schemeClr val="tx1"/>
                        </a:solidFill>
                      </a:defRPr>
                    </a:pPr>
                    <a:fld id="{3808F66C-1135-45A4-B98F-15B1A1A41DD0}"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9577-4DAE-BF98-7B328D81543B}"/>
                </c:ext>
              </c:extLst>
            </c:dLbl>
            <c:dLbl>
              <c:idx val="1"/>
              <c:tx>
                <c:rich>
                  <a:bodyPr/>
                  <a:lstStyle/>
                  <a:p>
                    <a:pPr>
                      <a:defRPr>
                        <a:solidFill>
                          <a:schemeClr val="tx1"/>
                        </a:solidFill>
                      </a:defRPr>
                    </a:pPr>
                    <a:fld id="{B4653A4A-9683-4379-B2DA-9A2376C8E592}"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577-4DAE-BF98-7B328D81543B}"/>
                </c:ext>
              </c:extLst>
            </c:dLbl>
            <c:dLbl>
              <c:idx val="2"/>
              <c:tx>
                <c:rich>
                  <a:bodyPr/>
                  <a:lstStyle/>
                  <a:p>
                    <a:pPr>
                      <a:defRPr>
                        <a:solidFill>
                          <a:schemeClr val="tx1"/>
                        </a:solidFill>
                      </a:defRPr>
                    </a:pPr>
                    <a:fld id="{710E712F-72F8-494D-8753-6810D433E658}"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577-4DAE-BF98-7B328D81543B}"/>
                </c:ext>
              </c:extLst>
            </c:dLbl>
            <c:dLbl>
              <c:idx val="3"/>
              <c:tx>
                <c:rich>
                  <a:bodyPr/>
                  <a:lstStyle/>
                  <a:p>
                    <a:pPr>
                      <a:defRPr>
                        <a:solidFill>
                          <a:schemeClr val="tx1"/>
                        </a:solidFill>
                      </a:defRPr>
                    </a:pPr>
                    <a:fld id="{0AACDD86-2FCD-40D9-B67A-71F56A6ECF24}"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577-4DAE-BF98-7B328D81543B}"/>
                </c:ext>
              </c:extLst>
            </c:dLbl>
            <c:dLbl>
              <c:idx val="4"/>
              <c:tx>
                <c:rich>
                  <a:bodyPr/>
                  <a:lstStyle/>
                  <a:p>
                    <a:pPr>
                      <a:defRPr>
                        <a:solidFill>
                          <a:schemeClr val="tx1"/>
                        </a:solidFill>
                      </a:defRPr>
                    </a:pPr>
                    <a:fld id="{801E460A-15AD-4A65-BAF0-D209D3DBE4E8}" type="VALUE">
                      <a:rPr lang="en-US">
                        <a:solidFill>
                          <a:schemeClr val="tx1"/>
                        </a:solidFill>
                      </a:rPr>
                      <a:pPr>
                        <a:defRPr>
                          <a:solidFill>
                            <a:schemeClr val="tx1"/>
                          </a:solidFill>
                        </a:defRPr>
                      </a:pPr>
                      <a:t>[VERDI]</a:t>
                    </a:fld>
                    <a:r>
                      <a:rPr lang="en-US">
                        <a:solidFill>
                          <a:schemeClr val="tx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9577-4DAE-BF98-7B328D81543B}"/>
                </c:ext>
              </c:extLst>
            </c:dLbl>
            <c:spPr>
              <a:noFill/>
              <a:ln>
                <a:noFill/>
              </a:ln>
              <a:effectLst/>
            </c:spPr>
            <c:txPr>
              <a:bodyPr/>
              <a:lstStyle/>
              <a:p>
                <a:pPr>
                  <a:defRPr>
                    <a:solidFill>
                      <a:schemeClr val="tx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Sheet1!$E$2:$E$6</c:f>
              <c:numCache>
                <c:formatCode>0</c:formatCode>
                <c:ptCount val="5"/>
                <c:pt idx="0">
                  <c:v>2.82116505139658</c:v>
                </c:pt>
                <c:pt idx="1">
                  <c:v>7.8487053455978097</c:v>
                </c:pt>
                <c:pt idx="2">
                  <c:v>9.3383021343106503</c:v>
                </c:pt>
                <c:pt idx="3">
                  <c:v>2.8940948474427302</c:v>
                </c:pt>
                <c:pt idx="4">
                  <c:v>7.5401289833719902</c:v>
                </c:pt>
              </c:numCache>
            </c:numRef>
          </c:val>
          <c:extLst>
            <c:ext xmlns:c16="http://schemas.microsoft.com/office/drawing/2014/chart" uri="{C3380CC4-5D6E-409C-BE32-E72D297353CC}">
              <c16:uniqueId val="{00000017-9577-4DAE-BF98-7B328D81543B}"/>
            </c:ext>
          </c:extLst>
        </c:ser>
        <c:ser>
          <c:idx val="4"/>
          <c:order val="4"/>
          <c:tx>
            <c:strRef>
              <c:f>Sheet1!$F$1</c:f>
              <c:strCache>
                <c:ptCount val="1"/>
                <c:pt idx="0">
                  <c:v>Umulig å svare</c:v>
                </c:pt>
              </c:strCache>
            </c:strRef>
          </c:tx>
          <c:spPr>
            <a:solidFill>
              <a:schemeClr val="bg1">
                <a:lumMod val="75000"/>
                <a:alpha val="30000"/>
              </a:schemeClr>
            </a:solidFill>
            <a:ln w="9525" cmpd="sng">
              <a:solidFill>
                <a:srgbClr val="FFFFFF"/>
              </a:solidFill>
              <a:prstDash val="solid"/>
            </a:ln>
          </c:spPr>
          <c:invertIfNegative val="0"/>
          <c:dLbls>
            <c:dLbl>
              <c:idx val="0"/>
              <c:tx>
                <c:rich>
                  <a:bodyPr/>
                  <a:lstStyle/>
                  <a:p>
                    <a:pPr>
                      <a:defRPr>
                        <a:solidFill>
                          <a:schemeClr val="bg1"/>
                        </a:solidFill>
                      </a:defRPr>
                    </a:pPr>
                    <a:fld id="{3EDEA830-5154-42DC-A45D-9A888DA2B172}"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9577-4DAE-BF98-7B328D81543B}"/>
                </c:ext>
              </c:extLst>
            </c:dLbl>
            <c:dLbl>
              <c:idx val="1"/>
              <c:tx>
                <c:rich>
                  <a:bodyPr/>
                  <a:lstStyle/>
                  <a:p>
                    <a:pPr>
                      <a:defRPr>
                        <a:solidFill>
                          <a:schemeClr val="bg1"/>
                        </a:solidFill>
                      </a:defRPr>
                    </a:pPr>
                    <a:fld id="{84C96286-76BB-43AF-98C2-A25F75298EE7}"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9577-4DAE-BF98-7B328D81543B}"/>
                </c:ext>
              </c:extLst>
            </c:dLbl>
            <c:dLbl>
              <c:idx val="2"/>
              <c:tx>
                <c:rich>
                  <a:bodyPr/>
                  <a:lstStyle/>
                  <a:p>
                    <a:pPr>
                      <a:defRPr>
                        <a:solidFill>
                          <a:schemeClr val="bg1"/>
                        </a:solidFill>
                      </a:defRPr>
                    </a:pPr>
                    <a:fld id="{D101DF6E-7B60-47D6-AC04-6D9610B6A362}"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9577-4DAE-BF98-7B328D81543B}"/>
                </c:ext>
              </c:extLst>
            </c:dLbl>
            <c:dLbl>
              <c:idx val="3"/>
              <c:tx>
                <c:rich>
                  <a:bodyPr/>
                  <a:lstStyle/>
                  <a:p>
                    <a:pPr>
                      <a:defRPr>
                        <a:solidFill>
                          <a:schemeClr val="bg1"/>
                        </a:solidFill>
                      </a:defRPr>
                    </a:pPr>
                    <a:fld id="{095C683B-809C-4FC7-997B-C9478DC82F1A}"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9577-4DAE-BF98-7B328D81543B}"/>
                </c:ext>
              </c:extLst>
            </c:dLbl>
            <c:dLbl>
              <c:idx val="4"/>
              <c:tx>
                <c:rich>
                  <a:bodyPr/>
                  <a:lstStyle/>
                  <a:p>
                    <a:pPr>
                      <a:defRPr>
                        <a:solidFill>
                          <a:schemeClr val="bg1"/>
                        </a:solidFill>
                      </a:defRPr>
                    </a:pPr>
                    <a:fld id="{5D20CFB7-83C4-414D-BC9A-A2CA263BB82D}"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9577-4DAE-BF98-7B328D81543B}"/>
                </c:ext>
              </c:extLst>
            </c:dLbl>
            <c:spPr>
              <a:noFill/>
              <a:ln>
                <a:noFill/>
              </a:ln>
              <a:effectLst/>
            </c:spPr>
            <c:txPr>
              <a:bodyPr wrap="square" lIns="38100" tIns="19050" rIns="38100" bIns="19050" anchor="ctr">
                <a:spAutoFit/>
              </a:bodyPr>
              <a:lstStyle/>
              <a:p>
                <a:pPr>
                  <a:defRPr>
                    <a:solidFill>
                      <a:schemeClr val="bg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Samer hindrer fremskritt og moderne utvikling (n=432)</c:v>
                </c:pt>
                <c:pt idx="1">
                  <c:v>Samer blir for lett krenket (n=432)</c:v>
                </c:pt>
                <c:pt idx="2">
                  <c:v>Samene er for like nordmenn og integrert i det øvrige samfunnet til å bli kalt urfolk (n=432)</c:v>
                </c:pt>
                <c:pt idx="3">
                  <c:v>Samer bidrar i liten grad til det økonomiske felleskapet (n=432)</c:v>
                </c:pt>
                <c:pt idx="4">
                  <c:v>Samer har for mange særrettigheter, ordninger og goder som andre ikke får (n=432)</c:v>
                </c:pt>
              </c:strCache>
            </c:strRef>
          </c:cat>
          <c:val>
            <c:numRef>
              <c:f>Sheet1!$F$2:$F$6</c:f>
              <c:numCache>
                <c:formatCode>0</c:formatCode>
                <c:ptCount val="5"/>
                <c:pt idx="0">
                  <c:v>21.188987564140302</c:v>
                </c:pt>
                <c:pt idx="1">
                  <c:v>35.417079029138499</c:v>
                </c:pt>
                <c:pt idx="2">
                  <c:v>25.054153311076799</c:v>
                </c:pt>
                <c:pt idx="3">
                  <c:v>36.956676691634101</c:v>
                </c:pt>
                <c:pt idx="4">
                  <c:v>28.420770194388499</c:v>
                </c:pt>
              </c:numCache>
            </c:numRef>
          </c:val>
          <c:extLst>
            <c:ext xmlns:c16="http://schemas.microsoft.com/office/drawing/2014/chart" uri="{C3380CC4-5D6E-409C-BE32-E72D297353CC}">
              <c16:uniqueId val="{0000001D-9577-4DAE-BF98-7B328D81543B}"/>
            </c:ext>
          </c:extLst>
        </c:ser>
        <c:dLbls>
          <c:showLegendKey val="0"/>
          <c:showVal val="0"/>
          <c:showCatName val="0"/>
          <c:showSerName val="0"/>
          <c:showPercent val="0"/>
          <c:showBubbleSize val="0"/>
        </c:dLbls>
        <c:gapWidth val="75"/>
        <c:overlap val="100"/>
        <c:axId val="1254465878"/>
        <c:axId val="401940203"/>
      </c:barChart>
      <c:catAx>
        <c:axId val="125446587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401940203"/>
        <c:crosses val="autoZero"/>
        <c:auto val="0"/>
        <c:lblAlgn val="ctr"/>
        <c:lblOffset val="100"/>
        <c:noMultiLvlLbl val="0"/>
      </c:catAx>
      <c:valAx>
        <c:axId val="401940203"/>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1254465878"/>
        <c:crosses val="autoZero"/>
        <c:crossBetween val="between"/>
      </c:valAx>
      <c:spPr>
        <a:pattFill prst="pct5">
          <a:fgClr>
            <a:srgbClr val="FFFFFF"/>
          </a:fgClr>
          <a:bgClr>
            <a:schemeClr val="bg1"/>
          </a:bgClr>
        </a:pattFill>
      </c:spPr>
    </c:plotArea>
    <c:legend>
      <c:legendPos val="t"/>
      <c:overlay val="0"/>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Ja</c:v>
                </c:pt>
              </c:strCache>
            </c:strRef>
          </c:tx>
          <c:spPr>
            <a:solidFill>
              <a:srgbClr val="AFDA7A"/>
            </a:solidFill>
            <a:ln w="9525" cmpd="sng">
              <a:solidFill>
                <a:srgbClr val="FFFFFF"/>
              </a:solidFill>
              <a:prstDash val="solid"/>
            </a:ln>
          </c:spPr>
          <c:invertIfNegative val="0"/>
          <c:dLbls>
            <c:dLbl>
              <c:idx val="0"/>
              <c:tx>
                <c:rich>
                  <a:bodyPr/>
                  <a:lstStyle/>
                  <a:p>
                    <a:pPr>
                      <a:defRPr/>
                    </a:pPr>
                    <a:fld id="{3B92072E-0B8B-4524-B041-850F2533B9D7}"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A3-4040-A38A-7852CE17FC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Om samer (n=432)</c:v>
                </c:pt>
              </c:strCache>
            </c:strRef>
          </c:cat>
          <c:val>
            <c:numRef>
              <c:f>Sheet1!$B$2:$B$7</c:f>
              <c:numCache>
                <c:formatCode>0</c:formatCode>
                <c:ptCount val="1"/>
                <c:pt idx="0">
                  <c:v>52.030844342990797</c:v>
                </c:pt>
              </c:numCache>
            </c:numRef>
          </c:val>
          <c:extLst>
            <c:ext xmlns:c16="http://schemas.microsoft.com/office/drawing/2014/chart" uri="{C3380CC4-5D6E-409C-BE32-E72D297353CC}">
              <c16:uniqueId val="{00000001-58A3-4040-A38A-7852CE17FCA8}"/>
            </c:ext>
          </c:extLst>
        </c:ser>
        <c:ser>
          <c:idx val="1"/>
          <c:order val="1"/>
          <c:tx>
            <c:strRef>
              <c:f>Sheet1!$C$1</c:f>
              <c:strCache>
                <c:ptCount val="1"/>
                <c:pt idx="0">
                  <c:v>Nei</c:v>
                </c:pt>
              </c:strCache>
            </c:strRef>
          </c:tx>
          <c:spPr>
            <a:solidFill>
              <a:srgbClr val="DF2A51"/>
            </a:solidFill>
            <a:ln w="9525" cmpd="sng">
              <a:solidFill>
                <a:srgbClr val="FFFFFF"/>
              </a:solidFill>
              <a:prstDash val="solid"/>
            </a:ln>
          </c:spPr>
          <c:invertIfNegative val="0"/>
          <c:dLbls>
            <c:dLbl>
              <c:idx val="0"/>
              <c:tx>
                <c:rich>
                  <a:bodyPr/>
                  <a:lstStyle/>
                  <a:p>
                    <a:pPr>
                      <a:defRPr>
                        <a:solidFill>
                          <a:schemeClr val="bg1"/>
                        </a:solidFill>
                      </a:defRPr>
                    </a:pPr>
                    <a:fld id="{CDF84048-D364-4519-BC19-C3253E5D5C90}" type="VALUE">
                      <a:rPr lang="en-US">
                        <a:solidFill>
                          <a:schemeClr val="bg1"/>
                        </a:solidFill>
                      </a:rPr>
                      <a:pPr>
                        <a:defRPr>
                          <a:solidFill>
                            <a:schemeClr val="bg1"/>
                          </a:solidFill>
                        </a:defRPr>
                      </a:pPr>
                      <a:t>[VERDI]</a:t>
                    </a:fld>
                    <a:r>
                      <a:rPr lang="en-US">
                        <a:solidFill>
                          <a:schemeClr val="bg1"/>
                        </a:solidFill>
                      </a:rPr>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A3-4040-A38A-7852CE17FCA8}"/>
                </c:ext>
              </c:extLst>
            </c:dLbl>
            <c:spPr>
              <a:noFill/>
              <a:ln>
                <a:noFill/>
              </a:ln>
              <a:effectLst/>
            </c:spPr>
            <c:txPr>
              <a:bodyPr/>
              <a:lstStyle/>
              <a:p>
                <a:pPr>
                  <a:defRPr>
                    <a:solidFill>
                      <a:schemeClr val="bg1"/>
                    </a:solidFill>
                  </a:defRPr>
                </a:pPr>
                <a:endParaRPr lang="nb-NO"/>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Om samer (n=432)</c:v>
                </c:pt>
              </c:strCache>
            </c:strRef>
          </c:cat>
          <c:val>
            <c:numRef>
              <c:f>Sheet1!$C$2:$C$7</c:f>
              <c:numCache>
                <c:formatCode>0</c:formatCode>
                <c:ptCount val="1"/>
                <c:pt idx="0">
                  <c:v>26.311232805628102</c:v>
                </c:pt>
              </c:numCache>
            </c:numRef>
          </c:val>
          <c:extLst>
            <c:ext xmlns:c16="http://schemas.microsoft.com/office/drawing/2014/chart" uri="{C3380CC4-5D6E-409C-BE32-E72D297353CC}">
              <c16:uniqueId val="{00000003-58A3-4040-A38A-7852CE17FCA8}"/>
            </c:ext>
          </c:extLst>
        </c:ser>
        <c:ser>
          <c:idx val="2"/>
          <c:order val="2"/>
          <c:tx>
            <c:strRef>
              <c:f>Sheet1!$D$1</c:f>
              <c:strCache>
                <c:ptCount val="1"/>
                <c:pt idx="0">
                  <c:v>Ingen mening</c:v>
                </c:pt>
              </c:strCache>
            </c:strRef>
          </c:tx>
          <c:spPr>
            <a:solidFill>
              <a:schemeClr val="bg1">
                <a:lumMod val="75000"/>
              </a:schemeClr>
            </a:solidFill>
            <a:ln w="9525" cmpd="sng">
              <a:solidFill>
                <a:srgbClr val="FFFFFF"/>
              </a:solidFill>
              <a:prstDash val="solid"/>
            </a:ln>
          </c:spPr>
          <c:invertIfNegative val="0"/>
          <c:dLbls>
            <c:dLbl>
              <c:idx val="0"/>
              <c:tx>
                <c:rich>
                  <a:bodyPr/>
                  <a:lstStyle/>
                  <a:p>
                    <a:pPr>
                      <a:defRPr/>
                    </a:pPr>
                    <a:fld id="{624D0FD4-928D-43C1-BB33-A83114D2CFC8}" type="VALUE">
                      <a:rPr lang="en-US"/>
                      <a:pPr>
                        <a:defRPr/>
                      </a:pPr>
                      <a:t>[VERDI]</a:t>
                    </a:fld>
                    <a:r>
                      <a:rPr lang="en-US"/>
                      <a:t>%</a:t>
                    </a:r>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8A3-4040-A38A-7852CE17FC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1"/>
                <c:pt idx="0">
                  <c:v>Om samer (n=432)</c:v>
                </c:pt>
              </c:strCache>
            </c:strRef>
          </c:cat>
          <c:val>
            <c:numRef>
              <c:f>Sheet1!$D$2:$D$7</c:f>
              <c:numCache>
                <c:formatCode>0</c:formatCode>
                <c:ptCount val="1"/>
                <c:pt idx="0">
                  <c:v>21.1316824584617</c:v>
                </c:pt>
              </c:numCache>
            </c:numRef>
          </c:val>
          <c:extLst>
            <c:ext xmlns:c16="http://schemas.microsoft.com/office/drawing/2014/chart" uri="{C3380CC4-5D6E-409C-BE32-E72D297353CC}">
              <c16:uniqueId val="{00000005-58A3-4040-A38A-7852CE17FCA8}"/>
            </c:ext>
          </c:extLst>
        </c:ser>
        <c:dLbls>
          <c:showLegendKey val="0"/>
          <c:showVal val="0"/>
          <c:showCatName val="0"/>
          <c:showSerName val="0"/>
          <c:showPercent val="0"/>
          <c:showBubbleSize val="0"/>
        </c:dLbls>
        <c:gapWidth val="75"/>
        <c:overlap val="100"/>
        <c:axId val="959255513"/>
        <c:axId val="222675226"/>
      </c:barChart>
      <c:catAx>
        <c:axId val="959255513"/>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222675226"/>
        <c:crosses val="autoZero"/>
        <c:auto val="0"/>
        <c:lblAlgn val="ctr"/>
        <c:lblOffset val="100"/>
        <c:noMultiLvlLbl val="0"/>
      </c:catAx>
      <c:valAx>
        <c:axId val="222675226"/>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959255513"/>
        <c:crosses val="autoZero"/>
        <c:crossBetween val="between"/>
      </c:valAx>
      <c:spPr>
        <a:pattFill prst="pct5">
          <a:fgClr>
            <a:srgbClr val="FFFFFF"/>
          </a:fgClr>
          <a:bgClr>
            <a:schemeClr val="bg1"/>
          </a:bgClr>
        </a:pattFill>
      </c:spPr>
    </c:plotArea>
    <c:legend>
      <c:legendPos val="t"/>
      <c:overlay val="0"/>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Hvor har du observert ytringene om (...) ? (flere svar mulig) (n=1 268)</c:v>
                </c:pt>
              </c:strCache>
            </c:strRef>
          </c:tx>
          <c:spPr>
            <a:solidFill>
              <a:srgbClr val="6FC3D9"/>
            </a:solidFill>
            <a:ln w="9525" cmpd="sng">
              <a:solidFill>
                <a:srgbClr val="FFFFFF"/>
              </a:solidFill>
              <a:prstDash val="solid"/>
            </a:ln>
          </c:spPr>
          <c:invertIfNegative val="0"/>
          <c:dLbls>
            <c:dLbl>
              <c:idx val="0"/>
              <c:tx>
                <c:rich>
                  <a:bodyPr/>
                  <a:lstStyle/>
                  <a:p>
                    <a:pPr>
                      <a:defRPr/>
                    </a:pPr>
                    <a:fld id="{1FB39A9D-2DC5-4E84-8739-D7718AFDF807}"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9F-415C-951E-8A4A65CFD2AD}"/>
                </c:ext>
              </c:extLst>
            </c:dLbl>
            <c:dLbl>
              <c:idx val="1"/>
              <c:tx>
                <c:rich>
                  <a:bodyPr/>
                  <a:lstStyle/>
                  <a:p>
                    <a:pPr>
                      <a:defRPr/>
                    </a:pPr>
                    <a:fld id="{461DEC97-9953-4138-A9D8-DB933B1029D1}"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9F-415C-951E-8A4A65CFD2AD}"/>
                </c:ext>
              </c:extLst>
            </c:dLbl>
            <c:dLbl>
              <c:idx val="2"/>
              <c:tx>
                <c:rich>
                  <a:bodyPr/>
                  <a:lstStyle/>
                  <a:p>
                    <a:pPr>
                      <a:defRPr/>
                    </a:pPr>
                    <a:fld id="{FF865FF4-9A7B-44FD-954F-021389C1330D}"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9F-415C-951E-8A4A65CFD2AD}"/>
                </c:ext>
              </c:extLst>
            </c:dLbl>
            <c:dLbl>
              <c:idx val="3"/>
              <c:tx>
                <c:rich>
                  <a:bodyPr/>
                  <a:lstStyle/>
                  <a:p>
                    <a:pPr>
                      <a:defRPr/>
                    </a:pPr>
                    <a:fld id="{0FEBFE94-0DCC-4F1F-89DD-AABF48B92B7B}"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9F-415C-951E-8A4A65CFD2AD}"/>
                </c:ext>
              </c:extLst>
            </c:dLbl>
            <c:dLbl>
              <c:idx val="4"/>
              <c:tx>
                <c:rich>
                  <a:bodyPr/>
                  <a:lstStyle/>
                  <a:p>
                    <a:pPr>
                      <a:defRPr/>
                    </a:pPr>
                    <a:fld id="{80A0ADC9-BBC7-43D4-B98A-E15DD0120759}"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29F-415C-951E-8A4A65CFD2AD}"/>
                </c:ext>
              </c:extLst>
            </c:dLbl>
            <c:dLbl>
              <c:idx val="5"/>
              <c:tx>
                <c:rich>
                  <a:bodyPr/>
                  <a:lstStyle/>
                  <a:p>
                    <a:pPr>
                      <a:defRPr/>
                    </a:pPr>
                    <a:fld id="{B4A9D8A2-0854-4129-8B57-84B05A0453BA}"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9F-415C-951E-8A4A65CFD2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Husker ikke</c:v>
                </c:pt>
                <c:pt idx="1">
                  <c:v>Annet noter...</c:v>
                </c:pt>
                <c:pt idx="2">
                  <c:v>I det offentlige rom/ f.eks. på bussen, i en butikk, i gaten der jeg bor</c:v>
                </c:pt>
                <c:pt idx="3">
                  <c:v>I private omgivelser/ blant venner og bekjente</c:v>
                </c:pt>
                <c:pt idx="4">
                  <c:v>Uttalelser i tradisjonelle medier (TV, aviser, radio)</c:v>
                </c:pt>
                <c:pt idx="5">
                  <c:v>Lest slike ytringer selv på nettet/sosiale medier</c:v>
                </c:pt>
              </c:strCache>
            </c:strRef>
          </c:cat>
          <c:val>
            <c:numRef>
              <c:f>Sheet1!$B$2:$B$7</c:f>
              <c:numCache>
                <c:formatCode>0</c:formatCode>
                <c:ptCount val="6"/>
                <c:pt idx="0">
                  <c:v>30.969242142036698</c:v>
                </c:pt>
                <c:pt idx="1">
                  <c:v>2.7871075450175802</c:v>
                </c:pt>
                <c:pt idx="2">
                  <c:v>10.0311001157653</c:v>
                </c:pt>
                <c:pt idx="3">
                  <c:v>10.1500063999618</c:v>
                </c:pt>
                <c:pt idx="4">
                  <c:v>20.240381141625399</c:v>
                </c:pt>
                <c:pt idx="5">
                  <c:v>40.567876563996997</c:v>
                </c:pt>
              </c:numCache>
            </c:numRef>
          </c:val>
          <c:extLst>
            <c:ext xmlns:c16="http://schemas.microsoft.com/office/drawing/2014/chart" uri="{C3380CC4-5D6E-409C-BE32-E72D297353CC}">
              <c16:uniqueId val="{00000006-029F-415C-951E-8A4A65CFD2AD}"/>
            </c:ext>
          </c:extLst>
        </c:ser>
        <c:dLbls>
          <c:showLegendKey val="0"/>
          <c:showVal val="0"/>
          <c:showCatName val="0"/>
          <c:showSerName val="0"/>
          <c:showPercent val="0"/>
          <c:showBubbleSize val="0"/>
        </c:dLbls>
        <c:gapWidth val="75"/>
        <c:overlap val="-83"/>
        <c:axId val="1336958608"/>
        <c:axId val="1914000586"/>
      </c:barChart>
      <c:catAx>
        <c:axId val="133695860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1914000586"/>
        <c:crosses val="autoZero"/>
        <c:auto val="0"/>
        <c:lblAlgn val="ctr"/>
        <c:lblOffset val="100"/>
        <c:noMultiLvlLbl val="0"/>
      </c:catAx>
      <c:valAx>
        <c:axId val="1914000586"/>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1336958608"/>
        <c:crosses val="autoZero"/>
        <c:crossBetween val="between"/>
      </c:valAx>
      <c:spPr>
        <a:pattFill prst="pct5">
          <a:fgClr>
            <a:srgbClr val="FFFFFF"/>
          </a:fgClr>
          <a:bgClr>
            <a:schemeClr val="bg1"/>
          </a:bgClr>
        </a:pattFill>
      </c:spPr>
    </c:plotArea>
    <c:legend>
      <c:legendPos val="t"/>
      <c:layout>
        <c:manualLayout>
          <c:xMode val="edge"/>
          <c:yMode val="edge"/>
          <c:x val="0.26857308534107655"/>
          <c:y val="1.9047619047619049E-2"/>
          <c:w val="0.46285374211944436"/>
          <c:h val="5.7673040869891265E-2"/>
        </c:manualLayout>
      </c:layout>
      <c:overlay val="0"/>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Hvor på nettet har du observert ytringene om (...) ? (flere svar mulig) (n=491)</c:v>
                </c:pt>
              </c:strCache>
            </c:strRef>
          </c:tx>
          <c:spPr>
            <a:solidFill>
              <a:srgbClr val="AFDA7A"/>
            </a:solidFill>
            <a:ln w="9525" cmpd="sng">
              <a:solidFill>
                <a:srgbClr val="FFFFFF"/>
              </a:solidFill>
              <a:prstDash val="solid"/>
            </a:ln>
          </c:spPr>
          <c:invertIfNegative val="0"/>
          <c:dLbls>
            <c:dLbl>
              <c:idx val="0"/>
              <c:tx>
                <c:rich>
                  <a:bodyPr/>
                  <a:lstStyle/>
                  <a:p>
                    <a:pPr>
                      <a:defRPr/>
                    </a:pPr>
                    <a:fld id="{7295D61D-4603-4969-8997-1A8E5EACC648}"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07-4658-BACC-31AB8AE31CBF}"/>
                </c:ext>
              </c:extLst>
            </c:dLbl>
            <c:dLbl>
              <c:idx val="1"/>
              <c:tx>
                <c:rich>
                  <a:bodyPr/>
                  <a:lstStyle/>
                  <a:p>
                    <a:pPr>
                      <a:defRPr/>
                    </a:pPr>
                    <a:fld id="{FED7A211-E994-45BF-A95D-DA72FB7F7FE0}"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07-4658-BACC-31AB8AE31CBF}"/>
                </c:ext>
              </c:extLst>
            </c:dLbl>
            <c:dLbl>
              <c:idx val="2"/>
              <c:tx>
                <c:rich>
                  <a:bodyPr/>
                  <a:lstStyle/>
                  <a:p>
                    <a:pPr>
                      <a:defRPr/>
                    </a:pPr>
                    <a:fld id="{14DC10D3-0974-4FC4-801D-EAAB15D5B548}"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07-4658-BACC-31AB8AE31CBF}"/>
                </c:ext>
              </c:extLst>
            </c:dLbl>
            <c:dLbl>
              <c:idx val="3"/>
              <c:tx>
                <c:rich>
                  <a:bodyPr/>
                  <a:lstStyle/>
                  <a:p>
                    <a:pPr>
                      <a:defRPr/>
                    </a:pPr>
                    <a:fld id="{7E2EB020-4EF0-434C-A0B1-82C48F02F44D}"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07-4658-BACC-31AB8AE31CBF}"/>
                </c:ext>
              </c:extLst>
            </c:dLbl>
            <c:dLbl>
              <c:idx val="4"/>
              <c:tx>
                <c:rich>
                  <a:bodyPr/>
                  <a:lstStyle/>
                  <a:p>
                    <a:pPr>
                      <a:defRPr/>
                    </a:pPr>
                    <a:fld id="{BD4FB81F-7608-4D05-9F28-18115A0128A4}"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E07-4658-BACC-31AB8AE31CBF}"/>
                </c:ext>
              </c:extLst>
            </c:dLbl>
            <c:dLbl>
              <c:idx val="5"/>
              <c:tx>
                <c:rich>
                  <a:bodyPr/>
                  <a:lstStyle/>
                  <a:p>
                    <a:pPr>
                      <a:defRPr/>
                    </a:pPr>
                    <a:fld id="{9244A864-096D-4D7F-B238-1AF417648483}"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07-4658-BACC-31AB8AE31CBF}"/>
                </c:ext>
              </c:extLst>
            </c:dLbl>
            <c:dLbl>
              <c:idx val="6"/>
              <c:tx>
                <c:rich>
                  <a:bodyPr/>
                  <a:lstStyle/>
                  <a:p>
                    <a:pPr>
                      <a:defRPr/>
                    </a:pPr>
                    <a:fld id="{E067E46C-3A08-4247-90F4-946FEA20373F}"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E07-4658-BACC-31AB8AE31CBF}"/>
                </c:ext>
              </c:extLst>
            </c:dLbl>
            <c:dLbl>
              <c:idx val="7"/>
              <c:tx>
                <c:rich>
                  <a:bodyPr/>
                  <a:lstStyle/>
                  <a:p>
                    <a:pPr>
                      <a:defRPr/>
                    </a:pPr>
                    <a:fld id="{8BA212B8-44CC-488E-B6D5-51614271DB79}"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E07-4658-BACC-31AB8AE31CBF}"/>
                </c:ext>
              </c:extLst>
            </c:dLbl>
            <c:dLbl>
              <c:idx val="8"/>
              <c:tx>
                <c:rich>
                  <a:bodyPr/>
                  <a:lstStyle/>
                  <a:p>
                    <a:pPr>
                      <a:defRPr/>
                    </a:pPr>
                    <a:fld id="{2DD6097F-9E7A-4499-8843-DBC82C9AD48E}"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E07-4658-BACC-31AB8AE31CBF}"/>
                </c:ext>
              </c:extLst>
            </c:dLbl>
            <c:dLbl>
              <c:idx val="9"/>
              <c:tx>
                <c:rich>
                  <a:bodyPr/>
                  <a:lstStyle/>
                  <a:p>
                    <a:pPr>
                      <a:defRPr/>
                    </a:pPr>
                    <a:fld id="{F6CF9993-A24D-4A83-A907-A35097215504}"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E07-4658-BACC-31AB8AE31CB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Sheet1!$A$2:$A$11</c:f>
              <c:strCache>
                <c:ptCount val="10"/>
                <c:pt idx="0">
                  <c:v>Husker ikke</c:v>
                </c:pt>
                <c:pt idx="1">
                  <c:v>Annet noter...</c:v>
                </c:pt>
                <c:pt idx="2">
                  <c:v>Reddit</c:v>
                </c:pt>
                <c:pt idx="3">
                  <c:v>TikTok</c:v>
                </c:pt>
                <c:pt idx="4">
                  <c:v>Snapchat</c:v>
                </c:pt>
                <c:pt idx="5">
                  <c:v>YouTube</c:v>
                </c:pt>
                <c:pt idx="6">
                  <c:v>Twitter</c:v>
                </c:pt>
                <c:pt idx="7">
                  <c:v>Instagram</c:v>
                </c:pt>
                <c:pt idx="8">
                  <c:v>Facebook</c:v>
                </c:pt>
                <c:pt idx="9">
                  <c:v>Kommentarfeltet til nettaviser</c:v>
                </c:pt>
              </c:strCache>
            </c:strRef>
          </c:cat>
          <c:val>
            <c:numRef>
              <c:f>Sheet1!$B$2:$B$11</c:f>
              <c:numCache>
                <c:formatCode>0</c:formatCode>
                <c:ptCount val="10"/>
                <c:pt idx="0">
                  <c:v>13.4147302461009</c:v>
                </c:pt>
                <c:pt idx="1">
                  <c:v>4.2131384112289698</c:v>
                </c:pt>
                <c:pt idx="2">
                  <c:v>1.5907343707511701</c:v>
                </c:pt>
                <c:pt idx="3">
                  <c:v>1.39906034075472</c:v>
                </c:pt>
                <c:pt idx="4">
                  <c:v>0.40431552729627901</c:v>
                </c:pt>
                <c:pt idx="5">
                  <c:v>3.57286344132197</c:v>
                </c:pt>
                <c:pt idx="6">
                  <c:v>5.4997132219688103</c:v>
                </c:pt>
                <c:pt idx="7">
                  <c:v>1.9608117312864399</c:v>
                </c:pt>
                <c:pt idx="8">
                  <c:v>65.083730087376907</c:v>
                </c:pt>
                <c:pt idx="9">
                  <c:v>44.490491452586497</c:v>
                </c:pt>
              </c:numCache>
            </c:numRef>
          </c:val>
          <c:extLst>
            <c:ext xmlns:c16="http://schemas.microsoft.com/office/drawing/2014/chart" uri="{C3380CC4-5D6E-409C-BE32-E72D297353CC}">
              <c16:uniqueId val="{0000000A-CE07-4658-BACC-31AB8AE31CBF}"/>
            </c:ext>
          </c:extLst>
        </c:ser>
        <c:dLbls>
          <c:showLegendKey val="0"/>
          <c:showVal val="0"/>
          <c:showCatName val="0"/>
          <c:showSerName val="0"/>
          <c:showPercent val="0"/>
          <c:showBubbleSize val="0"/>
        </c:dLbls>
        <c:gapWidth val="75"/>
        <c:overlap val="-83"/>
        <c:axId val="1112467948"/>
        <c:axId val="1643471911"/>
      </c:barChart>
      <c:catAx>
        <c:axId val="1112467948"/>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1643471911"/>
        <c:crosses val="autoZero"/>
        <c:auto val="0"/>
        <c:lblAlgn val="ctr"/>
        <c:lblOffset val="100"/>
        <c:noMultiLvlLbl val="0"/>
      </c:catAx>
      <c:valAx>
        <c:axId val="1643471911"/>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1112467948"/>
        <c:crosses val="autoZero"/>
        <c:crossBetween val="between"/>
      </c:valAx>
      <c:spPr>
        <a:pattFill prst="pct5">
          <a:fgClr>
            <a:srgbClr val="FFFFFF"/>
          </a:fgClr>
          <a:bgClr>
            <a:schemeClr val="bg1"/>
          </a:bgClr>
        </a:pattFill>
      </c:spPr>
    </c:plotArea>
    <c:legend>
      <c:legendPos val="t"/>
      <c:overlay val="0"/>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Hvor i det offentlige rom har du observert ytringene om (...) ? (flere svar mulig) (n=133)</c:v>
                </c:pt>
              </c:strCache>
            </c:strRef>
          </c:tx>
          <c:spPr>
            <a:solidFill>
              <a:srgbClr val="F6C24A"/>
            </a:solidFill>
            <a:ln w="9525" cmpd="sng">
              <a:solidFill>
                <a:srgbClr val="FFFFFF"/>
              </a:solidFill>
              <a:prstDash val="solid"/>
            </a:ln>
          </c:spPr>
          <c:invertIfNegative val="0"/>
          <c:dLbls>
            <c:dLbl>
              <c:idx val="0"/>
              <c:tx>
                <c:rich>
                  <a:bodyPr/>
                  <a:lstStyle/>
                  <a:p>
                    <a:pPr>
                      <a:defRPr/>
                    </a:pPr>
                    <a:fld id="{ACD24BC4-8289-44C3-BA95-BE05BA024262}"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EB-4F36-A907-6C4E9CC374B4}"/>
                </c:ext>
              </c:extLst>
            </c:dLbl>
            <c:dLbl>
              <c:idx val="1"/>
              <c:tx>
                <c:rich>
                  <a:bodyPr/>
                  <a:lstStyle/>
                  <a:p>
                    <a:pPr>
                      <a:defRPr/>
                    </a:pPr>
                    <a:fld id="{FA3197C1-2B7F-41AB-987C-8F8AE0971712}"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EB-4F36-A907-6C4E9CC374B4}"/>
                </c:ext>
              </c:extLst>
            </c:dLbl>
            <c:dLbl>
              <c:idx val="2"/>
              <c:tx>
                <c:rich>
                  <a:bodyPr/>
                  <a:lstStyle/>
                  <a:p>
                    <a:pPr>
                      <a:defRPr/>
                    </a:pPr>
                    <a:fld id="{E6F5F3EF-3C2E-4A05-926E-36AB89FA7807}"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EB-4F36-A907-6C4E9CC374B4}"/>
                </c:ext>
              </c:extLst>
            </c:dLbl>
            <c:dLbl>
              <c:idx val="3"/>
              <c:tx>
                <c:rich>
                  <a:bodyPr/>
                  <a:lstStyle/>
                  <a:p>
                    <a:pPr>
                      <a:defRPr/>
                    </a:pPr>
                    <a:fld id="{22B99C47-A852-4531-9D46-73FB9A0F11C9}"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EB-4F36-A907-6C4E9CC374B4}"/>
                </c:ext>
              </c:extLst>
            </c:dLbl>
            <c:dLbl>
              <c:idx val="4"/>
              <c:tx>
                <c:rich>
                  <a:bodyPr/>
                  <a:lstStyle/>
                  <a:p>
                    <a:pPr>
                      <a:defRPr/>
                    </a:pPr>
                    <a:fld id="{D6592F24-8254-42C0-A43C-6E5BEA65FB3A}"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9EB-4F36-A907-6C4E9CC374B4}"/>
                </c:ext>
              </c:extLst>
            </c:dLbl>
            <c:dLbl>
              <c:idx val="5"/>
              <c:tx>
                <c:rich>
                  <a:bodyPr/>
                  <a:lstStyle/>
                  <a:p>
                    <a:pPr>
                      <a:defRPr/>
                    </a:pPr>
                    <a:fld id="{075A9756-91B0-4901-B4DD-CF7A13D58A95}"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9EB-4F36-A907-6C4E9CC374B4}"/>
                </c:ext>
              </c:extLst>
            </c:dLbl>
            <c:dLbl>
              <c:idx val="6"/>
              <c:tx>
                <c:rich>
                  <a:bodyPr/>
                  <a:lstStyle/>
                  <a:p>
                    <a:pPr>
                      <a:defRPr/>
                    </a:pPr>
                    <a:fld id="{06259978-F1B4-4B32-82C7-F26C17476170}"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9EB-4F36-A907-6C4E9CC374B4}"/>
                </c:ext>
              </c:extLst>
            </c:dLbl>
            <c:dLbl>
              <c:idx val="7"/>
              <c:tx>
                <c:rich>
                  <a:bodyPr/>
                  <a:lstStyle/>
                  <a:p>
                    <a:pPr>
                      <a:defRPr/>
                    </a:pPr>
                    <a:fld id="{F54C719F-B086-4340-9E0F-18ED147924D1}"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9EB-4F36-A907-6C4E9CC374B4}"/>
                </c:ext>
              </c:extLst>
            </c:dLbl>
            <c:dLbl>
              <c:idx val="8"/>
              <c:tx>
                <c:rich>
                  <a:bodyPr/>
                  <a:lstStyle/>
                  <a:p>
                    <a:pPr>
                      <a:defRPr/>
                    </a:pPr>
                    <a:fld id="{AB8D4B1D-52FC-4A7C-A94C-3BC1795F13C8}"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9EB-4F36-A907-6C4E9CC374B4}"/>
                </c:ext>
              </c:extLst>
            </c:dLbl>
            <c:dLbl>
              <c:idx val="9"/>
              <c:tx>
                <c:rich>
                  <a:bodyPr/>
                  <a:lstStyle/>
                  <a:p>
                    <a:pPr>
                      <a:defRPr/>
                    </a:pPr>
                    <a:fld id="{D116B105-EABB-43ED-8196-FC7D33BA67D6}"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9EB-4F36-A907-6C4E9CC374B4}"/>
                </c:ext>
              </c:extLst>
            </c:dLbl>
            <c:dLbl>
              <c:idx val="10"/>
              <c:tx>
                <c:rich>
                  <a:bodyPr/>
                  <a:lstStyle/>
                  <a:p>
                    <a:pPr>
                      <a:defRPr/>
                    </a:pPr>
                    <a:fld id="{86E2C18E-8283-499B-A8C1-22DA3AE54D0B}" type="VALUE">
                      <a:rPr lang="en-US"/>
                      <a:pPr>
                        <a:defRPr/>
                      </a:pPr>
                      <a:t>[VERDI]</a:t>
                    </a:fld>
                    <a:r>
                      <a:rPr lang="en-US"/>
                      <a:t>%</a:t>
                    </a:r>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9EB-4F36-A907-6C4E9CC374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Husker ikke</c:v>
                </c:pt>
                <c:pt idx="1">
                  <c:v>Annet</c:v>
                </c:pt>
                <c:pt idx="2">
                  <c:v>På et sykehus, legekontor, NAV-kontor, barnevernskontor eller andre sosiale tjenester</c:v>
                </c:pt>
                <c:pt idx="3">
                  <c:v>I en butikk eller shoppingsenter</c:v>
                </c:pt>
                <c:pt idx="4">
                  <c:v>På arbeidsplassen</c:v>
                </c:pt>
                <c:pt idx="5">
                  <c:v>På et utested/bar</c:v>
                </c:pt>
                <c:pt idx="6">
                  <c:v>På en restaurant eller kafe</c:v>
                </c:pt>
                <c:pt idx="7">
                  <c:v>På skolen/studiested</c:v>
                </c:pt>
                <c:pt idx="8">
                  <c:v>På offentlig transport</c:v>
                </c:pt>
                <c:pt idx="9">
                  <c:v>På gaten</c:v>
                </c:pt>
                <c:pt idx="10">
                  <c:v>I nabolaget mitt</c:v>
                </c:pt>
              </c:strCache>
            </c:strRef>
          </c:cat>
          <c:val>
            <c:numRef>
              <c:f>Sheet1!$B$2:$B$12</c:f>
              <c:numCache>
                <c:formatCode>0</c:formatCode>
                <c:ptCount val="11"/>
                <c:pt idx="0">
                  <c:v>13.520343154390099</c:v>
                </c:pt>
                <c:pt idx="1">
                  <c:v>4.9060222455647198</c:v>
                </c:pt>
                <c:pt idx="2">
                  <c:v>2.2314668096185901</c:v>
                </c:pt>
                <c:pt idx="3">
                  <c:v>20.008672534273</c:v>
                </c:pt>
                <c:pt idx="4">
                  <c:v>14.3805426291445</c:v>
                </c:pt>
                <c:pt idx="5">
                  <c:v>8.3760203850824304</c:v>
                </c:pt>
                <c:pt idx="6">
                  <c:v>12.360059074207401</c:v>
                </c:pt>
                <c:pt idx="7">
                  <c:v>3.6462405598238798</c:v>
                </c:pt>
                <c:pt idx="8">
                  <c:v>24.880617247645699</c:v>
                </c:pt>
                <c:pt idx="9">
                  <c:v>31.760951998991199</c:v>
                </c:pt>
                <c:pt idx="10">
                  <c:v>7.0502510605022897</c:v>
                </c:pt>
              </c:numCache>
            </c:numRef>
          </c:val>
          <c:extLst>
            <c:ext xmlns:c16="http://schemas.microsoft.com/office/drawing/2014/chart" uri="{C3380CC4-5D6E-409C-BE32-E72D297353CC}">
              <c16:uniqueId val="{0000000B-B9EB-4F36-A907-6C4E9CC374B4}"/>
            </c:ext>
          </c:extLst>
        </c:ser>
        <c:dLbls>
          <c:showLegendKey val="0"/>
          <c:showVal val="0"/>
          <c:showCatName val="0"/>
          <c:showSerName val="0"/>
          <c:showPercent val="0"/>
          <c:showBubbleSize val="0"/>
        </c:dLbls>
        <c:gapWidth val="75"/>
        <c:overlap val="-83"/>
        <c:axId val="1272130839"/>
        <c:axId val="153076242"/>
      </c:barChart>
      <c:catAx>
        <c:axId val="1272130839"/>
        <c:scaling>
          <c:orientation val="minMax"/>
        </c:scaling>
        <c:delete val="0"/>
        <c:axPos val="l"/>
        <c:numFmt formatCode="General" sourceLinked="1"/>
        <c:majorTickMark val="none"/>
        <c:minorTickMark val="none"/>
        <c:tickLblPos val="low"/>
        <c:spPr>
          <a:ln w="9525" cap="sq">
            <a:solidFill>
              <a:srgbClr val="BFBFBF"/>
            </a:solidFill>
            <a:prstDash val="solid"/>
            <a:miter/>
          </a:ln>
        </c:spPr>
        <c:txPr>
          <a:bodyPr rot="0"/>
          <a:lstStyle/>
          <a:p>
            <a:pPr>
              <a:defRPr/>
            </a:pPr>
            <a:endParaRPr lang="nb-NO"/>
          </a:p>
        </c:txPr>
        <c:crossAx val="153076242"/>
        <c:crosses val="autoZero"/>
        <c:auto val="0"/>
        <c:lblAlgn val="ctr"/>
        <c:lblOffset val="100"/>
        <c:noMultiLvlLbl val="0"/>
      </c:catAx>
      <c:valAx>
        <c:axId val="153076242"/>
        <c:scaling>
          <c:orientation val="minMax"/>
          <c:max val="100"/>
        </c:scaling>
        <c:delete val="0"/>
        <c:axPos val="b"/>
        <c:numFmt formatCode="General\%" sourceLinked="0"/>
        <c:majorTickMark val="none"/>
        <c:minorTickMark val="none"/>
        <c:tickLblPos val="low"/>
        <c:spPr>
          <a:ln w="9525" cap="sq">
            <a:solidFill>
              <a:srgbClr val="BFBFBF"/>
            </a:solidFill>
            <a:prstDash val="solid"/>
            <a:miter/>
          </a:ln>
        </c:spPr>
        <c:txPr>
          <a:bodyPr rot="0"/>
          <a:lstStyle/>
          <a:p>
            <a:pPr>
              <a:defRPr/>
            </a:pPr>
            <a:endParaRPr lang="nb-NO"/>
          </a:p>
        </c:txPr>
        <c:crossAx val="1272130839"/>
        <c:crosses val="autoZero"/>
        <c:crossBetween val="between"/>
      </c:valAx>
      <c:spPr>
        <a:pattFill prst="pct5">
          <a:fgClr>
            <a:srgbClr val="FFFFFF"/>
          </a:fgClr>
          <a:bgClr>
            <a:schemeClr val="bg1"/>
          </a:bgClr>
        </a:pattFill>
      </c:spPr>
    </c:plotArea>
    <c:legend>
      <c:legendPos val="t"/>
      <c:overlay val="0"/>
    </c:legend>
    <c:plotVisOnly val="1"/>
    <c:dispBlanksAs val="gap"/>
    <c:showDLblsOverMax val="1"/>
  </c:chart>
  <c:spPr>
    <a:pattFill prst="pct5">
      <a:fgClr>
        <a:srgbClr val="FFFFFF"/>
      </a:fgClr>
      <a:bgClr>
        <a:schemeClr val="bg1"/>
      </a:bgClr>
    </a:pattFill>
  </c:spPr>
  <c:txPr>
    <a:bodyPr/>
    <a:lstStyle/>
    <a:p>
      <a:pPr>
        <a:defRPr sz="1100" smtId="4294967295">
          <a:latin typeface="arial,helvetica,sans-serif"/>
        </a:defRPr>
      </a:pPr>
      <a:endParaRPr lang="nb-N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A6545-B689-4C9D-95CA-5FB763F79D3F}" type="datetimeFigureOut">
              <a:rPr lang="nb-NO" smtClean="0"/>
              <a:t>20.08.2024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3B1F7-1713-47FC-ABD0-348095E5B6C5}" type="slidenum">
              <a:rPr lang="nb-NO" smtClean="0"/>
              <a:t>‹#›</a:t>
            </a:fld>
            <a:endParaRPr lang="nb-NO"/>
          </a:p>
        </p:txBody>
      </p:sp>
    </p:spTree>
    <p:extLst>
      <p:ext uri="{BB962C8B-B14F-4D97-AF65-F5344CB8AC3E}">
        <p14:creationId xmlns:p14="http://schemas.microsoft.com/office/powerpoint/2010/main" val="243857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skal ikke gå inn på punktene kunnskap og erfaringer, og holdninger her men det jeg kan si er at undersøkelsen vår avdekket at 5 av 10 oppgir at de lærte ingenting, svært lite eller ganske lite om samer på skolen, men at denne andelen er størst for den eldre befolkningen. </a:t>
            </a:r>
          </a:p>
          <a:p>
            <a:endParaRPr lang="nb-NO" dirty="0"/>
          </a:p>
        </p:txBody>
      </p:sp>
      <p:sp>
        <p:nvSpPr>
          <p:cNvPr id="4" name="Plassholder for lysbildenummer 3"/>
          <p:cNvSpPr>
            <a:spLocks noGrp="1"/>
          </p:cNvSpPr>
          <p:nvPr>
            <p:ph type="sldNum" sz="quarter" idx="5"/>
          </p:nvPr>
        </p:nvSpPr>
        <p:spPr/>
        <p:txBody>
          <a:bodyPr/>
          <a:lstStyle/>
          <a:p>
            <a:fld id="{EC03B1F7-1713-47FC-ABD0-348095E5B6C5}" type="slidenum">
              <a:rPr lang="nb-NO" smtClean="0"/>
              <a:t>5</a:t>
            </a:fld>
            <a:endParaRPr lang="nb-NO"/>
          </a:p>
        </p:txBody>
      </p:sp>
    </p:spTree>
    <p:extLst>
      <p:ext uri="{BB962C8B-B14F-4D97-AF65-F5344CB8AC3E}">
        <p14:creationId xmlns:p14="http://schemas.microsoft.com/office/powerpoint/2010/main" val="363305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mj-lt"/>
              <a:buAutoNum type="arabicPeriod"/>
            </a:pPr>
            <a:r>
              <a:rPr lang="nb-NO" dirty="0"/>
              <a:t>Vi skrev en rapport i 2021 som var basert på en spørreundersøkelse vi gjennomførte blant lederne i kommunen. Vi ønsket å utforske hvilke utfordringer og behov kommuner møter i arbeidet med å gjennomføre menneskerettighetene. Jeg har ikke tid til å gå gjennom disse funnene nå, men rapporten er i alle fall inndelt i en juridisk del om kommunenes menneskerettighetsansvar, presentasjon av funnene, hvordan det jobbes med lokale myndigheter og menneskerettigheter internasjonalt, beste praksis, og hvilke grep kommunen kan ta for å jobbe mer helhetlig og systematisk med menneskerettighetene. </a:t>
            </a:r>
            <a:br>
              <a:rPr lang="nb-NO" dirty="0"/>
            </a:br>
            <a:br>
              <a:rPr lang="nb-NO" dirty="0"/>
            </a:br>
            <a:r>
              <a:rPr lang="nb-NO" dirty="0"/>
              <a:t>Vi har i ettertid jobbet mye med kommune og er en overordnet del av det vi arbeider med. Kommunene står i førstelinjen, og møter på mange menneskerettigheter. </a:t>
            </a:r>
            <a:r>
              <a:rPr lang="nb-NO" b="0" i="0" dirty="0">
                <a:solidFill>
                  <a:srgbClr val="333333"/>
                </a:solidFill>
                <a:effectLst/>
                <a:latin typeface="Roboto Flex"/>
              </a:rPr>
              <a:t>Bidra til at norske kommuner har god kunnskap om innholdet i ulike menneskerettsforpliktelser for å sikre ivaretakelsen av menneskerettighetene i det kommunale arbeidet</a:t>
            </a:r>
          </a:p>
          <a:p>
            <a:pPr algn="l">
              <a:buFont typeface="+mj-lt"/>
              <a:buAutoNum type="arabicPeriod"/>
            </a:pPr>
            <a:r>
              <a:rPr lang="nb-NO" b="0" i="0" dirty="0">
                <a:solidFill>
                  <a:srgbClr val="333333"/>
                </a:solidFill>
                <a:effectLst/>
                <a:latin typeface="Roboto Flex"/>
              </a:rPr>
              <a:t>Arbeide for at norske kommuner i større grad tar menneskerettigheter inn i relevante styringsdokumenter og gjør gode menneskerettslige vurderinger før det skal iverksettes tiltak innen forvaltningsområder som norske kommuner har ansvar for, og som har viktige sider til menneskerettighetene</a:t>
            </a:r>
          </a:p>
          <a:p>
            <a:pPr algn="l">
              <a:buFont typeface="+mj-lt"/>
              <a:buAutoNum type="arabicPeriod"/>
            </a:pPr>
            <a:endParaRPr lang="nb-NO" b="1" i="0" dirty="0">
              <a:solidFill>
                <a:srgbClr val="333333"/>
              </a:solidFill>
              <a:effectLst/>
              <a:latin typeface="Roboto Flex"/>
            </a:endParaRPr>
          </a:p>
          <a:p>
            <a:pPr algn="l">
              <a:buFont typeface="Arial" panose="020B0604020202020204" pitchFamily="34" charset="0"/>
              <a:buChar char="•"/>
            </a:pPr>
            <a:r>
              <a:rPr lang="nb-NO" b="1" i="0" dirty="0">
                <a:solidFill>
                  <a:srgbClr val="333333"/>
                </a:solidFill>
                <a:effectLst/>
                <a:latin typeface="Roboto Flex"/>
              </a:rPr>
              <a:t>Anbefalinger fra kommunerapporten: </a:t>
            </a:r>
            <a:r>
              <a:rPr lang="nb-NO" b="1" i="0" dirty="0">
                <a:solidFill>
                  <a:srgbClr val="333333"/>
                </a:solidFill>
                <a:effectLst/>
                <a:highlight>
                  <a:srgbClr val="FFD7DF"/>
                </a:highlight>
                <a:latin typeface="Roboto Flex"/>
              </a:rPr>
              <a:t>Kommunene bør styrke den juridiske kompetansen, kapasiteten, og generell kunnskap om og systematisk opplæring i menneskerettigheter.</a:t>
            </a:r>
            <a:r>
              <a:rPr lang="nb-NO" b="1" i="0" dirty="0">
                <a:solidFill>
                  <a:srgbClr val="333333"/>
                </a:solidFill>
                <a:effectLst/>
                <a:latin typeface="Roboto Flex"/>
              </a:rPr>
              <a:t> Kommuner kan innføre regelmessige kurs i menneskerettigheter for kommunalt ansatte som er tilpasset ulike sektorer.</a:t>
            </a:r>
          </a:p>
          <a:p>
            <a:pPr algn="l">
              <a:buFont typeface="Arial" panose="020B0604020202020204" pitchFamily="34" charset="0"/>
              <a:buChar char="•"/>
            </a:pPr>
            <a:r>
              <a:rPr lang="nb-NO" b="0" i="0" dirty="0">
                <a:solidFill>
                  <a:srgbClr val="333333"/>
                </a:solidFill>
                <a:effectLst/>
                <a:latin typeface="Roboto Flex"/>
              </a:rPr>
              <a:t>Kommuner eller Kommunesektorens interesseorganisasjon (KS) kan koordinere fagseminarer om menneskerettigheter rettet mot ulike sektorer i kommunen.</a:t>
            </a:r>
          </a:p>
          <a:p>
            <a:pPr algn="l">
              <a:buFont typeface="Arial" panose="020B0604020202020204" pitchFamily="34" charset="0"/>
              <a:buChar char="•"/>
            </a:pPr>
            <a:r>
              <a:rPr lang="nb-NO" b="0" i="0" dirty="0">
                <a:solidFill>
                  <a:srgbClr val="333333"/>
                </a:solidFill>
                <a:effectLst/>
                <a:latin typeface="Roboto Flex"/>
              </a:rPr>
              <a:t>KS kan utvikle digitale opplæringsressurser om menneskerettigheter til kommunalt ansatte og/ eller inkludere menneskerettighetene som tema i sitt Folkevalgtprogram.</a:t>
            </a:r>
          </a:p>
          <a:p>
            <a:pPr algn="l">
              <a:buFont typeface="Arial" panose="020B0604020202020204" pitchFamily="34" charset="0"/>
              <a:buChar char="•"/>
            </a:pPr>
            <a:r>
              <a:rPr lang="nb-NO" b="0" i="0" dirty="0">
                <a:solidFill>
                  <a:srgbClr val="333333"/>
                </a:solidFill>
                <a:effectLst/>
                <a:latin typeface="Roboto Flex"/>
              </a:rPr>
              <a:t>Kommuner bør sikres tilgang til juridisk fagkompetanse</a:t>
            </a:r>
          </a:p>
          <a:p>
            <a:pPr algn="l">
              <a:buFont typeface="Arial" panose="020B0604020202020204" pitchFamily="34" charset="0"/>
              <a:buChar char="•"/>
            </a:pPr>
            <a:endParaRPr lang="nb-NO" b="0" i="0" dirty="0">
              <a:solidFill>
                <a:srgbClr val="333333"/>
              </a:solidFill>
              <a:effectLst/>
              <a:latin typeface="Roboto Flex"/>
            </a:endParaRPr>
          </a:p>
          <a:p>
            <a:pPr algn="l">
              <a:buFont typeface="Arial" panose="020B0604020202020204" pitchFamily="34" charset="0"/>
              <a:buChar char="•"/>
            </a:pPr>
            <a:r>
              <a:rPr lang="nb-NO" b="1" i="0" dirty="0">
                <a:solidFill>
                  <a:srgbClr val="333333"/>
                </a:solidFill>
                <a:effectLst/>
                <a:highlight>
                  <a:srgbClr val="FFD7DF"/>
                </a:highlight>
                <a:latin typeface="Roboto Flex"/>
              </a:rPr>
              <a:t>Kommunene bør styrke arbeidet med gjennomføring av menneskerettigheter.</a:t>
            </a:r>
            <a:endParaRPr lang="nb-NO" b="1" i="0" dirty="0">
              <a:solidFill>
                <a:srgbClr val="333333"/>
              </a:solidFill>
              <a:effectLst/>
              <a:latin typeface="Roboto Flex"/>
            </a:endParaRPr>
          </a:p>
          <a:p>
            <a:pPr algn="l">
              <a:buFont typeface="Arial" panose="020B0604020202020204" pitchFamily="34" charset="0"/>
              <a:buChar char="•"/>
            </a:pPr>
            <a:r>
              <a:rPr lang="nb-NO" b="0" i="0" dirty="0">
                <a:solidFill>
                  <a:srgbClr val="333333"/>
                </a:solidFill>
                <a:effectLst/>
                <a:latin typeface="Roboto Flex"/>
              </a:rPr>
              <a:t>Menneskerettighetene kan inkluderes i kommuneplanens samfunnsdel.</a:t>
            </a:r>
          </a:p>
          <a:p>
            <a:pPr algn="l">
              <a:buFont typeface="Arial" panose="020B0604020202020204" pitchFamily="34" charset="0"/>
              <a:buChar char="•"/>
            </a:pPr>
            <a:r>
              <a:rPr lang="nb-NO" b="0" i="0" dirty="0">
                <a:solidFill>
                  <a:srgbClr val="333333"/>
                </a:solidFill>
                <a:effectLst/>
                <a:latin typeface="Roboto Flex"/>
              </a:rPr>
              <a:t>Kommuner kan utarbeide en handlingsplan for å styrke gjennomføringen av menneskerettighetene i kommunen.</a:t>
            </a:r>
          </a:p>
          <a:p>
            <a:pPr algn="l">
              <a:buFont typeface="Arial" panose="020B0604020202020204" pitchFamily="34" charset="0"/>
              <a:buChar char="•"/>
            </a:pPr>
            <a:r>
              <a:rPr lang="nb-NO" b="0" i="0" dirty="0">
                <a:solidFill>
                  <a:srgbClr val="333333"/>
                </a:solidFill>
                <a:effectLst/>
                <a:latin typeface="Roboto Flex"/>
              </a:rPr>
              <a:t>Kommuner bør gjennomgående synliggjøre at det foretas avveininger opp mot menneskerettslige krav når det fattes vedtak eller beslutninger som griper inn i menneskerettighetene.</a:t>
            </a:r>
          </a:p>
          <a:p>
            <a:pPr algn="l">
              <a:buFont typeface="Arial" panose="020B0604020202020204" pitchFamily="34" charset="0"/>
              <a:buChar char="•"/>
            </a:pPr>
            <a:r>
              <a:rPr lang="nb-NO" b="0" i="0" dirty="0">
                <a:solidFill>
                  <a:srgbClr val="333333"/>
                </a:solidFill>
                <a:effectLst/>
                <a:latin typeface="Roboto Flex"/>
              </a:rPr>
              <a:t>Kommuner oppfordres til å gjennomføre undersøkelser blant kommunalt ansatte for å kartlegge hvordan kommunen arbeider med menneskerettighetene og hvor det er behov for kompetanseløft.</a:t>
            </a:r>
          </a:p>
          <a:p>
            <a:pPr algn="l">
              <a:buFont typeface="+mj-lt"/>
              <a:buNone/>
            </a:pPr>
            <a:r>
              <a:rPr lang="nb-NO" b="1" i="0" dirty="0">
                <a:solidFill>
                  <a:srgbClr val="333333"/>
                </a:solidFill>
                <a:effectLst/>
                <a:highlight>
                  <a:srgbClr val="FFD7DF"/>
                </a:highlight>
                <a:latin typeface="Roboto Flex"/>
              </a:rPr>
              <a:t>Sentrale myndigheter bør sikre tydelig gjennomføring av menneskerettighetsforpliktelser i regelverk som kommuner forvalter, allokere nok ressurser til kommunene for å styrke gjennomføringen av menneskerettighetene og sikre god informasjonsflyt om menneskerettslige forpliktelser fra stat til kommune.</a:t>
            </a:r>
          </a:p>
          <a:p>
            <a:pPr algn="l">
              <a:buFont typeface="Arial" panose="020B0604020202020204" pitchFamily="34" charset="0"/>
              <a:buChar char="•"/>
            </a:pPr>
            <a:r>
              <a:rPr lang="nb-NO" b="0" i="0" dirty="0">
                <a:solidFill>
                  <a:srgbClr val="333333"/>
                </a:solidFill>
                <a:effectLst/>
                <a:latin typeface="Roboto Flex"/>
              </a:rPr>
              <a:t>Sentrale myndigheter kan gi statsforvalteren oppdraget med å videreføre og sikre god informasjon om anbefalinger fra FNs traktatorganer, Europarådet og dommer fra EMD.</a:t>
            </a:r>
          </a:p>
          <a:p>
            <a:pPr algn="l">
              <a:buFont typeface="Arial" panose="020B0604020202020204" pitchFamily="34" charset="0"/>
              <a:buChar char="•"/>
            </a:pPr>
            <a:r>
              <a:rPr lang="nb-NO" b="0" i="0" dirty="0">
                <a:solidFill>
                  <a:srgbClr val="333333"/>
                </a:solidFill>
                <a:effectLst/>
                <a:latin typeface="Roboto Flex"/>
              </a:rPr>
              <a:t>Sentrale myndigheter bør jevnlig evaluere om kommunene mottar tilstrekkelig informasjon om menneskerettslige utviklingstrekk.</a:t>
            </a:r>
          </a:p>
          <a:p>
            <a:pPr algn="l">
              <a:buFont typeface="Arial" panose="020B0604020202020204" pitchFamily="34" charset="0"/>
              <a:buChar char="•"/>
            </a:pPr>
            <a:r>
              <a:rPr lang="nb-NO" b="0" i="0" dirty="0">
                <a:solidFill>
                  <a:srgbClr val="333333"/>
                </a:solidFill>
                <a:effectLst/>
                <a:latin typeface="Roboto Flex"/>
              </a:rPr>
              <a:t>Sentrale myndigheter må allokere nok ressurser for å styrke kommuners gjennomføring av </a:t>
            </a:r>
            <a:r>
              <a:rPr lang="nb-NO" b="0" i="0" dirty="0" err="1">
                <a:solidFill>
                  <a:srgbClr val="333333"/>
                </a:solidFill>
                <a:effectLst/>
                <a:latin typeface="Roboto Flex"/>
              </a:rPr>
              <a:t>menneskerettighete</a:t>
            </a:r>
            <a:endParaRPr lang="nb-NO" b="0" i="0" dirty="0">
              <a:solidFill>
                <a:srgbClr val="333333"/>
              </a:solidFill>
              <a:effectLst/>
              <a:latin typeface="Roboto Flex"/>
            </a:endParaRPr>
          </a:p>
          <a:p>
            <a:pPr algn="l">
              <a:buFont typeface="+mj-lt"/>
              <a:buNone/>
            </a:pPr>
            <a:endParaRPr lang="nb-NO" b="1" i="0" dirty="0">
              <a:solidFill>
                <a:srgbClr val="333333"/>
              </a:solidFill>
              <a:effectLst/>
              <a:latin typeface="Roboto Flex"/>
            </a:endParaRPr>
          </a:p>
          <a:p>
            <a:endParaRPr lang="nb-NO" dirty="0"/>
          </a:p>
        </p:txBody>
      </p:sp>
      <p:sp>
        <p:nvSpPr>
          <p:cNvPr id="4" name="Plassholder for lysbildenummer 3"/>
          <p:cNvSpPr>
            <a:spLocks noGrp="1"/>
          </p:cNvSpPr>
          <p:nvPr>
            <p:ph type="sldNum" sz="quarter" idx="5"/>
          </p:nvPr>
        </p:nvSpPr>
        <p:spPr/>
        <p:txBody>
          <a:bodyPr/>
          <a:lstStyle/>
          <a:p>
            <a:fld id="{EC03B1F7-1713-47FC-ABD0-348095E5B6C5}" type="slidenum">
              <a:rPr lang="nb-NO" smtClean="0"/>
              <a:t>29</a:t>
            </a:fld>
            <a:endParaRPr lang="nb-NO"/>
          </a:p>
        </p:txBody>
      </p:sp>
    </p:spTree>
    <p:extLst>
      <p:ext uri="{BB962C8B-B14F-4D97-AF65-F5344CB8AC3E}">
        <p14:creationId xmlns:p14="http://schemas.microsoft.com/office/powerpoint/2010/main" val="323726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Oppfatninger stereotyper om samer</a:t>
            </a:r>
          </a:p>
        </p:txBody>
      </p:sp>
      <p:sp>
        <p:nvSpPr>
          <p:cNvPr id="4" name="Plassholder for lysbildenummer 3"/>
          <p:cNvSpPr>
            <a:spLocks noGrp="1"/>
          </p:cNvSpPr>
          <p:nvPr>
            <p:ph type="sldNum" sz="quarter" idx="5"/>
          </p:nvPr>
        </p:nvSpPr>
        <p:spPr/>
        <p:txBody>
          <a:bodyPr/>
          <a:lstStyle/>
          <a:p>
            <a:fld id="{EC03B1F7-1713-47FC-ABD0-348095E5B6C5}" type="slidenum">
              <a:rPr lang="nb-NO" smtClean="0"/>
              <a:t>11</a:t>
            </a:fld>
            <a:endParaRPr lang="nb-NO"/>
          </a:p>
        </p:txBody>
      </p:sp>
    </p:spTree>
    <p:extLst>
      <p:ext uri="{BB962C8B-B14F-4D97-AF65-F5344CB8AC3E}">
        <p14:creationId xmlns:p14="http://schemas.microsoft.com/office/powerpoint/2010/main" val="302315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Flest er enige i et utvalg av </a:t>
            </a:r>
            <a:r>
              <a:rPr lang="nb-NO" dirty="0" err="1"/>
              <a:t>steretypier</a:t>
            </a:r>
            <a:r>
              <a:rPr lang="nb-NO" dirty="0"/>
              <a:t> om samer</a:t>
            </a:r>
          </a:p>
          <a:p>
            <a:r>
              <a:rPr lang="nb-NO" dirty="0"/>
              <a:t>Utvalg: tilfeldige </a:t>
            </a:r>
            <a:r>
              <a:rPr lang="nb-NO" dirty="0" err="1"/>
              <a:t>delutvgalg</a:t>
            </a:r>
            <a:r>
              <a:rPr lang="nb-NO" dirty="0"/>
              <a:t> bestående av de som har hørt om samer. </a:t>
            </a:r>
          </a:p>
        </p:txBody>
      </p:sp>
      <p:sp>
        <p:nvSpPr>
          <p:cNvPr id="4" name="Plassholder for lysbildenummer 3"/>
          <p:cNvSpPr>
            <a:spLocks noGrp="1"/>
          </p:cNvSpPr>
          <p:nvPr>
            <p:ph type="sldNum" sz="quarter" idx="5"/>
          </p:nvPr>
        </p:nvSpPr>
        <p:spPr/>
        <p:txBody>
          <a:bodyPr/>
          <a:lstStyle/>
          <a:p>
            <a:fld id="{EC03B1F7-1713-47FC-ABD0-348095E5B6C5}" type="slidenum">
              <a:rPr lang="nb-NO" smtClean="0"/>
              <a:t>12</a:t>
            </a:fld>
            <a:endParaRPr lang="nb-NO"/>
          </a:p>
        </p:txBody>
      </p:sp>
    </p:spTree>
    <p:extLst>
      <p:ext uri="{BB962C8B-B14F-4D97-AF65-F5344CB8AC3E}">
        <p14:creationId xmlns:p14="http://schemas.microsoft.com/office/powerpoint/2010/main" val="86023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333333"/>
                </a:solidFill>
                <a:effectLst/>
                <a:highlight>
                  <a:srgbClr val="FFFFFF"/>
                </a:highlight>
                <a:latin typeface="Roboto Flex"/>
              </a:rPr>
              <a:t>Det er flere grunner til at vi har valgt å bruke en slik bred definisjon. En grunn er at lovens definisjoner er kompliserte og dermed vanskelige å bruke i en undersøkelse som den vi har gjennomført. En annen grunn er at både lovlig og ulovlig hatprat/hets kan være skadelig både på individ- og samfunnsnivå. Derfor ønsker vi å rette oppmerksomheten mot både lovlig og ulovlig hatprat/hets.</a:t>
            </a:r>
          </a:p>
          <a:p>
            <a:endParaRPr lang="nb-NO" b="0" i="0" dirty="0">
              <a:solidFill>
                <a:srgbClr val="333333"/>
              </a:solidFill>
              <a:effectLst/>
              <a:highlight>
                <a:srgbClr val="FFFFFF"/>
              </a:highlight>
              <a:latin typeface="Roboto Flex"/>
            </a:endParaRPr>
          </a:p>
          <a:p>
            <a:r>
              <a:rPr lang="nb-NO" b="0" i="0" dirty="0">
                <a:solidFill>
                  <a:srgbClr val="333333"/>
                </a:solidFill>
                <a:effectLst/>
                <a:highlight>
                  <a:srgbClr val="FFFFFF"/>
                </a:highlight>
                <a:latin typeface="Roboto Flex"/>
              </a:rPr>
              <a:t>Å bli utsatt for hatprat/hets kan oppleves som krenkende, skremmende og svært nedverdigende. På individnivå kan det ha direkte, skadelige konsekvenser for både psykisk og fysisk helse, og kan hindre personer som opplever det fra å delta i den offentlige debatten, i arbeidslivet eller i utdanning</a:t>
            </a:r>
          </a:p>
          <a:p>
            <a:endParaRPr lang="nb-NO" b="0" i="0" dirty="0">
              <a:solidFill>
                <a:srgbClr val="333333"/>
              </a:solidFill>
              <a:effectLst/>
              <a:highlight>
                <a:srgbClr val="FFFFFF"/>
              </a:highlight>
              <a:latin typeface="Roboto Flex"/>
            </a:endParaRPr>
          </a:p>
          <a:p>
            <a:r>
              <a:rPr lang="nb-NO" b="0" i="0" dirty="0">
                <a:solidFill>
                  <a:srgbClr val="333333"/>
                </a:solidFill>
                <a:effectLst/>
                <a:highlight>
                  <a:srgbClr val="FFFFFF"/>
                </a:highlight>
                <a:latin typeface="Roboto Flex"/>
              </a:rPr>
              <a:t>På gruppenivå kan det begrense andre i å ytre seg fritt i det offentlige ordskiftet, holde liv i fordommer, og i ytterste konsekvens legitimere vold rettet mot personer som tilhører de berørte gruppene. For minoriteter kan det oppleves som et angrep på deres status som likeverdige medlemmer av samfunnet. I noen tilfeller kan også fravær av intervensjon fra tilskuere forsterke de allerede negative effektene av slike uønskede hendelse</a:t>
            </a:r>
            <a:endParaRPr lang="nb-NO" dirty="0"/>
          </a:p>
        </p:txBody>
      </p:sp>
      <p:sp>
        <p:nvSpPr>
          <p:cNvPr id="4" name="Plassholder for lysbildenummer 3"/>
          <p:cNvSpPr>
            <a:spLocks noGrp="1"/>
          </p:cNvSpPr>
          <p:nvPr>
            <p:ph type="sldNum" sz="quarter" idx="5"/>
          </p:nvPr>
        </p:nvSpPr>
        <p:spPr/>
        <p:txBody>
          <a:bodyPr/>
          <a:lstStyle/>
          <a:p>
            <a:fld id="{EC03B1F7-1713-47FC-ABD0-348095E5B6C5}" type="slidenum">
              <a:rPr lang="nb-NO" smtClean="0"/>
              <a:t>18</a:t>
            </a:fld>
            <a:endParaRPr lang="nb-NO"/>
          </a:p>
        </p:txBody>
      </p:sp>
    </p:spTree>
    <p:extLst>
      <p:ext uri="{BB962C8B-B14F-4D97-AF65-F5344CB8AC3E}">
        <p14:creationId xmlns:p14="http://schemas.microsoft.com/office/powerpoint/2010/main" val="25659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lumMod val="50000"/>
                    <a:lumOff val="50000"/>
                  </a:prstClr>
                </a:solidFill>
                <a:effectLst/>
                <a:uLnTx/>
                <a:uFillTx/>
                <a:latin typeface="Arial"/>
                <a:ea typeface="+mn-ea"/>
                <a:cs typeface="+mn-cs"/>
              </a:rPr>
              <a:t>Utvalg: Kun de som rapporterer at de har observert hatprat/hets rettet mot gruppene</a:t>
            </a:r>
            <a:r>
              <a:rPr kumimoji="0" lang="nb-NO" sz="1600" b="1" i="0" u="none" strike="noStrike" kern="1200" cap="none" spc="0" normalizeH="0" baseline="0" noProof="0" dirty="0">
                <a:ln>
                  <a:noFill/>
                </a:ln>
                <a:solidFill>
                  <a:prstClr val="black">
                    <a:lumMod val="50000"/>
                    <a:lumOff val="50000"/>
                  </a:prstClr>
                </a:solidFill>
                <a:effectLst/>
                <a:uLnTx/>
                <a:uFillTx/>
                <a:latin typeface="Arial"/>
                <a:ea typeface="+mn-ea"/>
                <a:cs typeface="+mn-cs"/>
              </a:rPr>
              <a:t>.</a:t>
            </a:r>
          </a:p>
          <a:p>
            <a:endParaRPr lang="nb-NO" dirty="0"/>
          </a:p>
        </p:txBody>
      </p:sp>
      <p:sp>
        <p:nvSpPr>
          <p:cNvPr id="4" name="Plassholder for lysbildenummer 3"/>
          <p:cNvSpPr>
            <a:spLocks noGrp="1"/>
          </p:cNvSpPr>
          <p:nvPr>
            <p:ph type="sldNum" sz="quarter" idx="5"/>
          </p:nvPr>
        </p:nvSpPr>
        <p:spPr/>
        <p:txBody>
          <a:bodyPr/>
          <a:lstStyle/>
          <a:p>
            <a:fld id="{EC03B1F7-1713-47FC-ABD0-348095E5B6C5}" type="slidenum">
              <a:rPr lang="nb-NO" smtClean="0"/>
              <a:t>20</a:t>
            </a:fld>
            <a:endParaRPr lang="nb-NO"/>
          </a:p>
        </p:txBody>
      </p:sp>
    </p:spTree>
    <p:extLst>
      <p:ext uri="{BB962C8B-B14F-4D97-AF65-F5344CB8AC3E}">
        <p14:creationId xmlns:p14="http://schemas.microsoft.com/office/powerpoint/2010/main" val="146265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000545"/>
                </a:solidFill>
                <a:effectLst/>
                <a:uLnTx/>
                <a:uFillTx/>
                <a:latin typeface="Arial"/>
                <a:ea typeface="+mn-ea"/>
                <a:cs typeface="+mn-cs"/>
              </a:rPr>
              <a:t>Totaloversikt på tvers av de aktuelle minoritetene.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lumMod val="50000"/>
                    <a:lumOff val="50000"/>
                  </a:prstClr>
                </a:solidFill>
                <a:effectLst/>
                <a:uLnTx/>
                <a:uFillTx/>
                <a:latin typeface="Arial"/>
                <a:ea typeface="+mn-ea"/>
                <a:cs typeface="+mn-cs"/>
              </a:rPr>
              <a:t>Utvalg: Kun de som rapporterer at de har observert hatprat/hets i det offentlige rom.</a:t>
            </a:r>
            <a:endParaRPr kumimoji="0" lang="nb-NO" sz="1600" b="1"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000545"/>
              </a:solidFill>
              <a:effectLst/>
              <a:uLnTx/>
              <a:uFillTx/>
              <a:latin typeface="Arial"/>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EC03B1F7-1713-47FC-ABD0-348095E5B6C5}" type="slidenum">
              <a:rPr lang="nb-NO" smtClean="0"/>
              <a:t>22</a:t>
            </a:fld>
            <a:endParaRPr lang="nb-NO"/>
          </a:p>
        </p:txBody>
      </p:sp>
    </p:spTree>
    <p:extLst>
      <p:ext uri="{BB962C8B-B14F-4D97-AF65-F5344CB8AC3E}">
        <p14:creationId xmlns:p14="http://schemas.microsoft.com/office/powerpoint/2010/main" val="108134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solidFill>
                  <a:srgbClr val="000545"/>
                </a:solidFill>
                <a:latin typeface="Arial"/>
              </a:rPr>
              <a:t>Totaloversikt på tvers av de aktuelle minoritetene.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lumMod val="50000"/>
                    <a:lumOff val="50000"/>
                  </a:prstClr>
                </a:solidFill>
                <a:effectLst/>
                <a:uLnTx/>
                <a:uFillTx/>
                <a:latin typeface="Arial"/>
                <a:ea typeface="+mn-ea"/>
                <a:cs typeface="+mn-cs"/>
              </a:rPr>
              <a:t>Utvalg: Kun de som rapporterer at de har observert hatprat/hets rettet mot gruppene</a:t>
            </a:r>
            <a:r>
              <a:rPr kumimoji="0" lang="nb-NO" sz="1600" b="1" i="0" u="none" strike="noStrike" kern="1200" cap="none" spc="0" normalizeH="0" baseline="0" noProof="0" dirty="0">
                <a:ln>
                  <a:noFill/>
                </a:ln>
                <a:solidFill>
                  <a:prstClr val="black">
                    <a:lumMod val="50000"/>
                    <a:lumOff val="50000"/>
                  </a:prstClr>
                </a:solidFill>
                <a:effectLst/>
                <a:uLnTx/>
                <a:uFillTx/>
                <a:latin typeface="Arial"/>
                <a:ea typeface="+mn-ea"/>
                <a:cs typeface="+mn-cs"/>
              </a:rPr>
              <a:t>.</a:t>
            </a:r>
          </a:p>
          <a:p>
            <a:endParaRPr lang="nb-NO" dirty="0"/>
          </a:p>
        </p:txBody>
      </p:sp>
      <p:sp>
        <p:nvSpPr>
          <p:cNvPr id="4" name="Plassholder for lysbildenummer 3"/>
          <p:cNvSpPr>
            <a:spLocks noGrp="1"/>
          </p:cNvSpPr>
          <p:nvPr>
            <p:ph type="sldNum" sz="quarter" idx="5"/>
          </p:nvPr>
        </p:nvSpPr>
        <p:spPr/>
        <p:txBody>
          <a:bodyPr/>
          <a:lstStyle/>
          <a:p>
            <a:fld id="{EC03B1F7-1713-47FC-ABD0-348095E5B6C5}" type="slidenum">
              <a:rPr lang="nb-NO" smtClean="0"/>
              <a:t>23</a:t>
            </a:fld>
            <a:endParaRPr lang="nb-NO"/>
          </a:p>
        </p:txBody>
      </p:sp>
    </p:spTree>
    <p:extLst>
      <p:ext uri="{BB962C8B-B14F-4D97-AF65-F5344CB8AC3E}">
        <p14:creationId xmlns:p14="http://schemas.microsoft.com/office/powerpoint/2010/main" val="405666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Etter denne rapporten, lagde vi et prosjekt «Stillhet sårer», et større samarbeid mellom NIM, Amnesty International og </a:t>
            </a:r>
            <a:r>
              <a:rPr lang="nb-NO" dirty="0" err="1"/>
              <a:t>Catalyst</a:t>
            </a:r>
            <a:r>
              <a:rPr lang="nb-NO" dirty="0"/>
              <a:t>, med støtte fra </a:t>
            </a:r>
            <a:r>
              <a:rPr lang="nb-NO" dirty="0" err="1"/>
              <a:t>Bufdir</a:t>
            </a:r>
            <a:r>
              <a:rPr lang="nb-NO" dirty="0"/>
              <a:t> og Sparebankstiftelsen DNB. I rapporten gjennomgår vi kunnskapsgrunnlaget for prosjektet og </a:t>
            </a:r>
            <a:r>
              <a:rPr lang="nb-NO" dirty="0" err="1"/>
              <a:t>obsummerer</a:t>
            </a:r>
            <a:r>
              <a:rPr lang="nb-NO" dirty="0"/>
              <a:t> funnene kampanjen bygger på og beskriver en rekke strategier for tilskuerintervensjon. </a:t>
            </a:r>
          </a:p>
          <a:p>
            <a:endParaRPr lang="nb-NO" dirty="0"/>
          </a:p>
        </p:txBody>
      </p:sp>
      <p:sp>
        <p:nvSpPr>
          <p:cNvPr id="4" name="Plassholder for lysbildenummer 3"/>
          <p:cNvSpPr>
            <a:spLocks noGrp="1"/>
          </p:cNvSpPr>
          <p:nvPr>
            <p:ph type="sldNum" sz="quarter" idx="5"/>
          </p:nvPr>
        </p:nvSpPr>
        <p:spPr/>
        <p:txBody>
          <a:bodyPr/>
          <a:lstStyle/>
          <a:p>
            <a:fld id="{EC03B1F7-1713-47FC-ABD0-348095E5B6C5}" type="slidenum">
              <a:rPr lang="nb-NO" smtClean="0"/>
              <a:t>27</a:t>
            </a:fld>
            <a:endParaRPr lang="nb-NO"/>
          </a:p>
        </p:txBody>
      </p:sp>
    </p:spTree>
    <p:extLst>
      <p:ext uri="{BB962C8B-B14F-4D97-AF65-F5344CB8AC3E}">
        <p14:creationId xmlns:p14="http://schemas.microsoft.com/office/powerpoint/2010/main" val="224273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333333"/>
                </a:solidFill>
                <a:effectLst/>
                <a:highlight>
                  <a:srgbClr val="FFFFFF"/>
                </a:highlight>
                <a:latin typeface="Roboto Flex"/>
              </a:rPr>
              <a:t>I tillegg til denne rapporten, inneholder prosjektet en filmkampanje, undervisningsopplegg for ungdomsskole og videregående skole, og workshops for ansatte i private, offentlige og ideelle organisasjoner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333333"/>
              </a:solidFill>
              <a:effectLst/>
              <a:highlight>
                <a:srgbClr val="FFFFFF"/>
              </a:highlight>
              <a:latin typeface="Roboto Fle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333333"/>
                </a:solidFill>
                <a:effectLst/>
                <a:highlight>
                  <a:srgbClr val="FFFFFF"/>
                </a:highlight>
                <a:latin typeface="Roboto Flex"/>
              </a:rPr>
              <a:t>I likhet med modellene vi har gjennomgått, innfører ikke SOS-metoden et hierarki mellom ulike handlingsalternativer eller ber tilskuere gjennomføre dem i en viss rekkefølge. Det er opp til den enkelte tilskuer å vurdere hvilket alternativ som passer best, og som de er komfortable med i den konkrete situasjonen. Ivaretakelse av egen sikkerhet er essensielt i tilskuerintervensjon, og kan være avgjørende for vurderingen av en hendelse og valget av strategi. Hvis det er en risiko for at situasjonen kan bli farlig, bør du spørre om hjelp eller melde ifra. Du bør ikke utsette deg selv eller personen som blir utsatt for hets, for unødvendig risiko.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333333"/>
              </a:solidFill>
              <a:effectLst/>
              <a:highlight>
                <a:srgbClr val="FFFFFF"/>
              </a:highlight>
              <a:latin typeface="Roboto Flex"/>
            </a:endParaRPr>
          </a:p>
          <a:p>
            <a:pPr algn="l"/>
            <a:r>
              <a:rPr lang="nb-NO" b="0" i="0" dirty="0">
                <a:solidFill>
                  <a:srgbClr val="333333"/>
                </a:solidFill>
                <a:effectLst/>
                <a:latin typeface="Roboto Flex"/>
              </a:rPr>
              <a:t>Denne strategien handler om å si noe. Du kan henvende deg direkte til personen som blir utsatt for hets og spørre om vedkommende trenger hjelp, enten mens hendelsen pågår, eller i etterkant.</a:t>
            </a:r>
          </a:p>
          <a:p>
            <a:pPr algn="l"/>
            <a:r>
              <a:rPr lang="nb-NO" b="0" i="0" dirty="0">
                <a:solidFill>
                  <a:srgbClr val="333333"/>
                </a:solidFill>
                <a:effectLst/>
                <a:latin typeface="Roboto Flex"/>
              </a:rPr>
              <a:t>Du kan si ifra til personen som utfører trakasseringen at du ikke synes det som skjer er greit. Ikke møt hets med hets, men bruk fakta og saklige argumenter. Forsøk å unngå en diskusjon med personen dersom du tenker at situasjonen kan eskalere.</a:t>
            </a:r>
          </a:p>
          <a:p>
            <a:pPr algn="l"/>
            <a:r>
              <a:rPr lang="nb-NO" b="0" i="0" dirty="0">
                <a:solidFill>
                  <a:srgbClr val="333333"/>
                </a:solidFill>
                <a:effectLst/>
                <a:latin typeface="Roboto Flex"/>
              </a:rPr>
              <a:t>Du kan forsøke å bryte opp situasjonen ved å skape en distraksjon. Finn et påskudd for å spore av situasjonen, som for eksempel å spørre om veien eller hva klokken er. På nett kan man distrahere på andre måter, for eksempel ved å drukne negative kommentarer i positive</a:t>
            </a:r>
          </a:p>
          <a:p>
            <a:pPr algn="l"/>
            <a:endParaRPr lang="nb-NO" b="0" i="0" dirty="0">
              <a:solidFill>
                <a:srgbClr val="333333"/>
              </a:solidFill>
              <a:effectLst/>
              <a:latin typeface="Roboto Flex"/>
            </a:endParaRPr>
          </a:p>
          <a:p>
            <a:pPr algn="l"/>
            <a:r>
              <a:rPr lang="nb-NO" b="0" i="0" dirty="0">
                <a:solidFill>
                  <a:srgbClr val="333333"/>
                </a:solidFill>
                <a:effectLst/>
                <a:latin typeface="Roboto Flex"/>
              </a:rPr>
              <a:t>Denne strategien handler om å dokumentere hendelsen for senere bruk, og kan være aktuell å benytte om for eksempel den utsatte allerede får hjelp av noen andre eller hvis det føles utrygt å gripe inn. Dokumentasjon er særlig viktig i alvorlige hendelser, for at politiet skal kunne vurdere om det har skjedd noe straffbart.</a:t>
            </a:r>
          </a:p>
          <a:p>
            <a:pPr algn="l"/>
            <a:r>
              <a:rPr lang="nb-NO" b="0" i="0" dirty="0">
                <a:solidFill>
                  <a:srgbClr val="333333"/>
                </a:solidFill>
                <a:effectLst/>
                <a:latin typeface="Roboto Flex"/>
              </a:rPr>
              <a:t>På nett kan du dokumentere hendelsen ved å ta skjermbilde. Om du befinner deg i en situasjon i det offentlige rom kan du for eksempel ta bilde-, lyd- eller videoopptak. Det kan også være nyttig å notere hvem som sier hva, klokkeslett og annen relevant informasjon. Husk å videreformidle informasjonen til personen som er utsatt for hets</a:t>
            </a:r>
          </a:p>
          <a:p>
            <a:pPr algn="l"/>
            <a:endParaRPr lang="nb-NO" b="0" i="0" dirty="0">
              <a:solidFill>
                <a:srgbClr val="333333"/>
              </a:solidFill>
              <a:effectLst/>
              <a:latin typeface="Roboto Flex"/>
            </a:endParaRPr>
          </a:p>
          <a:p>
            <a:pPr algn="l"/>
            <a:r>
              <a:rPr lang="nb-NO" b="0" i="0" dirty="0">
                <a:solidFill>
                  <a:srgbClr val="333333"/>
                </a:solidFill>
                <a:effectLst/>
                <a:latin typeface="Roboto Flex"/>
              </a:rPr>
              <a:t>Denne strategien handler om å involvere andre for å få hjelp til å håndtere eller følge opp situasjonen.</a:t>
            </a:r>
          </a:p>
          <a:p>
            <a:pPr algn="l"/>
            <a:r>
              <a:rPr lang="nb-NO" b="0" i="0" dirty="0">
                <a:solidFill>
                  <a:srgbClr val="333333"/>
                </a:solidFill>
                <a:effectLst/>
                <a:latin typeface="Roboto Flex"/>
              </a:rPr>
              <a:t>Si ifra til andre tilskuere, politiet, en bussjåfør, butikkansatt, kollega eller en lærer, eller gå sammen om å gripe inn. På nett kan du for eksempel rapportere hendelsen eller brukeren til plattformen, eller mobilisere andre til å støtte personen som er utsatt for trakassering.</a:t>
            </a:r>
          </a:p>
          <a:p>
            <a:pPr algn="l"/>
            <a:r>
              <a:rPr lang="nb-NO" b="0" i="0" dirty="0">
                <a:solidFill>
                  <a:srgbClr val="333333"/>
                </a:solidFill>
                <a:effectLst/>
                <a:latin typeface="Roboto Flex"/>
              </a:rPr>
              <a:t>Dersom du vil rapportere hatprat eller hets, eller ønsker veiledning om temaet, finnes det flere tilbud du kan benytte deg av. Husk at alvorlige tilfeller kan være ulovlige, og bør meldes til politiet</a:t>
            </a:r>
          </a:p>
          <a:p>
            <a:pPr algn="l"/>
            <a:endParaRPr lang="nb-NO" b="0" i="0" dirty="0">
              <a:solidFill>
                <a:srgbClr val="333333"/>
              </a:solidFill>
              <a:effectLst/>
              <a:latin typeface="Roboto Flex"/>
            </a:endParaRPr>
          </a:p>
          <a:p>
            <a:pPr algn="l"/>
            <a:r>
              <a:rPr lang="nb-NO" b="0" i="0" dirty="0">
                <a:solidFill>
                  <a:srgbClr val="333333"/>
                </a:solidFill>
                <a:effectLst/>
                <a:latin typeface="Roboto Flex"/>
              </a:rPr>
              <a:t>Viktig å arbeide politisk, med manglende kunnskap, kontakt, tillit og empati (første pyramide), som igjen kan lede til stereotypier, partiskhet og fordommer. Dette kan arbeidet med politiske tiltak, og vi har flere internasjonale instrumenter som pålegger </a:t>
            </a:r>
            <a:r>
              <a:rPr lang="nb-NO" b="0" i="0" dirty="0" err="1">
                <a:solidFill>
                  <a:srgbClr val="333333"/>
                </a:solidFill>
                <a:effectLst/>
                <a:latin typeface="Roboto Flex"/>
              </a:rPr>
              <a:t>statetn</a:t>
            </a:r>
            <a:r>
              <a:rPr lang="nb-NO" b="0" i="0" dirty="0">
                <a:solidFill>
                  <a:srgbClr val="333333"/>
                </a:solidFill>
                <a:effectLst/>
                <a:latin typeface="Roboto Flex"/>
              </a:rPr>
              <a:t> til å arbeide aktivt med dette. </a:t>
            </a:r>
            <a:r>
              <a:rPr lang="nb-NO" b="0" i="0" dirty="0" err="1">
                <a:solidFill>
                  <a:srgbClr val="333333"/>
                </a:solidFill>
                <a:effectLst/>
                <a:latin typeface="Roboto Flex"/>
              </a:rPr>
              <a:t>CERD</a:t>
            </a:r>
            <a:r>
              <a:rPr lang="nb-NO" b="0" i="0" dirty="0">
                <a:solidFill>
                  <a:srgbClr val="333333"/>
                </a:solidFill>
                <a:effectLst/>
                <a:latin typeface="Roboto Flex"/>
              </a:rPr>
              <a:t> artikkel 7, barnekonvensjonen artikkel 29, Rammekonvensjonen om nasjonale </a:t>
            </a:r>
            <a:r>
              <a:rPr lang="nb-NO" b="0" i="0" dirty="0" err="1">
                <a:solidFill>
                  <a:srgbClr val="333333"/>
                </a:solidFill>
                <a:effectLst/>
                <a:latin typeface="Roboto Flex"/>
              </a:rPr>
              <a:t>minoriteeter</a:t>
            </a:r>
            <a:r>
              <a:rPr lang="nb-NO" b="0" i="0" dirty="0">
                <a:solidFill>
                  <a:srgbClr val="333333"/>
                </a:solidFill>
                <a:effectLst/>
                <a:latin typeface="Roboto Flex"/>
              </a:rPr>
              <a:t> artikkel 6 og 12, </a:t>
            </a:r>
            <a:r>
              <a:rPr lang="nb-NO" b="0" i="0" dirty="0" err="1">
                <a:solidFill>
                  <a:srgbClr val="333333"/>
                </a:solidFill>
                <a:effectLst/>
                <a:latin typeface="Roboto Flex"/>
              </a:rPr>
              <a:t>Ilokonvensjonen</a:t>
            </a:r>
            <a:r>
              <a:rPr lang="nb-NO" b="0" i="0" dirty="0">
                <a:solidFill>
                  <a:srgbClr val="333333"/>
                </a:solidFill>
                <a:effectLst/>
                <a:latin typeface="Roboto Flex"/>
              </a:rPr>
              <a:t> artikkel 169 art 31, og </a:t>
            </a:r>
            <a:r>
              <a:rPr lang="nb-NO" b="0" i="0" dirty="0" err="1">
                <a:solidFill>
                  <a:srgbClr val="333333"/>
                </a:solidFill>
                <a:effectLst/>
                <a:latin typeface="Roboto Flex"/>
              </a:rPr>
              <a:t>UNDRIP</a:t>
            </a:r>
            <a:r>
              <a:rPr lang="nb-NO" b="0" i="0" dirty="0">
                <a:solidFill>
                  <a:srgbClr val="333333"/>
                </a:solidFill>
                <a:effectLst/>
                <a:latin typeface="Roboto Flex"/>
              </a:rPr>
              <a:t> artikkel 15 (2). </a:t>
            </a:r>
          </a:p>
          <a:p>
            <a:pPr algn="l"/>
            <a:endParaRPr lang="nb-NO" b="0" i="0" dirty="0">
              <a:solidFill>
                <a:srgbClr val="333333"/>
              </a:solidFill>
              <a:effectLst/>
              <a:latin typeface="Roboto Flex"/>
            </a:endParaRPr>
          </a:p>
          <a:p>
            <a:pPr algn="l"/>
            <a:r>
              <a:rPr lang="nb-NO" b="0" i="0" dirty="0">
                <a:solidFill>
                  <a:srgbClr val="333333"/>
                </a:solidFill>
                <a:effectLst/>
                <a:highlight>
                  <a:srgbClr val="FFFFFF"/>
                </a:highlight>
                <a:latin typeface="Roboto Flex"/>
              </a:rPr>
              <a:t>Det følger av artikkel 7 i FNs rasediskrimineringskonvensjon (</a:t>
            </a:r>
            <a:r>
              <a:rPr lang="nb-NO" b="0" i="0" dirty="0" err="1">
                <a:solidFill>
                  <a:srgbClr val="333333"/>
                </a:solidFill>
                <a:effectLst/>
                <a:highlight>
                  <a:srgbClr val="FFFFFF"/>
                </a:highlight>
                <a:latin typeface="Roboto Flex"/>
              </a:rPr>
              <a:t>CERD</a:t>
            </a:r>
            <a:r>
              <a:rPr lang="nb-NO" b="0" i="0" dirty="0">
                <a:solidFill>
                  <a:srgbClr val="333333"/>
                </a:solidFill>
                <a:effectLst/>
                <a:highlight>
                  <a:srgbClr val="FFFFFF"/>
                </a:highlight>
                <a:latin typeface="Roboto Flex"/>
              </a:rPr>
              <a:t>) at statene er forpliktet til å iverksette effektive tiltak for å bekjempe holdninger som fører til diskriminering og hatefulle ytringer, og til å fremme forståelse og toleranse blant etniske grupper, særlig gjennom utdanning, kultur og holdningskampanjer. FNs rasediskrimineringskomite har formulert dette som en positiv forpliktelse for statene til å motvirke de grunnleggende årsakene til diskriminering og hatefulle ytringer gjennom hensiktsmessige virkemidler. Komiteen gir også flere eksempler på tiltak som stater bør vedta og støtte, som for eksempel kampanjer, opplæringsprogrammer og utdanningsmateriell</a:t>
            </a:r>
            <a:endParaRPr lang="nb-NO" b="0" i="0" dirty="0">
              <a:solidFill>
                <a:srgbClr val="333333"/>
              </a:solidFill>
              <a:effectLst/>
              <a:latin typeface="Roboto Fle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EC03B1F7-1713-47FC-ABD0-348095E5B6C5}" type="slidenum">
              <a:rPr lang="nb-NO" smtClean="0"/>
              <a:t>28</a:t>
            </a:fld>
            <a:endParaRPr lang="nb-NO"/>
          </a:p>
        </p:txBody>
      </p:sp>
    </p:spTree>
    <p:extLst>
      <p:ext uri="{BB962C8B-B14F-4D97-AF65-F5344CB8AC3E}">
        <p14:creationId xmlns:p14="http://schemas.microsoft.com/office/powerpoint/2010/main" val="12429300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4.svg"/><Relationship Id="rId4" Type="http://schemas.openxmlformats.org/officeDocument/2006/relationships/image" Target="../media/image4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6.svg"/><Relationship Id="rId4" Type="http://schemas.openxmlformats.org/officeDocument/2006/relationships/image" Target="../media/image4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8.svg"/><Relationship Id="rId4" Type="http://schemas.openxmlformats.org/officeDocument/2006/relationships/image" Target="../media/image4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Master" Target="../slideMasters/slideMaster1.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6.svg"/><Relationship Id="rId7" Type="http://schemas.openxmlformats.org/officeDocument/2006/relationships/image" Target="../media/image68.svg"/><Relationship Id="rId2" Type="http://schemas.openxmlformats.org/officeDocument/2006/relationships/image" Target="../media/image65.png"/><Relationship Id="rId1" Type="http://schemas.openxmlformats.org/officeDocument/2006/relationships/slideMaster" Target="../slideMasters/slideMaster1.xml"/><Relationship Id="rId6" Type="http://schemas.openxmlformats.org/officeDocument/2006/relationships/image" Target="../media/image67.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1.xml"/><Relationship Id="rId4" Type="http://schemas.openxmlformats.org/officeDocument/2006/relationships/image" Target="../media/image6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5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EB9E50B9-2FB0-F420-E19F-C34F3138E836}"/>
              </a:ext>
            </a:extLst>
          </p:cNvPr>
          <p:cNvSpPr>
            <a:spLocks noGrp="1"/>
          </p:cNvSpPr>
          <p:nvPr>
            <p:ph type="ctrTitle" hasCustomPrompt="1"/>
          </p:nvPr>
        </p:nvSpPr>
        <p:spPr>
          <a:xfrm>
            <a:off x="6358238" y="1836737"/>
            <a:ext cx="5168900" cy="1592263"/>
          </a:xfrm>
        </p:spPr>
        <p:txBody>
          <a:bodyPr anchor="b">
            <a:normAutofit/>
          </a:bodyPr>
          <a:lstStyle>
            <a:lvl1pPr algn="l">
              <a:lnSpc>
                <a:spcPct val="100000"/>
              </a:lnSpc>
              <a:defRPr sz="4800"/>
            </a:lvl1pPr>
          </a:lstStyle>
          <a:p>
            <a:r>
              <a:rPr lang="nb-NO" dirty="0"/>
              <a:t>Tittel på foredrag</a:t>
            </a:r>
          </a:p>
        </p:txBody>
      </p:sp>
      <p:grpSp>
        <p:nvGrpSpPr>
          <p:cNvPr id="3" name="Group 2">
            <a:extLst>
              <a:ext uri="{FF2B5EF4-FFF2-40B4-BE49-F238E27FC236}">
                <a16:creationId xmlns:a16="http://schemas.microsoft.com/office/drawing/2014/main" id="{1ECC43D7-343C-4728-7E4E-AC87DE694CDB}"/>
              </a:ext>
            </a:extLst>
          </p:cNvPr>
          <p:cNvGrpSpPr/>
          <p:nvPr userDrawn="1"/>
        </p:nvGrpSpPr>
        <p:grpSpPr>
          <a:xfrm>
            <a:off x="0" y="1454892"/>
            <a:ext cx="5399903" cy="5403108"/>
            <a:chOff x="0" y="0"/>
            <a:chExt cx="11397210" cy="11403973"/>
          </a:xfrm>
        </p:grpSpPr>
        <p:sp>
          <p:nvSpPr>
            <p:cNvPr id="5" name="Freeform 3">
              <a:extLst>
                <a:ext uri="{FF2B5EF4-FFF2-40B4-BE49-F238E27FC236}">
                  <a16:creationId xmlns:a16="http://schemas.microsoft.com/office/drawing/2014/main" id="{0F16AF9E-17FB-58C9-78BE-CCEFF7D12C07}"/>
                </a:ext>
              </a:extLst>
            </p:cNvPr>
            <p:cNvSpPr/>
            <p:nvPr/>
          </p:nvSpPr>
          <p:spPr>
            <a:xfrm rot="-10800000" flipV="1">
              <a:off x="3799070" y="7598140"/>
              <a:ext cx="7598140" cy="3799070"/>
            </a:xfrm>
            <a:custGeom>
              <a:avLst/>
              <a:gdLst/>
              <a:ahLst/>
              <a:cxnLst/>
              <a:rect l="l" t="t" r="r" b="b"/>
              <a:pathLst>
                <a:path w="7598140" h="3799070">
                  <a:moveTo>
                    <a:pt x="0" y="3799070"/>
                  </a:moveTo>
                  <a:lnTo>
                    <a:pt x="7598140" y="3799070"/>
                  </a:lnTo>
                  <a:lnTo>
                    <a:pt x="7598140" y="0"/>
                  </a:lnTo>
                  <a:lnTo>
                    <a:pt x="0" y="0"/>
                  </a:lnTo>
                  <a:lnTo>
                    <a:pt x="0" y="379907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
          <p:nvSpPr>
            <p:cNvPr id="6" name="Freeform 4">
              <a:extLst>
                <a:ext uri="{FF2B5EF4-FFF2-40B4-BE49-F238E27FC236}">
                  <a16:creationId xmlns:a16="http://schemas.microsoft.com/office/drawing/2014/main" id="{F21AA0FD-948D-61CE-B014-834FDB95DA19}"/>
                </a:ext>
              </a:extLst>
            </p:cNvPr>
            <p:cNvSpPr/>
            <p:nvPr/>
          </p:nvSpPr>
          <p:spPr>
            <a:xfrm rot="-5400000">
              <a:off x="-1899535" y="1899535"/>
              <a:ext cx="7598140" cy="3799070"/>
            </a:xfrm>
            <a:custGeom>
              <a:avLst/>
              <a:gdLst/>
              <a:ahLst/>
              <a:cxnLst/>
              <a:rect l="l" t="t" r="r" b="b"/>
              <a:pathLst>
                <a:path w="7598140" h="3799070">
                  <a:moveTo>
                    <a:pt x="0" y="0"/>
                  </a:moveTo>
                  <a:lnTo>
                    <a:pt x="7598140" y="0"/>
                  </a:lnTo>
                  <a:lnTo>
                    <a:pt x="7598140" y="3799070"/>
                  </a:lnTo>
                  <a:lnTo>
                    <a:pt x="0" y="3799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
          <p:nvSpPr>
            <p:cNvPr id="7" name="Freeform 5">
              <a:extLst>
                <a:ext uri="{FF2B5EF4-FFF2-40B4-BE49-F238E27FC236}">
                  <a16:creationId xmlns:a16="http://schemas.microsoft.com/office/drawing/2014/main" id="{F312107F-4CC0-FB50-C965-972FECE73D5B}"/>
                </a:ext>
              </a:extLst>
            </p:cNvPr>
            <p:cNvSpPr/>
            <p:nvPr/>
          </p:nvSpPr>
          <p:spPr>
            <a:xfrm>
              <a:off x="0" y="7610920"/>
              <a:ext cx="3793053" cy="3793053"/>
            </a:xfrm>
            <a:custGeom>
              <a:avLst/>
              <a:gdLst/>
              <a:ahLst/>
              <a:cxnLst/>
              <a:rect l="l" t="t" r="r" b="b"/>
              <a:pathLst>
                <a:path w="3793053" h="3793053">
                  <a:moveTo>
                    <a:pt x="0" y="0"/>
                  </a:moveTo>
                  <a:lnTo>
                    <a:pt x="3793053" y="0"/>
                  </a:lnTo>
                  <a:lnTo>
                    <a:pt x="3793053" y="3793053"/>
                  </a:lnTo>
                  <a:lnTo>
                    <a:pt x="0" y="37930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sp>
          <p:nvSpPr>
            <p:cNvPr id="8" name="Freeform 6">
              <a:extLst>
                <a:ext uri="{FF2B5EF4-FFF2-40B4-BE49-F238E27FC236}">
                  <a16:creationId xmlns:a16="http://schemas.microsoft.com/office/drawing/2014/main" id="{DC9E5053-AF75-D19B-0D29-753E99C17487}"/>
                </a:ext>
              </a:extLst>
            </p:cNvPr>
            <p:cNvSpPr/>
            <p:nvPr/>
          </p:nvSpPr>
          <p:spPr>
            <a:xfrm flipV="1">
              <a:off x="7591457" y="3802880"/>
              <a:ext cx="3793053" cy="3793053"/>
            </a:xfrm>
            <a:custGeom>
              <a:avLst/>
              <a:gdLst/>
              <a:ahLst/>
              <a:cxnLst/>
              <a:rect l="l" t="t" r="r" b="b"/>
              <a:pathLst>
                <a:path w="3793053" h="3793053">
                  <a:moveTo>
                    <a:pt x="0" y="3793053"/>
                  </a:moveTo>
                  <a:lnTo>
                    <a:pt x="3793053" y="3793053"/>
                  </a:lnTo>
                  <a:lnTo>
                    <a:pt x="3793053" y="0"/>
                  </a:lnTo>
                  <a:lnTo>
                    <a:pt x="0" y="0"/>
                  </a:lnTo>
                  <a:lnTo>
                    <a:pt x="0" y="3793053"/>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b-NO"/>
            </a:p>
          </p:txBody>
        </p:sp>
        <p:grpSp>
          <p:nvGrpSpPr>
            <p:cNvPr id="9" name="Group 7">
              <a:extLst>
                <a:ext uri="{FF2B5EF4-FFF2-40B4-BE49-F238E27FC236}">
                  <a16:creationId xmlns:a16="http://schemas.microsoft.com/office/drawing/2014/main" id="{3815C05F-6656-30D4-F8CD-789C9EF92BCE}"/>
                </a:ext>
              </a:extLst>
            </p:cNvPr>
            <p:cNvGrpSpPr/>
            <p:nvPr/>
          </p:nvGrpSpPr>
          <p:grpSpPr>
            <a:xfrm>
              <a:off x="3799070" y="12780"/>
              <a:ext cx="3793053" cy="7579343"/>
              <a:chOff x="0" y="0"/>
              <a:chExt cx="1913890" cy="3824367"/>
            </a:xfrm>
          </p:grpSpPr>
          <p:sp>
            <p:nvSpPr>
              <p:cNvPr id="15" name="Freeform 8">
                <a:extLst>
                  <a:ext uri="{FF2B5EF4-FFF2-40B4-BE49-F238E27FC236}">
                    <a16:creationId xmlns:a16="http://schemas.microsoft.com/office/drawing/2014/main" id="{2A9D9051-1870-59E1-C450-BA0E3596BF20}"/>
                  </a:ext>
                </a:extLst>
              </p:cNvPr>
              <p:cNvSpPr/>
              <p:nvPr/>
            </p:nvSpPr>
            <p:spPr>
              <a:xfrm>
                <a:off x="0" y="0"/>
                <a:ext cx="1913890" cy="3824367"/>
              </a:xfrm>
              <a:custGeom>
                <a:avLst/>
                <a:gdLst/>
                <a:ahLst/>
                <a:cxnLst/>
                <a:rect l="l" t="t" r="r" b="b"/>
                <a:pathLst>
                  <a:path w="1913890" h="3824367">
                    <a:moveTo>
                      <a:pt x="0" y="0"/>
                    </a:moveTo>
                    <a:lnTo>
                      <a:pt x="1913890" y="0"/>
                    </a:lnTo>
                    <a:lnTo>
                      <a:pt x="1913890" y="3824367"/>
                    </a:lnTo>
                    <a:lnTo>
                      <a:pt x="0" y="3824367"/>
                    </a:lnTo>
                    <a:close/>
                  </a:path>
                </a:pathLst>
              </a:custGeom>
              <a:solidFill>
                <a:srgbClr val="FFB7A1"/>
              </a:solidFill>
            </p:spPr>
            <p:txBody>
              <a:bodyPr/>
              <a:lstStyle/>
              <a:p>
                <a:endParaRPr lang="nb-NO"/>
              </a:p>
            </p:txBody>
          </p:sp>
        </p:grpSp>
        <p:sp>
          <p:nvSpPr>
            <p:cNvPr id="14" name="Freeform 9">
              <a:extLst>
                <a:ext uri="{FF2B5EF4-FFF2-40B4-BE49-F238E27FC236}">
                  <a16:creationId xmlns:a16="http://schemas.microsoft.com/office/drawing/2014/main" id="{50B09A06-FB4C-202B-266A-619E9B995236}"/>
                </a:ext>
              </a:extLst>
            </p:cNvPr>
            <p:cNvSpPr/>
            <p:nvPr/>
          </p:nvSpPr>
          <p:spPr>
            <a:xfrm>
              <a:off x="7604157" y="0"/>
              <a:ext cx="3793053" cy="3793053"/>
            </a:xfrm>
            <a:custGeom>
              <a:avLst/>
              <a:gdLst/>
              <a:ahLst/>
              <a:cxnLst/>
              <a:rect l="l" t="t" r="r" b="b"/>
              <a:pathLst>
                <a:path w="3793053" h="3793053">
                  <a:moveTo>
                    <a:pt x="0" y="0"/>
                  </a:moveTo>
                  <a:lnTo>
                    <a:pt x="3793053" y="0"/>
                  </a:lnTo>
                  <a:lnTo>
                    <a:pt x="3793053" y="3793053"/>
                  </a:lnTo>
                  <a:lnTo>
                    <a:pt x="0" y="37930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nb-NO"/>
            </a:p>
          </p:txBody>
        </p:sp>
      </p:grpSp>
      <p:sp>
        <p:nvSpPr>
          <p:cNvPr id="16" name="Plassholder for tekst 13">
            <a:extLst>
              <a:ext uri="{FF2B5EF4-FFF2-40B4-BE49-F238E27FC236}">
                <a16:creationId xmlns:a16="http://schemas.microsoft.com/office/drawing/2014/main" id="{90C708AD-F8C6-D3BD-6048-00D4BCD46FC5}"/>
              </a:ext>
            </a:extLst>
          </p:cNvPr>
          <p:cNvSpPr>
            <a:spLocks noGrp="1"/>
          </p:cNvSpPr>
          <p:nvPr>
            <p:ph type="body" sz="quarter" idx="10" hasCustomPrompt="1"/>
          </p:nvPr>
        </p:nvSpPr>
        <p:spPr>
          <a:xfrm>
            <a:off x="6335713" y="3446463"/>
            <a:ext cx="3760787" cy="347662"/>
          </a:xfrm>
          <a:ln>
            <a:noFill/>
          </a:ln>
        </p:spPr>
        <p:txBody>
          <a:bodyPr/>
          <a:lstStyle>
            <a:lvl1pPr marL="0" indent="0">
              <a:buNone/>
              <a:defRPr>
                <a:solidFill>
                  <a:srgbClr val="FF5454"/>
                </a:solidFill>
              </a:defRPr>
            </a:lvl1pPr>
          </a:lstStyle>
          <a:p>
            <a:pPr lvl="0"/>
            <a:r>
              <a:rPr lang="nb-NO" dirty="0"/>
              <a:t>Navn, tittel</a:t>
            </a:r>
          </a:p>
        </p:txBody>
      </p:sp>
    </p:spTree>
    <p:extLst>
      <p:ext uri="{BB962C8B-B14F-4D97-AF65-F5344CB8AC3E}">
        <p14:creationId xmlns:p14="http://schemas.microsoft.com/office/powerpoint/2010/main" val="230604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3" name="Rettvinklet trekant 2">
            <a:extLst>
              <a:ext uri="{FF2B5EF4-FFF2-40B4-BE49-F238E27FC236}">
                <a16:creationId xmlns:a16="http://schemas.microsoft.com/office/drawing/2014/main" id="{AECA850A-504A-483A-CB82-F551519F6D84}"/>
              </a:ext>
            </a:extLst>
          </p:cNvPr>
          <p:cNvSpPr/>
          <p:nvPr userDrawn="1"/>
        </p:nvSpPr>
        <p:spPr>
          <a:xfrm>
            <a:off x="0" y="1472184"/>
            <a:ext cx="5897880" cy="5385816"/>
          </a:xfrm>
          <a:prstGeom prst="rtTriangle">
            <a:avLst/>
          </a:prstGeom>
          <a:solidFill>
            <a:srgbClr val="FFB7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6">
            <a:extLst>
              <a:ext uri="{FF2B5EF4-FFF2-40B4-BE49-F238E27FC236}">
                <a16:creationId xmlns:a16="http://schemas.microsoft.com/office/drawing/2014/main" id="{7F2E6F0B-0296-072C-BE4F-C0F95D01FB05}"/>
              </a:ext>
            </a:extLst>
          </p:cNvPr>
          <p:cNvSpPr>
            <a:spLocks noGrp="1"/>
          </p:cNvSpPr>
          <p:nvPr>
            <p:ph type="pic" sz="quarter" idx="11"/>
          </p:nvPr>
        </p:nvSpPr>
        <p:spPr>
          <a:xfrm>
            <a:off x="1103914" y="2320066"/>
            <a:ext cx="3690051" cy="3690051"/>
          </a:xfrm>
          <a:prstGeom prst="ellipse">
            <a:avLst/>
          </a:prstGeom>
          <a:solidFill>
            <a:srgbClr val="1D6E8A"/>
          </a:solidFill>
        </p:spPr>
        <p:txBody>
          <a:bodyPr/>
          <a:lstStyle>
            <a:lvl1pPr>
              <a:defRPr>
                <a:solidFill>
                  <a:srgbClr val="ECEDFA"/>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377490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 name="Rettvinklet trekant 1">
            <a:extLst>
              <a:ext uri="{FF2B5EF4-FFF2-40B4-BE49-F238E27FC236}">
                <a16:creationId xmlns:a16="http://schemas.microsoft.com/office/drawing/2014/main" id="{BAEC742B-717C-7EA3-58C4-BD5CD4593D45}"/>
              </a:ext>
            </a:extLst>
          </p:cNvPr>
          <p:cNvSpPr/>
          <p:nvPr userDrawn="1"/>
        </p:nvSpPr>
        <p:spPr>
          <a:xfrm>
            <a:off x="0" y="1472184"/>
            <a:ext cx="5897880" cy="5385816"/>
          </a:xfrm>
          <a:prstGeom prst="rtTriangle">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ilde 6">
            <a:extLst>
              <a:ext uri="{FF2B5EF4-FFF2-40B4-BE49-F238E27FC236}">
                <a16:creationId xmlns:a16="http://schemas.microsoft.com/office/drawing/2014/main" id="{3C089DD8-9ED5-A0FC-B2D7-DC8C3C1C027B}"/>
              </a:ext>
            </a:extLst>
          </p:cNvPr>
          <p:cNvSpPr>
            <a:spLocks noGrp="1"/>
          </p:cNvSpPr>
          <p:nvPr>
            <p:ph type="pic" sz="quarter" idx="11"/>
          </p:nvPr>
        </p:nvSpPr>
        <p:spPr>
          <a:xfrm>
            <a:off x="1103914" y="2320066"/>
            <a:ext cx="3690051" cy="3690051"/>
          </a:xfrm>
          <a:prstGeom prst="ellipse">
            <a:avLst/>
          </a:prstGeom>
          <a:solidFill>
            <a:srgbClr val="FFB7A1"/>
          </a:solidFill>
        </p:spPr>
        <p:txBody>
          <a:bodyPr/>
          <a:lstStyle/>
          <a:p>
            <a:r>
              <a:rPr lang="nb-NO"/>
              <a:t>Klikk på ikonet for å legge til et bilde</a:t>
            </a:r>
          </a:p>
        </p:txBody>
      </p:sp>
    </p:spTree>
    <p:extLst>
      <p:ext uri="{BB962C8B-B14F-4D97-AF65-F5344CB8AC3E}">
        <p14:creationId xmlns:p14="http://schemas.microsoft.com/office/powerpoint/2010/main" val="179679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 name="Rettvinklet trekant 1">
            <a:extLst>
              <a:ext uri="{FF2B5EF4-FFF2-40B4-BE49-F238E27FC236}">
                <a16:creationId xmlns:a16="http://schemas.microsoft.com/office/drawing/2014/main" id="{C922D86A-5FB2-6D1D-E99A-B1E31C1C6319}"/>
              </a:ext>
            </a:extLst>
          </p:cNvPr>
          <p:cNvSpPr/>
          <p:nvPr userDrawn="1"/>
        </p:nvSpPr>
        <p:spPr>
          <a:xfrm>
            <a:off x="14254" y="1472184"/>
            <a:ext cx="5897880" cy="5385816"/>
          </a:xfrm>
          <a:prstGeom prst="rtTriangle">
            <a:avLst/>
          </a:prstGeom>
          <a:solidFill>
            <a:srgbClr val="FFB7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07411232-2B82-AE14-9598-DE3CF1219040}"/>
              </a:ext>
            </a:extLst>
          </p:cNvPr>
          <p:cNvSpPr/>
          <p:nvPr userDrawn="1"/>
        </p:nvSpPr>
        <p:spPr>
          <a:xfrm>
            <a:off x="1184148" y="2400300"/>
            <a:ext cx="3529584" cy="3529584"/>
          </a:xfrm>
          <a:prstGeom prst="ellipse">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49965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 name="Rettvinklet trekant 1">
            <a:extLst>
              <a:ext uri="{FF2B5EF4-FFF2-40B4-BE49-F238E27FC236}">
                <a16:creationId xmlns:a16="http://schemas.microsoft.com/office/drawing/2014/main" id="{67B5126D-3908-146B-510B-5ED51F2018ED}"/>
              </a:ext>
            </a:extLst>
          </p:cNvPr>
          <p:cNvSpPr/>
          <p:nvPr userDrawn="1"/>
        </p:nvSpPr>
        <p:spPr>
          <a:xfrm>
            <a:off x="0" y="1472184"/>
            <a:ext cx="5897880" cy="5385816"/>
          </a:xfrm>
          <a:prstGeom prst="rtTriangle">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021CC053-8349-CD0F-BDE9-C43B6F2CF6E0}"/>
              </a:ext>
            </a:extLst>
          </p:cNvPr>
          <p:cNvSpPr/>
          <p:nvPr userDrawn="1"/>
        </p:nvSpPr>
        <p:spPr>
          <a:xfrm>
            <a:off x="1184148" y="2400300"/>
            <a:ext cx="3529584" cy="3529584"/>
          </a:xfrm>
          <a:prstGeom prst="ellipse">
            <a:avLst/>
          </a:prstGeom>
          <a:solidFill>
            <a:srgbClr val="FFB7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241016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bilde 2">
            <a:extLst>
              <a:ext uri="{FF2B5EF4-FFF2-40B4-BE49-F238E27FC236}">
                <a16:creationId xmlns:a16="http://schemas.microsoft.com/office/drawing/2014/main" id="{8A0959CF-9B6F-7A4C-8AD9-7907D49A8D75}"/>
              </a:ext>
            </a:extLst>
          </p:cNvPr>
          <p:cNvSpPr>
            <a:spLocks noGrp="1"/>
          </p:cNvSpPr>
          <p:nvPr>
            <p:ph type="pic" idx="10"/>
          </p:nvPr>
        </p:nvSpPr>
        <p:spPr>
          <a:xfrm>
            <a:off x="0" y="236"/>
            <a:ext cx="4627418"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2109080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43CAC181-FE54-CC2E-5689-4F4AB6C18865}"/>
              </a:ext>
            </a:extLst>
          </p:cNvPr>
          <p:cNvSpPr>
            <a:spLocks noGrp="1"/>
          </p:cNvSpPr>
          <p:nvPr>
            <p:ph type="title"/>
          </p:nvPr>
        </p:nvSpPr>
        <p:spPr>
          <a:xfrm>
            <a:off x="2063514" y="1202704"/>
            <a:ext cx="8064971" cy="1239386"/>
          </a:xfrm>
        </p:spPr>
        <p:txBody>
          <a:bodyPr anchor="b">
            <a:noAutofit/>
          </a:bodyPr>
          <a:lstStyle>
            <a:lvl1pPr>
              <a:defRPr sz="4400">
                <a:solidFill>
                  <a:srgbClr val="1D6E8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1BD94B50-1328-5573-BF54-440022F4B96E}"/>
              </a:ext>
            </a:extLst>
          </p:cNvPr>
          <p:cNvSpPr>
            <a:spLocks noGrp="1"/>
          </p:cNvSpPr>
          <p:nvPr>
            <p:ph type="body" sz="half" idx="2"/>
          </p:nvPr>
        </p:nvSpPr>
        <p:spPr>
          <a:xfrm>
            <a:off x="2063514" y="2703147"/>
            <a:ext cx="8064971" cy="2952149"/>
          </a:xfrm>
        </p:spPr>
        <p:txBody>
          <a:bodyPr>
            <a:normAutofit/>
          </a:bodyPr>
          <a:lstStyle>
            <a:lvl1pPr marL="285750" indent="-285750">
              <a:buFont typeface="Wingdings" pitchFamily="2" charset="2"/>
              <a:buChar char="§"/>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741100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43CAC181-FE54-CC2E-5689-4F4AB6C18865}"/>
              </a:ext>
            </a:extLst>
          </p:cNvPr>
          <p:cNvSpPr>
            <a:spLocks noGrp="1"/>
          </p:cNvSpPr>
          <p:nvPr>
            <p:ph type="title"/>
          </p:nvPr>
        </p:nvSpPr>
        <p:spPr>
          <a:xfrm>
            <a:off x="2063514" y="1202704"/>
            <a:ext cx="8064971" cy="1239386"/>
          </a:xfrm>
        </p:spPr>
        <p:txBody>
          <a:bodyPr anchor="b">
            <a:noAutofit/>
          </a:bodyPr>
          <a:lstStyle>
            <a:lvl1pPr>
              <a:defRPr sz="4400">
                <a:solidFill>
                  <a:srgbClr val="1D6E8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1BD94B50-1328-5573-BF54-440022F4B96E}"/>
              </a:ext>
            </a:extLst>
          </p:cNvPr>
          <p:cNvSpPr>
            <a:spLocks noGrp="1"/>
          </p:cNvSpPr>
          <p:nvPr>
            <p:ph type="body" sz="half" idx="2"/>
          </p:nvPr>
        </p:nvSpPr>
        <p:spPr>
          <a:xfrm>
            <a:off x="2063514" y="2703147"/>
            <a:ext cx="8064971" cy="2952149"/>
          </a:xfrm>
        </p:spPr>
        <p:txBody>
          <a:bodyPr>
            <a:normAutofit/>
          </a:bodyPr>
          <a:lstStyle>
            <a:lvl1pPr marL="285750" indent="-285750">
              <a:buFont typeface="Wingdings" pitchFamily="2" charset="2"/>
              <a:buChar char="§"/>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Freeform 26">
            <a:extLst>
              <a:ext uri="{FF2B5EF4-FFF2-40B4-BE49-F238E27FC236}">
                <a16:creationId xmlns:a16="http://schemas.microsoft.com/office/drawing/2014/main" id="{9E0E139F-9CBD-DDA4-161A-A41CAA87F52B}"/>
              </a:ext>
            </a:extLst>
          </p:cNvPr>
          <p:cNvSpPr/>
          <p:nvPr userDrawn="1"/>
        </p:nvSpPr>
        <p:spPr>
          <a:xfrm>
            <a:off x="372954" y="5234420"/>
            <a:ext cx="1270702" cy="1411891"/>
          </a:xfrm>
          <a:custGeom>
            <a:avLst/>
            <a:gdLst/>
            <a:ahLst/>
            <a:cxnLst/>
            <a:rect l="l" t="t" r="r" b="b"/>
            <a:pathLst>
              <a:path w="1979878" h="2199865">
                <a:moveTo>
                  <a:pt x="0" y="0"/>
                </a:moveTo>
                <a:lnTo>
                  <a:pt x="1979879" y="0"/>
                </a:lnTo>
                <a:lnTo>
                  <a:pt x="1979879" y="2199864"/>
                </a:lnTo>
                <a:lnTo>
                  <a:pt x="0" y="21998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Tree>
    <p:extLst>
      <p:ext uri="{BB962C8B-B14F-4D97-AF65-F5344CB8AC3E}">
        <p14:creationId xmlns:p14="http://schemas.microsoft.com/office/powerpoint/2010/main" val="12363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5C4A39F8-C0EF-A5CD-A8CC-ECC5C3AD9C3A}"/>
              </a:ext>
            </a:extLst>
          </p:cNvPr>
          <p:cNvSpPr>
            <a:spLocks noGrp="1"/>
          </p:cNvSpPr>
          <p:nvPr>
            <p:ph type="title"/>
          </p:nvPr>
        </p:nvSpPr>
        <p:spPr>
          <a:xfrm>
            <a:off x="945915" y="730793"/>
            <a:ext cx="7274450" cy="1239386"/>
          </a:xfrm>
        </p:spPr>
        <p:txBody>
          <a:bodyPr anchor="b">
            <a:noAutofit/>
          </a:bodyPr>
          <a:lstStyle>
            <a:lvl1pPr>
              <a:defRPr sz="4400">
                <a:solidFill>
                  <a:srgbClr val="1D6E8A"/>
                </a:solidFill>
              </a:defRPr>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3BE62174-308D-70E1-19B1-91D639C69EA8}"/>
              </a:ext>
            </a:extLst>
          </p:cNvPr>
          <p:cNvSpPr>
            <a:spLocks noGrp="1"/>
          </p:cNvSpPr>
          <p:nvPr>
            <p:ph type="body" sz="half" idx="2"/>
          </p:nvPr>
        </p:nvSpPr>
        <p:spPr>
          <a:xfrm>
            <a:off x="945915" y="2555365"/>
            <a:ext cx="2970304" cy="2952149"/>
          </a:xfrm>
        </p:spPr>
        <p:txBody>
          <a:bodyPr>
            <a:normAutofit/>
          </a:bodyPr>
          <a:lstStyle>
            <a:lvl1pPr marL="285750" indent="-285750">
              <a:buFont typeface="Wingdings" pitchFamily="2" charset="2"/>
              <a:buChar char="§"/>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Plassholder for tekst 3">
            <a:extLst>
              <a:ext uri="{FF2B5EF4-FFF2-40B4-BE49-F238E27FC236}">
                <a16:creationId xmlns:a16="http://schemas.microsoft.com/office/drawing/2014/main" id="{86B000E2-4742-7B8B-4E70-363EB9588B35}"/>
              </a:ext>
            </a:extLst>
          </p:cNvPr>
          <p:cNvSpPr>
            <a:spLocks noGrp="1"/>
          </p:cNvSpPr>
          <p:nvPr>
            <p:ph type="body" sz="half" idx="10"/>
          </p:nvPr>
        </p:nvSpPr>
        <p:spPr>
          <a:xfrm>
            <a:off x="4155551" y="2555364"/>
            <a:ext cx="2970304" cy="2952149"/>
          </a:xfrm>
        </p:spPr>
        <p:txBody>
          <a:bodyPr>
            <a:normAutofit/>
          </a:bodyPr>
          <a:lstStyle>
            <a:lvl1pPr marL="285750" indent="-285750">
              <a:buFont typeface="Wingdings" pitchFamily="2" charset="2"/>
              <a:buChar char="§"/>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Plassholder for tekst 3">
            <a:extLst>
              <a:ext uri="{FF2B5EF4-FFF2-40B4-BE49-F238E27FC236}">
                <a16:creationId xmlns:a16="http://schemas.microsoft.com/office/drawing/2014/main" id="{3312EFD5-B59A-3F23-9928-7C7D6F590D4E}"/>
              </a:ext>
            </a:extLst>
          </p:cNvPr>
          <p:cNvSpPr>
            <a:spLocks noGrp="1"/>
          </p:cNvSpPr>
          <p:nvPr>
            <p:ph type="body" sz="half" idx="11"/>
          </p:nvPr>
        </p:nvSpPr>
        <p:spPr>
          <a:xfrm>
            <a:off x="7365187" y="2555363"/>
            <a:ext cx="2970304" cy="2952149"/>
          </a:xfrm>
        </p:spPr>
        <p:txBody>
          <a:bodyPr>
            <a:normAutofit/>
          </a:bodyPr>
          <a:lstStyle>
            <a:lvl1pPr marL="285750" indent="-285750">
              <a:buFont typeface="Wingdings" pitchFamily="2" charset="2"/>
              <a:buChar char="§"/>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543020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AD88EA00-0BA5-50FE-DEAF-B49159268040}"/>
              </a:ext>
            </a:extLst>
          </p:cNvPr>
          <p:cNvSpPr>
            <a:spLocks noGrp="1"/>
          </p:cNvSpPr>
          <p:nvPr>
            <p:ph type="title"/>
          </p:nvPr>
        </p:nvSpPr>
        <p:spPr>
          <a:xfrm>
            <a:off x="2038046" y="1225798"/>
            <a:ext cx="9160001" cy="1239386"/>
          </a:xfrm>
        </p:spPr>
        <p:txBody>
          <a:bodyPr anchor="b">
            <a:normAutofit/>
          </a:bodyPr>
          <a:lstStyle>
            <a:lvl1pPr>
              <a:defRPr sz="4400">
                <a:solidFill>
                  <a:srgbClr val="1D6E8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F0625F21-7AA0-3CE7-3505-E2DB7115F039}"/>
              </a:ext>
            </a:extLst>
          </p:cNvPr>
          <p:cNvSpPr>
            <a:spLocks noGrp="1"/>
          </p:cNvSpPr>
          <p:nvPr>
            <p:ph type="body" sz="half" idx="2"/>
          </p:nvPr>
        </p:nvSpPr>
        <p:spPr>
          <a:xfrm>
            <a:off x="2024781" y="2693163"/>
            <a:ext cx="9160001" cy="2952149"/>
          </a:xfrm>
        </p:spPr>
        <p:txBody>
          <a:bodyPr>
            <a:normAutofit/>
          </a:bodyPr>
          <a:lstStyle>
            <a:lvl1pPr marL="0" indent="0">
              <a:buNone/>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grpSp>
        <p:nvGrpSpPr>
          <p:cNvPr id="5" name="Group 3">
            <a:extLst>
              <a:ext uri="{FF2B5EF4-FFF2-40B4-BE49-F238E27FC236}">
                <a16:creationId xmlns:a16="http://schemas.microsoft.com/office/drawing/2014/main" id="{5862E405-EC13-22F3-FBDA-8E584BF59B2C}"/>
              </a:ext>
            </a:extLst>
          </p:cNvPr>
          <p:cNvGrpSpPr/>
          <p:nvPr userDrawn="1"/>
        </p:nvGrpSpPr>
        <p:grpSpPr>
          <a:xfrm>
            <a:off x="0" y="0"/>
            <a:ext cx="1536089" cy="1855046"/>
            <a:chOff x="0" y="0"/>
            <a:chExt cx="4164079" cy="5019832"/>
          </a:xfrm>
        </p:grpSpPr>
        <p:sp>
          <p:nvSpPr>
            <p:cNvPr id="10" name="Freeform 4">
              <a:extLst>
                <a:ext uri="{FF2B5EF4-FFF2-40B4-BE49-F238E27FC236}">
                  <a16:creationId xmlns:a16="http://schemas.microsoft.com/office/drawing/2014/main" id="{B514065B-A54A-284E-9B28-45EFB9852CEF}"/>
                </a:ext>
              </a:extLst>
            </p:cNvPr>
            <p:cNvSpPr/>
            <p:nvPr/>
          </p:nvSpPr>
          <p:spPr>
            <a:xfrm rot="-5400000">
              <a:off x="-690523" y="1543826"/>
              <a:ext cx="2762092" cy="1381046"/>
            </a:xfrm>
            <a:custGeom>
              <a:avLst/>
              <a:gdLst/>
              <a:ahLst/>
              <a:cxnLst/>
              <a:rect l="l" t="t" r="r" b="b"/>
              <a:pathLst>
                <a:path w="2762092" h="1381046">
                  <a:moveTo>
                    <a:pt x="0" y="0"/>
                  </a:moveTo>
                  <a:lnTo>
                    <a:pt x="2762092" y="0"/>
                  </a:lnTo>
                  <a:lnTo>
                    <a:pt x="2762092" y="1381046"/>
                  </a:lnTo>
                  <a:lnTo>
                    <a:pt x="0" y="1381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grpSp>
          <p:nvGrpSpPr>
            <p:cNvPr id="11" name="Group 5">
              <a:extLst>
                <a:ext uri="{FF2B5EF4-FFF2-40B4-BE49-F238E27FC236}">
                  <a16:creationId xmlns:a16="http://schemas.microsoft.com/office/drawing/2014/main" id="{DC51A729-2386-B5F5-AC76-FA257047919A}"/>
                </a:ext>
              </a:extLst>
            </p:cNvPr>
            <p:cNvGrpSpPr/>
            <p:nvPr/>
          </p:nvGrpSpPr>
          <p:grpSpPr>
            <a:xfrm>
              <a:off x="1374283" y="0"/>
              <a:ext cx="2766473" cy="3619990"/>
              <a:chOff x="0" y="0"/>
              <a:chExt cx="1913890" cy="2504366"/>
            </a:xfrm>
          </p:grpSpPr>
          <p:sp>
            <p:nvSpPr>
              <p:cNvPr id="14" name="Freeform 6">
                <a:extLst>
                  <a:ext uri="{FF2B5EF4-FFF2-40B4-BE49-F238E27FC236}">
                    <a16:creationId xmlns:a16="http://schemas.microsoft.com/office/drawing/2014/main" id="{E97FEC87-134C-D428-6AA2-23F6F7094434}"/>
                  </a:ext>
                </a:extLst>
              </p:cNvPr>
              <p:cNvSpPr/>
              <p:nvPr/>
            </p:nvSpPr>
            <p:spPr>
              <a:xfrm>
                <a:off x="0" y="0"/>
                <a:ext cx="1913890" cy="2504366"/>
              </a:xfrm>
              <a:custGeom>
                <a:avLst/>
                <a:gdLst/>
                <a:ahLst/>
                <a:cxnLst/>
                <a:rect l="l" t="t" r="r" b="b"/>
                <a:pathLst>
                  <a:path w="1913890" h="2504366">
                    <a:moveTo>
                      <a:pt x="0" y="0"/>
                    </a:moveTo>
                    <a:lnTo>
                      <a:pt x="1913890" y="0"/>
                    </a:lnTo>
                    <a:lnTo>
                      <a:pt x="1913890" y="2504366"/>
                    </a:lnTo>
                    <a:lnTo>
                      <a:pt x="0" y="2504366"/>
                    </a:lnTo>
                    <a:close/>
                  </a:path>
                </a:pathLst>
              </a:custGeom>
              <a:solidFill>
                <a:srgbClr val="FFB7A1"/>
              </a:solidFill>
            </p:spPr>
            <p:txBody>
              <a:bodyPr/>
              <a:lstStyle/>
              <a:p>
                <a:endParaRPr lang="nb-NO"/>
              </a:p>
            </p:txBody>
          </p:sp>
        </p:grpSp>
        <p:sp>
          <p:nvSpPr>
            <p:cNvPr id="12" name="Freeform 7">
              <a:extLst>
                <a:ext uri="{FF2B5EF4-FFF2-40B4-BE49-F238E27FC236}">
                  <a16:creationId xmlns:a16="http://schemas.microsoft.com/office/drawing/2014/main" id="{6FFDE185-B690-A6CE-3EED-EC1CFB558BA6}"/>
                </a:ext>
              </a:extLst>
            </p:cNvPr>
            <p:cNvSpPr/>
            <p:nvPr/>
          </p:nvSpPr>
          <p:spPr>
            <a:xfrm rot="-5400000">
              <a:off x="1351162" y="2206915"/>
              <a:ext cx="2812917" cy="2812917"/>
            </a:xfrm>
            <a:custGeom>
              <a:avLst/>
              <a:gdLst/>
              <a:ahLst/>
              <a:cxnLst/>
              <a:rect l="l" t="t" r="r" b="b"/>
              <a:pathLst>
                <a:path w="2812917" h="2812917">
                  <a:moveTo>
                    <a:pt x="0" y="0"/>
                  </a:moveTo>
                  <a:lnTo>
                    <a:pt x="2812917" y="0"/>
                  </a:lnTo>
                  <a:lnTo>
                    <a:pt x="2812917" y="2812917"/>
                  </a:lnTo>
                  <a:lnTo>
                    <a:pt x="0" y="28129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
          <p:nvSpPr>
            <p:cNvPr id="13" name="Freeform 8">
              <a:extLst>
                <a:ext uri="{FF2B5EF4-FFF2-40B4-BE49-F238E27FC236}">
                  <a16:creationId xmlns:a16="http://schemas.microsoft.com/office/drawing/2014/main" id="{C3D0AFBF-91A2-BCE4-17B3-0C3512F78756}"/>
                </a:ext>
              </a:extLst>
            </p:cNvPr>
            <p:cNvSpPr/>
            <p:nvPr/>
          </p:nvSpPr>
          <p:spPr>
            <a:xfrm rot="-5400000">
              <a:off x="0" y="3612932"/>
              <a:ext cx="1381046" cy="1381046"/>
            </a:xfrm>
            <a:custGeom>
              <a:avLst/>
              <a:gdLst/>
              <a:ahLst/>
              <a:cxnLst/>
              <a:rect l="l" t="t" r="r" b="b"/>
              <a:pathLst>
                <a:path w="1381046" h="1381046">
                  <a:moveTo>
                    <a:pt x="0" y="0"/>
                  </a:moveTo>
                  <a:lnTo>
                    <a:pt x="1381046" y="0"/>
                  </a:lnTo>
                  <a:lnTo>
                    <a:pt x="1381046" y="1381046"/>
                  </a:lnTo>
                  <a:lnTo>
                    <a:pt x="0" y="13810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grpSp>
    </p:spTree>
    <p:extLst>
      <p:ext uri="{BB962C8B-B14F-4D97-AF65-F5344CB8AC3E}">
        <p14:creationId xmlns:p14="http://schemas.microsoft.com/office/powerpoint/2010/main" val="371494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9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87B855CF-3C1C-5E2A-8248-682E8787320B}"/>
              </a:ext>
            </a:extLst>
          </p:cNvPr>
          <p:cNvSpPr>
            <a:spLocks noGrp="1"/>
          </p:cNvSpPr>
          <p:nvPr>
            <p:ph type="title"/>
          </p:nvPr>
        </p:nvSpPr>
        <p:spPr>
          <a:xfrm>
            <a:off x="3953933" y="1225798"/>
            <a:ext cx="7244114" cy="1239386"/>
          </a:xfrm>
        </p:spPr>
        <p:txBody>
          <a:bodyPr anchor="b">
            <a:normAutofit/>
          </a:bodyPr>
          <a:lstStyle>
            <a:lvl1pPr>
              <a:defRPr sz="4400">
                <a:solidFill>
                  <a:srgbClr val="1D6E8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B44609E2-5B2D-262B-3AA4-58CAE2D5B8C1}"/>
              </a:ext>
            </a:extLst>
          </p:cNvPr>
          <p:cNvSpPr>
            <a:spLocks noGrp="1"/>
          </p:cNvSpPr>
          <p:nvPr>
            <p:ph type="body" sz="half" idx="2"/>
          </p:nvPr>
        </p:nvSpPr>
        <p:spPr>
          <a:xfrm>
            <a:off x="3953933" y="2693163"/>
            <a:ext cx="7230849" cy="2952149"/>
          </a:xfrm>
        </p:spPr>
        <p:txBody>
          <a:bodyPr>
            <a:normAutofit/>
          </a:bodyPr>
          <a:lstStyle>
            <a:lvl1pPr marL="0" indent="0">
              <a:buNone/>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grpSp>
        <p:nvGrpSpPr>
          <p:cNvPr id="5" name="Group 2">
            <a:extLst>
              <a:ext uri="{FF2B5EF4-FFF2-40B4-BE49-F238E27FC236}">
                <a16:creationId xmlns:a16="http://schemas.microsoft.com/office/drawing/2014/main" id="{01165FEA-B59F-D421-CB2C-711D926F00B0}"/>
              </a:ext>
            </a:extLst>
          </p:cNvPr>
          <p:cNvGrpSpPr/>
          <p:nvPr userDrawn="1"/>
        </p:nvGrpSpPr>
        <p:grpSpPr>
          <a:xfrm>
            <a:off x="0" y="1898037"/>
            <a:ext cx="2819400" cy="3061925"/>
            <a:chOff x="0" y="0"/>
            <a:chExt cx="11397210" cy="11403973"/>
          </a:xfrm>
        </p:grpSpPr>
        <p:sp>
          <p:nvSpPr>
            <p:cNvPr id="10" name="Freeform 3">
              <a:extLst>
                <a:ext uri="{FF2B5EF4-FFF2-40B4-BE49-F238E27FC236}">
                  <a16:creationId xmlns:a16="http://schemas.microsoft.com/office/drawing/2014/main" id="{DC6CB9C2-124F-B63A-8B0E-E830E354E3A7}"/>
                </a:ext>
              </a:extLst>
            </p:cNvPr>
            <p:cNvSpPr/>
            <p:nvPr/>
          </p:nvSpPr>
          <p:spPr>
            <a:xfrm rot="-10800000" flipV="1">
              <a:off x="3799070" y="7598140"/>
              <a:ext cx="7598140" cy="3799070"/>
            </a:xfrm>
            <a:custGeom>
              <a:avLst/>
              <a:gdLst/>
              <a:ahLst/>
              <a:cxnLst/>
              <a:rect l="l" t="t" r="r" b="b"/>
              <a:pathLst>
                <a:path w="7598140" h="3799070">
                  <a:moveTo>
                    <a:pt x="0" y="3799070"/>
                  </a:moveTo>
                  <a:lnTo>
                    <a:pt x="7598140" y="3799070"/>
                  </a:lnTo>
                  <a:lnTo>
                    <a:pt x="7598140" y="0"/>
                  </a:lnTo>
                  <a:lnTo>
                    <a:pt x="0" y="0"/>
                  </a:lnTo>
                  <a:lnTo>
                    <a:pt x="0" y="379907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
          <p:nvSpPr>
            <p:cNvPr id="11" name="Freeform 4">
              <a:extLst>
                <a:ext uri="{FF2B5EF4-FFF2-40B4-BE49-F238E27FC236}">
                  <a16:creationId xmlns:a16="http://schemas.microsoft.com/office/drawing/2014/main" id="{83E44ABD-04E4-B48D-1A88-876A2E181F04}"/>
                </a:ext>
              </a:extLst>
            </p:cNvPr>
            <p:cNvSpPr/>
            <p:nvPr/>
          </p:nvSpPr>
          <p:spPr>
            <a:xfrm rot="-5400000">
              <a:off x="-1899535" y="1899535"/>
              <a:ext cx="7598140" cy="3799070"/>
            </a:xfrm>
            <a:custGeom>
              <a:avLst/>
              <a:gdLst/>
              <a:ahLst/>
              <a:cxnLst/>
              <a:rect l="l" t="t" r="r" b="b"/>
              <a:pathLst>
                <a:path w="7598140" h="3799070">
                  <a:moveTo>
                    <a:pt x="0" y="0"/>
                  </a:moveTo>
                  <a:lnTo>
                    <a:pt x="7598140" y="0"/>
                  </a:lnTo>
                  <a:lnTo>
                    <a:pt x="7598140" y="3799070"/>
                  </a:lnTo>
                  <a:lnTo>
                    <a:pt x="0" y="3799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
          <p:nvSpPr>
            <p:cNvPr id="12" name="Freeform 5">
              <a:extLst>
                <a:ext uri="{FF2B5EF4-FFF2-40B4-BE49-F238E27FC236}">
                  <a16:creationId xmlns:a16="http://schemas.microsoft.com/office/drawing/2014/main" id="{3E7E698A-E74A-76B7-7029-A5811CFDCD94}"/>
                </a:ext>
              </a:extLst>
            </p:cNvPr>
            <p:cNvSpPr/>
            <p:nvPr/>
          </p:nvSpPr>
          <p:spPr>
            <a:xfrm>
              <a:off x="0" y="7610920"/>
              <a:ext cx="3793053" cy="3793053"/>
            </a:xfrm>
            <a:custGeom>
              <a:avLst/>
              <a:gdLst/>
              <a:ahLst/>
              <a:cxnLst/>
              <a:rect l="l" t="t" r="r" b="b"/>
              <a:pathLst>
                <a:path w="3793053" h="3793053">
                  <a:moveTo>
                    <a:pt x="0" y="0"/>
                  </a:moveTo>
                  <a:lnTo>
                    <a:pt x="3793053" y="0"/>
                  </a:lnTo>
                  <a:lnTo>
                    <a:pt x="3793053" y="3793053"/>
                  </a:lnTo>
                  <a:lnTo>
                    <a:pt x="0" y="37930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sp>
          <p:nvSpPr>
            <p:cNvPr id="13" name="Freeform 6">
              <a:extLst>
                <a:ext uri="{FF2B5EF4-FFF2-40B4-BE49-F238E27FC236}">
                  <a16:creationId xmlns:a16="http://schemas.microsoft.com/office/drawing/2014/main" id="{29C25E72-E540-3956-EF8B-666CF838C03F}"/>
                </a:ext>
              </a:extLst>
            </p:cNvPr>
            <p:cNvSpPr/>
            <p:nvPr/>
          </p:nvSpPr>
          <p:spPr>
            <a:xfrm flipV="1">
              <a:off x="7591457" y="3802880"/>
              <a:ext cx="3793053" cy="3793053"/>
            </a:xfrm>
            <a:custGeom>
              <a:avLst/>
              <a:gdLst/>
              <a:ahLst/>
              <a:cxnLst/>
              <a:rect l="l" t="t" r="r" b="b"/>
              <a:pathLst>
                <a:path w="3793053" h="3793053">
                  <a:moveTo>
                    <a:pt x="0" y="3793053"/>
                  </a:moveTo>
                  <a:lnTo>
                    <a:pt x="3793053" y="3793053"/>
                  </a:lnTo>
                  <a:lnTo>
                    <a:pt x="3793053" y="0"/>
                  </a:lnTo>
                  <a:lnTo>
                    <a:pt x="0" y="0"/>
                  </a:lnTo>
                  <a:lnTo>
                    <a:pt x="0" y="3793053"/>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b-NO"/>
            </a:p>
          </p:txBody>
        </p:sp>
        <p:grpSp>
          <p:nvGrpSpPr>
            <p:cNvPr id="14" name="Group 7">
              <a:extLst>
                <a:ext uri="{FF2B5EF4-FFF2-40B4-BE49-F238E27FC236}">
                  <a16:creationId xmlns:a16="http://schemas.microsoft.com/office/drawing/2014/main" id="{39421281-011B-5A37-05D6-6AA2B4EBF028}"/>
                </a:ext>
              </a:extLst>
            </p:cNvPr>
            <p:cNvGrpSpPr/>
            <p:nvPr/>
          </p:nvGrpSpPr>
          <p:grpSpPr>
            <a:xfrm>
              <a:off x="3799070" y="12780"/>
              <a:ext cx="3793053" cy="7579343"/>
              <a:chOff x="0" y="0"/>
              <a:chExt cx="1913890" cy="3824367"/>
            </a:xfrm>
          </p:grpSpPr>
          <p:sp>
            <p:nvSpPr>
              <p:cNvPr id="16" name="Freeform 8">
                <a:extLst>
                  <a:ext uri="{FF2B5EF4-FFF2-40B4-BE49-F238E27FC236}">
                    <a16:creationId xmlns:a16="http://schemas.microsoft.com/office/drawing/2014/main" id="{4A3B9B98-BF54-564B-8373-F1DB1ED83977}"/>
                  </a:ext>
                </a:extLst>
              </p:cNvPr>
              <p:cNvSpPr/>
              <p:nvPr/>
            </p:nvSpPr>
            <p:spPr>
              <a:xfrm>
                <a:off x="0" y="0"/>
                <a:ext cx="1913890" cy="3824367"/>
              </a:xfrm>
              <a:custGeom>
                <a:avLst/>
                <a:gdLst/>
                <a:ahLst/>
                <a:cxnLst/>
                <a:rect l="l" t="t" r="r" b="b"/>
                <a:pathLst>
                  <a:path w="1913890" h="3824367">
                    <a:moveTo>
                      <a:pt x="0" y="0"/>
                    </a:moveTo>
                    <a:lnTo>
                      <a:pt x="1913890" y="0"/>
                    </a:lnTo>
                    <a:lnTo>
                      <a:pt x="1913890" y="3824367"/>
                    </a:lnTo>
                    <a:lnTo>
                      <a:pt x="0" y="3824367"/>
                    </a:lnTo>
                    <a:close/>
                  </a:path>
                </a:pathLst>
              </a:custGeom>
              <a:solidFill>
                <a:srgbClr val="FFB7A1"/>
              </a:solidFill>
            </p:spPr>
            <p:txBody>
              <a:bodyPr/>
              <a:lstStyle/>
              <a:p>
                <a:endParaRPr lang="nb-NO"/>
              </a:p>
            </p:txBody>
          </p:sp>
        </p:grpSp>
        <p:sp>
          <p:nvSpPr>
            <p:cNvPr id="15" name="Freeform 9">
              <a:extLst>
                <a:ext uri="{FF2B5EF4-FFF2-40B4-BE49-F238E27FC236}">
                  <a16:creationId xmlns:a16="http://schemas.microsoft.com/office/drawing/2014/main" id="{6DA507F9-46FA-8548-AE8E-9318559112F1}"/>
                </a:ext>
              </a:extLst>
            </p:cNvPr>
            <p:cNvSpPr/>
            <p:nvPr/>
          </p:nvSpPr>
          <p:spPr>
            <a:xfrm>
              <a:off x="7604157" y="0"/>
              <a:ext cx="3793053" cy="3793053"/>
            </a:xfrm>
            <a:custGeom>
              <a:avLst/>
              <a:gdLst/>
              <a:ahLst/>
              <a:cxnLst/>
              <a:rect l="l" t="t" r="r" b="b"/>
              <a:pathLst>
                <a:path w="3793053" h="3793053">
                  <a:moveTo>
                    <a:pt x="0" y="0"/>
                  </a:moveTo>
                  <a:lnTo>
                    <a:pt x="3793053" y="0"/>
                  </a:lnTo>
                  <a:lnTo>
                    <a:pt x="3793053" y="3793053"/>
                  </a:lnTo>
                  <a:lnTo>
                    <a:pt x="0" y="37930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nb-NO"/>
            </a:p>
          </p:txBody>
        </p:sp>
      </p:grpSp>
    </p:spTree>
    <p:extLst>
      <p:ext uri="{BB962C8B-B14F-4D97-AF65-F5344CB8AC3E}">
        <p14:creationId xmlns:p14="http://schemas.microsoft.com/office/powerpoint/2010/main" val="291890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10" name="Tittel 1">
            <a:extLst>
              <a:ext uri="{FF2B5EF4-FFF2-40B4-BE49-F238E27FC236}">
                <a16:creationId xmlns:a16="http://schemas.microsoft.com/office/drawing/2014/main" id="{74F4B1B3-0F00-376B-3BD5-E5988F68CE20}"/>
              </a:ext>
            </a:extLst>
          </p:cNvPr>
          <p:cNvSpPr>
            <a:spLocks noGrp="1"/>
          </p:cNvSpPr>
          <p:nvPr>
            <p:ph type="ctrTitle" hasCustomPrompt="1"/>
          </p:nvPr>
        </p:nvSpPr>
        <p:spPr>
          <a:xfrm>
            <a:off x="772086" y="2335500"/>
            <a:ext cx="5168900" cy="1592263"/>
          </a:xfrm>
        </p:spPr>
        <p:txBody>
          <a:bodyPr anchor="b">
            <a:normAutofit/>
          </a:bodyPr>
          <a:lstStyle>
            <a:lvl1pPr algn="l">
              <a:lnSpc>
                <a:spcPct val="100000"/>
              </a:lnSpc>
              <a:defRPr sz="4800"/>
            </a:lvl1pPr>
          </a:lstStyle>
          <a:p>
            <a:r>
              <a:rPr lang="nb-NO" dirty="0"/>
              <a:t>Legg til tittel på foredrag</a:t>
            </a:r>
          </a:p>
        </p:txBody>
      </p:sp>
      <p:sp>
        <p:nvSpPr>
          <p:cNvPr id="11" name="Undertittel 2">
            <a:extLst>
              <a:ext uri="{FF2B5EF4-FFF2-40B4-BE49-F238E27FC236}">
                <a16:creationId xmlns:a16="http://schemas.microsoft.com/office/drawing/2014/main" id="{7AF4FE6A-4CD4-639E-CE4A-DD1C6875CB12}"/>
              </a:ext>
            </a:extLst>
          </p:cNvPr>
          <p:cNvSpPr>
            <a:spLocks noGrp="1"/>
          </p:cNvSpPr>
          <p:nvPr>
            <p:ph type="subTitle" idx="1" hasCustomPrompt="1"/>
          </p:nvPr>
        </p:nvSpPr>
        <p:spPr>
          <a:xfrm>
            <a:off x="769103" y="3927763"/>
            <a:ext cx="5168900" cy="636330"/>
          </a:xfrm>
          <a:solidFill>
            <a:srgbClr val="ECEDFA"/>
          </a:solidFill>
        </p:spPr>
        <p:txBody>
          <a:bodyPr/>
          <a:lstStyle>
            <a:lvl1pPr marL="0" indent="0" algn="l">
              <a:buNone/>
              <a:defRPr sz="2400" b="0">
                <a:solidFill>
                  <a:srgbClr val="FF54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Legg til ditt navn og tittel</a:t>
            </a:r>
          </a:p>
        </p:txBody>
      </p:sp>
      <p:sp>
        <p:nvSpPr>
          <p:cNvPr id="12" name="Freeform 2">
            <a:extLst>
              <a:ext uri="{FF2B5EF4-FFF2-40B4-BE49-F238E27FC236}">
                <a16:creationId xmlns:a16="http://schemas.microsoft.com/office/drawing/2014/main" id="{C6ECE64B-9201-28FC-EB25-B290D588DE65}"/>
              </a:ext>
            </a:extLst>
          </p:cNvPr>
          <p:cNvSpPr/>
          <p:nvPr userDrawn="1"/>
        </p:nvSpPr>
        <p:spPr>
          <a:xfrm rot="5400000">
            <a:off x="6251016" y="917017"/>
            <a:ext cx="5940984" cy="5940984"/>
          </a:xfrm>
          <a:custGeom>
            <a:avLst/>
            <a:gdLst/>
            <a:ahLst/>
            <a:cxnLst/>
            <a:rect l="l" t="t" r="r" b="b"/>
            <a:pathLst>
              <a:path w="8543098" h="8543098">
                <a:moveTo>
                  <a:pt x="0" y="0"/>
                </a:moveTo>
                <a:lnTo>
                  <a:pt x="8543098" y="0"/>
                </a:lnTo>
                <a:lnTo>
                  <a:pt x="8543098" y="8543098"/>
                </a:lnTo>
                <a:lnTo>
                  <a:pt x="0" y="8543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
        <p:nvSpPr>
          <p:cNvPr id="13" name="Plassholder for bilde 6">
            <a:extLst>
              <a:ext uri="{FF2B5EF4-FFF2-40B4-BE49-F238E27FC236}">
                <a16:creationId xmlns:a16="http://schemas.microsoft.com/office/drawing/2014/main" id="{F756F1EF-E33D-017E-9443-B812F0853384}"/>
              </a:ext>
            </a:extLst>
          </p:cNvPr>
          <p:cNvSpPr>
            <a:spLocks noGrp="1"/>
          </p:cNvSpPr>
          <p:nvPr>
            <p:ph type="pic" sz="quarter" idx="11"/>
          </p:nvPr>
        </p:nvSpPr>
        <p:spPr>
          <a:xfrm>
            <a:off x="7376482" y="2082737"/>
            <a:ext cx="3690051" cy="3690051"/>
          </a:xfrm>
          <a:prstGeom prst="ellipse">
            <a:avLst/>
          </a:prstGeom>
          <a:solidFill>
            <a:srgbClr val="FFB7A1"/>
          </a:solidFill>
        </p:spPr>
        <p:txBody>
          <a:bodyPr/>
          <a:lstStyle/>
          <a:p>
            <a:r>
              <a:rPr lang="nb-NO"/>
              <a:t>Klikk på ikonet for å legge til et bilde</a:t>
            </a:r>
          </a:p>
        </p:txBody>
      </p:sp>
    </p:spTree>
    <p:extLst>
      <p:ext uri="{BB962C8B-B14F-4D97-AF65-F5344CB8AC3E}">
        <p14:creationId xmlns:p14="http://schemas.microsoft.com/office/powerpoint/2010/main" val="228673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0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04415DC8-2A92-A1AD-8D08-46A9B2444774}"/>
              </a:ext>
            </a:extLst>
          </p:cNvPr>
          <p:cNvSpPr>
            <a:spLocks noGrp="1"/>
          </p:cNvSpPr>
          <p:nvPr>
            <p:ph type="title" hasCustomPrompt="1"/>
          </p:nvPr>
        </p:nvSpPr>
        <p:spPr>
          <a:xfrm>
            <a:off x="2657798" y="3005652"/>
            <a:ext cx="6876404" cy="846696"/>
          </a:xfrm>
        </p:spPr>
        <p:txBody>
          <a:bodyPr anchor="b">
            <a:normAutofit/>
          </a:bodyPr>
          <a:lstStyle>
            <a:lvl1pPr>
              <a:defRPr sz="3600" b="0">
                <a:solidFill>
                  <a:srgbClr val="1D6E8A"/>
                </a:solidFill>
              </a:defRPr>
            </a:lvl1pPr>
          </a:lstStyle>
          <a:p>
            <a:r>
              <a:rPr lang="nb-NO" dirty="0"/>
              <a:t>«Klikk for å legge til sitat»</a:t>
            </a:r>
          </a:p>
        </p:txBody>
      </p:sp>
      <p:sp>
        <p:nvSpPr>
          <p:cNvPr id="3" name="Plassholder for tekst 3">
            <a:extLst>
              <a:ext uri="{FF2B5EF4-FFF2-40B4-BE49-F238E27FC236}">
                <a16:creationId xmlns:a16="http://schemas.microsoft.com/office/drawing/2014/main" id="{77D184C9-27C3-EDAF-B280-AD12A4CEEB32}"/>
              </a:ext>
            </a:extLst>
          </p:cNvPr>
          <p:cNvSpPr>
            <a:spLocks noGrp="1"/>
          </p:cNvSpPr>
          <p:nvPr>
            <p:ph type="body" sz="half" idx="2"/>
          </p:nvPr>
        </p:nvSpPr>
        <p:spPr>
          <a:xfrm>
            <a:off x="2660973" y="3971602"/>
            <a:ext cx="3598779" cy="379221"/>
          </a:xfrm>
        </p:spPr>
        <p:txBody>
          <a:bodyPr/>
          <a:lstStyle>
            <a:lvl1pPr marL="0" indent="0">
              <a:buNone/>
              <a:defRPr sz="1600" b="1">
                <a:solidFill>
                  <a:srgbClr val="FF545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61782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IM anbefaler">
    <p:bg>
      <p:bgPr>
        <a:solidFill>
          <a:srgbClr val="FF5454"/>
        </a:solidFill>
        <a:effectLst/>
      </p:bgPr>
    </p:bg>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2101B7F1-8C20-19A7-2FFC-4937496C6BF4}"/>
              </a:ext>
            </a:extLst>
          </p:cNvPr>
          <p:cNvSpPr>
            <a:spLocks noGrp="1"/>
          </p:cNvSpPr>
          <p:nvPr>
            <p:ph type="title" hasCustomPrompt="1"/>
          </p:nvPr>
        </p:nvSpPr>
        <p:spPr>
          <a:xfrm>
            <a:off x="2657798" y="3005652"/>
            <a:ext cx="6876404" cy="846696"/>
          </a:xfrm>
        </p:spPr>
        <p:txBody>
          <a:bodyPr anchor="b">
            <a:normAutofit/>
          </a:bodyPr>
          <a:lstStyle>
            <a:lvl1pPr>
              <a:defRPr sz="4400" b="1">
                <a:solidFill>
                  <a:srgbClr val="ECEDFA"/>
                </a:solidFill>
              </a:defRPr>
            </a:lvl1pPr>
          </a:lstStyle>
          <a:p>
            <a:r>
              <a:rPr lang="nb-NO" dirty="0"/>
              <a:t>NIM anbefaler</a:t>
            </a:r>
          </a:p>
        </p:txBody>
      </p:sp>
      <p:sp>
        <p:nvSpPr>
          <p:cNvPr id="6" name="Plassholder for tekst 3">
            <a:extLst>
              <a:ext uri="{FF2B5EF4-FFF2-40B4-BE49-F238E27FC236}">
                <a16:creationId xmlns:a16="http://schemas.microsoft.com/office/drawing/2014/main" id="{887184A6-4834-BA89-701A-9831900D869B}"/>
              </a:ext>
            </a:extLst>
          </p:cNvPr>
          <p:cNvSpPr>
            <a:spLocks noGrp="1"/>
          </p:cNvSpPr>
          <p:nvPr>
            <p:ph type="body" sz="half" idx="2" hasCustomPrompt="1"/>
          </p:nvPr>
        </p:nvSpPr>
        <p:spPr>
          <a:xfrm>
            <a:off x="2690555" y="3939852"/>
            <a:ext cx="3598779" cy="379221"/>
          </a:xfrm>
        </p:spPr>
        <p:txBody>
          <a:bodyPr>
            <a:normAutofit/>
          </a:bodyPr>
          <a:lstStyle>
            <a:lvl1pPr marL="0" indent="0">
              <a:buNone/>
              <a:defRPr sz="2000" b="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«Sett inn anbefaling»</a:t>
            </a:r>
          </a:p>
        </p:txBody>
      </p:sp>
      <p:sp>
        <p:nvSpPr>
          <p:cNvPr id="2" name="Freeform 6">
            <a:extLst>
              <a:ext uri="{FF2B5EF4-FFF2-40B4-BE49-F238E27FC236}">
                <a16:creationId xmlns:a16="http://schemas.microsoft.com/office/drawing/2014/main" id="{96DAF3DA-559C-76E0-A602-207A4434CAE4}"/>
              </a:ext>
            </a:extLst>
          </p:cNvPr>
          <p:cNvSpPr/>
          <p:nvPr userDrawn="1"/>
        </p:nvSpPr>
        <p:spPr>
          <a:xfrm>
            <a:off x="10248863" y="279395"/>
            <a:ext cx="1552798" cy="643416"/>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Tree>
    <p:extLst>
      <p:ext uri="{BB962C8B-B14F-4D97-AF65-F5344CB8AC3E}">
        <p14:creationId xmlns:p14="http://schemas.microsoft.com/office/powerpoint/2010/main" val="1761216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grpSp>
        <p:nvGrpSpPr>
          <p:cNvPr id="2" name="Group 2">
            <a:extLst>
              <a:ext uri="{FF2B5EF4-FFF2-40B4-BE49-F238E27FC236}">
                <a16:creationId xmlns:a16="http://schemas.microsoft.com/office/drawing/2014/main" id="{5725EFD2-E5B3-26AE-9022-45368CD2324A}"/>
              </a:ext>
            </a:extLst>
          </p:cNvPr>
          <p:cNvGrpSpPr/>
          <p:nvPr userDrawn="1"/>
        </p:nvGrpSpPr>
        <p:grpSpPr>
          <a:xfrm rot="-5400000">
            <a:off x="4393854" y="-310077"/>
            <a:ext cx="3404292" cy="8324849"/>
            <a:chOff x="0" y="0"/>
            <a:chExt cx="776236" cy="1898207"/>
          </a:xfrm>
        </p:grpSpPr>
        <p:sp>
          <p:nvSpPr>
            <p:cNvPr id="3" name="Freeform 3">
              <a:extLst>
                <a:ext uri="{FF2B5EF4-FFF2-40B4-BE49-F238E27FC236}">
                  <a16:creationId xmlns:a16="http://schemas.microsoft.com/office/drawing/2014/main" id="{3D0B9C40-E9A4-68DA-9611-401FE076B72C}"/>
                </a:ext>
              </a:extLst>
            </p:cNvPr>
            <p:cNvSpPr/>
            <p:nvPr/>
          </p:nvSpPr>
          <p:spPr>
            <a:xfrm>
              <a:off x="0" y="0"/>
              <a:ext cx="776236" cy="1898207"/>
            </a:xfrm>
            <a:custGeom>
              <a:avLst/>
              <a:gdLst/>
              <a:ahLst/>
              <a:cxnLst/>
              <a:rect l="l" t="t" r="r" b="b"/>
              <a:pathLst>
                <a:path w="776236" h="1898207">
                  <a:moveTo>
                    <a:pt x="258885" y="1879138"/>
                  </a:moveTo>
                  <a:cubicBezTo>
                    <a:pt x="298681" y="1890651"/>
                    <a:pt x="343923" y="1898207"/>
                    <a:pt x="388327" y="1898207"/>
                  </a:cubicBezTo>
                  <a:cubicBezTo>
                    <a:pt x="432732" y="1898207"/>
                    <a:pt x="475461" y="1891730"/>
                    <a:pt x="514837" y="1880216"/>
                  </a:cubicBezTo>
                  <a:cubicBezTo>
                    <a:pt x="515676" y="1879856"/>
                    <a:pt x="516514" y="1879856"/>
                    <a:pt x="517351" y="1879497"/>
                  </a:cubicBezTo>
                  <a:cubicBezTo>
                    <a:pt x="665225" y="1833442"/>
                    <a:pt x="774142" y="1711828"/>
                    <a:pt x="776236" y="1545595"/>
                  </a:cubicBezTo>
                  <a:lnTo>
                    <a:pt x="776236" y="0"/>
                  </a:lnTo>
                  <a:lnTo>
                    <a:pt x="0" y="0"/>
                  </a:lnTo>
                  <a:lnTo>
                    <a:pt x="0" y="1544448"/>
                  </a:lnTo>
                  <a:cubicBezTo>
                    <a:pt x="2095" y="1712547"/>
                    <a:pt x="109335" y="1834162"/>
                    <a:pt x="258885" y="1879138"/>
                  </a:cubicBezTo>
                  <a:close/>
                </a:path>
              </a:pathLst>
            </a:custGeom>
            <a:solidFill>
              <a:srgbClr val="1D6E8A"/>
            </a:solidFill>
          </p:spPr>
          <p:txBody>
            <a:bodyPr/>
            <a:lstStyle/>
            <a:p>
              <a:endParaRPr lang="nb-NO"/>
            </a:p>
          </p:txBody>
        </p:sp>
        <p:sp>
          <p:nvSpPr>
            <p:cNvPr id="5" name="TextBox 4">
              <a:extLst>
                <a:ext uri="{FF2B5EF4-FFF2-40B4-BE49-F238E27FC236}">
                  <a16:creationId xmlns:a16="http://schemas.microsoft.com/office/drawing/2014/main" id="{B21B41EC-0D4B-C76A-F91D-93105E792714}"/>
                </a:ext>
              </a:extLst>
            </p:cNvPr>
            <p:cNvSpPr txBox="1"/>
            <p:nvPr/>
          </p:nvSpPr>
          <p:spPr>
            <a:xfrm>
              <a:off x="0" y="-57150"/>
              <a:ext cx="776236" cy="1828357"/>
            </a:xfrm>
            <a:prstGeom prst="rect">
              <a:avLst/>
            </a:prstGeom>
          </p:spPr>
          <p:txBody>
            <a:bodyPr lIns="50800" tIns="50800" rIns="50800" bIns="50800" rtlCol="0" anchor="ctr"/>
            <a:lstStyle/>
            <a:p>
              <a:pPr algn="ctr">
                <a:lnSpc>
                  <a:spcPts val="3359"/>
                </a:lnSpc>
              </a:pPr>
              <a:endParaRPr/>
            </a:p>
          </p:txBody>
        </p:sp>
      </p:grpSp>
      <p:sp>
        <p:nvSpPr>
          <p:cNvPr id="6" name="Tittel 1">
            <a:extLst>
              <a:ext uri="{FF2B5EF4-FFF2-40B4-BE49-F238E27FC236}">
                <a16:creationId xmlns:a16="http://schemas.microsoft.com/office/drawing/2014/main" id="{2F88C1FF-E683-491F-9C04-AB441D6719CE}"/>
              </a:ext>
            </a:extLst>
          </p:cNvPr>
          <p:cNvSpPr>
            <a:spLocks noGrp="1"/>
          </p:cNvSpPr>
          <p:nvPr>
            <p:ph type="title" hasCustomPrompt="1"/>
          </p:nvPr>
        </p:nvSpPr>
        <p:spPr>
          <a:xfrm>
            <a:off x="2657798" y="3005652"/>
            <a:ext cx="6876404" cy="846696"/>
          </a:xfrm>
        </p:spPr>
        <p:txBody>
          <a:bodyPr anchor="b">
            <a:normAutofit/>
          </a:bodyPr>
          <a:lstStyle>
            <a:lvl1pPr>
              <a:defRPr sz="3600" b="0">
                <a:solidFill>
                  <a:srgbClr val="ECEDFA"/>
                </a:solidFill>
              </a:defRPr>
            </a:lvl1pPr>
          </a:lstStyle>
          <a:p>
            <a:r>
              <a:rPr lang="nb-NO" dirty="0"/>
              <a:t>«Klikk for å legge til sitat»</a:t>
            </a:r>
          </a:p>
        </p:txBody>
      </p:sp>
      <p:sp>
        <p:nvSpPr>
          <p:cNvPr id="7" name="Plassholder for tekst 3">
            <a:extLst>
              <a:ext uri="{FF2B5EF4-FFF2-40B4-BE49-F238E27FC236}">
                <a16:creationId xmlns:a16="http://schemas.microsoft.com/office/drawing/2014/main" id="{13BE9671-CA9F-2887-3AE4-C49D68B229C3}"/>
              </a:ext>
            </a:extLst>
          </p:cNvPr>
          <p:cNvSpPr>
            <a:spLocks noGrp="1"/>
          </p:cNvSpPr>
          <p:nvPr>
            <p:ph type="body" sz="half" idx="2"/>
          </p:nvPr>
        </p:nvSpPr>
        <p:spPr>
          <a:xfrm>
            <a:off x="2660973" y="4094203"/>
            <a:ext cx="3598779" cy="379221"/>
          </a:xfrm>
        </p:spPr>
        <p:txBody>
          <a:bodyPr/>
          <a:lstStyle>
            <a:lvl1pPr marL="0" indent="0">
              <a:buNone/>
              <a:defRPr sz="1600" b="1">
                <a:solidFill>
                  <a:srgbClr val="FF767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98011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trefarget bakgrunn">
    <p:bg>
      <p:bgPr>
        <a:solidFill>
          <a:srgbClr val="ECEDF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85F9B53-553B-C84F-D6C4-E4F6BDA2B6D5}"/>
              </a:ext>
            </a:extLst>
          </p:cNvPr>
          <p:cNvSpPr/>
          <p:nvPr userDrawn="1"/>
        </p:nvSpPr>
        <p:spPr>
          <a:xfrm>
            <a:off x="0" y="0"/>
            <a:ext cx="4109143" cy="6858000"/>
          </a:xfrm>
          <a:prstGeom prst="rect">
            <a:avLst/>
          </a:prstGeom>
          <a:solidFill>
            <a:schemeClr val="dk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9C324164-482E-963C-D5D6-9ECC7E47F66E}"/>
              </a:ext>
            </a:extLst>
          </p:cNvPr>
          <p:cNvSpPr/>
          <p:nvPr userDrawn="1"/>
        </p:nvSpPr>
        <p:spPr>
          <a:xfrm>
            <a:off x="4068514" y="0"/>
            <a:ext cx="4054971" cy="6858000"/>
          </a:xfrm>
          <a:prstGeom prst="rect">
            <a:avLst/>
          </a:prstGeom>
          <a:solidFill>
            <a:srgbClr val="6FC3D9"/>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b-NO"/>
          </a:p>
        </p:txBody>
      </p:sp>
      <p:sp>
        <p:nvSpPr>
          <p:cNvPr id="2" name="Plassholder for tekst 3">
            <a:extLst>
              <a:ext uri="{FF2B5EF4-FFF2-40B4-BE49-F238E27FC236}">
                <a16:creationId xmlns:a16="http://schemas.microsoft.com/office/drawing/2014/main" id="{9DE5B879-A308-BA47-E5E0-AC0DA833E41A}"/>
              </a:ext>
            </a:extLst>
          </p:cNvPr>
          <p:cNvSpPr>
            <a:spLocks noGrp="1"/>
          </p:cNvSpPr>
          <p:nvPr>
            <p:ph type="body" sz="half" idx="2"/>
          </p:nvPr>
        </p:nvSpPr>
        <p:spPr>
          <a:xfrm>
            <a:off x="596506" y="1102660"/>
            <a:ext cx="2970304" cy="4316702"/>
          </a:xfrm>
        </p:spPr>
        <p:txBody>
          <a:bodyPr>
            <a:normAutofit/>
          </a:bodyPr>
          <a:lstStyle>
            <a:lvl1pPr marL="285750" indent="-285750">
              <a:buFont typeface="Wingdings" pitchFamily="2" charset="2"/>
              <a:buChar char="§"/>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3" name="Plassholder for tekst 3">
            <a:extLst>
              <a:ext uri="{FF2B5EF4-FFF2-40B4-BE49-F238E27FC236}">
                <a16:creationId xmlns:a16="http://schemas.microsoft.com/office/drawing/2014/main" id="{45A992DD-6B60-5216-F48A-6404EA727731}"/>
              </a:ext>
            </a:extLst>
          </p:cNvPr>
          <p:cNvSpPr>
            <a:spLocks noGrp="1"/>
          </p:cNvSpPr>
          <p:nvPr>
            <p:ph type="body" sz="half" idx="10"/>
          </p:nvPr>
        </p:nvSpPr>
        <p:spPr>
          <a:xfrm>
            <a:off x="4610847" y="1102662"/>
            <a:ext cx="2970304" cy="4316700"/>
          </a:xfrm>
        </p:spPr>
        <p:txBody>
          <a:bodyPr>
            <a:normAutofit/>
          </a:bodyPr>
          <a:lstStyle>
            <a:lvl1pPr marL="285750" indent="-285750">
              <a:buFont typeface="Wingdings" pitchFamily="2" charset="2"/>
              <a:buChar char="§"/>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tekst 3">
            <a:extLst>
              <a:ext uri="{FF2B5EF4-FFF2-40B4-BE49-F238E27FC236}">
                <a16:creationId xmlns:a16="http://schemas.microsoft.com/office/drawing/2014/main" id="{BC21820B-AE4A-9CE4-E2FF-DD21C86CCA4D}"/>
              </a:ext>
            </a:extLst>
          </p:cNvPr>
          <p:cNvSpPr>
            <a:spLocks noGrp="1"/>
          </p:cNvSpPr>
          <p:nvPr>
            <p:ph type="body" sz="half" idx="11"/>
          </p:nvPr>
        </p:nvSpPr>
        <p:spPr>
          <a:xfrm>
            <a:off x="8625190" y="1102661"/>
            <a:ext cx="2970304" cy="4316701"/>
          </a:xfrm>
        </p:spPr>
        <p:txBody>
          <a:bodyPr>
            <a:normAutofit/>
          </a:bodyPr>
          <a:lstStyle>
            <a:lvl1pPr marL="285750" indent="-285750">
              <a:buFont typeface="Wingdings" pitchFamily="2" charset="2"/>
              <a:buChar char="§"/>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Freeform 5">
            <a:extLst>
              <a:ext uri="{FF2B5EF4-FFF2-40B4-BE49-F238E27FC236}">
                <a16:creationId xmlns:a16="http://schemas.microsoft.com/office/drawing/2014/main" id="{5EA67192-0454-4902-B290-661BDD27A01A}"/>
              </a:ext>
            </a:extLst>
          </p:cNvPr>
          <p:cNvSpPr/>
          <p:nvPr userDrawn="1"/>
        </p:nvSpPr>
        <p:spPr>
          <a:xfrm>
            <a:off x="10248863" y="5935807"/>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Tree>
    <p:extLst>
      <p:ext uri="{BB962C8B-B14F-4D97-AF65-F5344CB8AC3E}">
        <p14:creationId xmlns:p14="http://schemas.microsoft.com/office/powerpoint/2010/main" val="3614581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9F33224C-50AE-6F33-04AD-2C616379F601}"/>
              </a:ext>
            </a:extLst>
          </p:cNvPr>
          <p:cNvSpPr>
            <a:spLocks noGrp="1"/>
          </p:cNvSpPr>
          <p:nvPr>
            <p:ph type="title"/>
          </p:nvPr>
        </p:nvSpPr>
        <p:spPr>
          <a:xfrm>
            <a:off x="6373368" y="1225798"/>
            <a:ext cx="4824679" cy="1239386"/>
          </a:xfrm>
        </p:spPr>
        <p:txBody>
          <a:bodyPr anchor="b">
            <a:noAutofit/>
          </a:bodyPr>
          <a:lstStyle>
            <a:lvl1pPr>
              <a:defRPr sz="4400">
                <a:solidFill>
                  <a:srgbClr val="1D6E8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4A0140BC-49F1-703E-4924-E25CE4D7840B}"/>
              </a:ext>
            </a:extLst>
          </p:cNvPr>
          <p:cNvSpPr>
            <a:spLocks noGrp="1"/>
          </p:cNvSpPr>
          <p:nvPr>
            <p:ph type="body" sz="half" idx="2"/>
          </p:nvPr>
        </p:nvSpPr>
        <p:spPr>
          <a:xfrm>
            <a:off x="6373368" y="2693163"/>
            <a:ext cx="4811414" cy="2952149"/>
          </a:xfrm>
        </p:spPr>
        <p:txBody>
          <a:bodyPr>
            <a:normAutofit/>
          </a:bodyPr>
          <a:lstStyle>
            <a:lvl1pPr marL="0" indent="0">
              <a:buNone/>
              <a:defRPr sz="2400">
                <a:solidFill>
                  <a:srgbClr val="1D6E8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Ellipse 4">
            <a:extLst>
              <a:ext uri="{FF2B5EF4-FFF2-40B4-BE49-F238E27FC236}">
                <a16:creationId xmlns:a16="http://schemas.microsoft.com/office/drawing/2014/main" id="{65D5FF0F-1463-9D9D-7CE9-EA92D7A955CD}"/>
              </a:ext>
            </a:extLst>
          </p:cNvPr>
          <p:cNvSpPr/>
          <p:nvPr userDrawn="1"/>
        </p:nvSpPr>
        <p:spPr>
          <a:xfrm>
            <a:off x="1144670" y="1664208"/>
            <a:ext cx="3529584" cy="3529584"/>
          </a:xfrm>
          <a:prstGeom prst="ellipse">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53112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Tree>
    <p:extLst>
      <p:ext uri="{BB962C8B-B14F-4D97-AF65-F5344CB8AC3E}">
        <p14:creationId xmlns:p14="http://schemas.microsoft.com/office/powerpoint/2010/main" val="970772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Agenda 2">
    <p:bg>
      <p:bgPr>
        <a:solidFill>
          <a:srgbClr val="FFB7A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Tree>
    <p:extLst>
      <p:ext uri="{BB962C8B-B14F-4D97-AF65-F5344CB8AC3E}">
        <p14:creationId xmlns:p14="http://schemas.microsoft.com/office/powerpoint/2010/main" val="1622861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Agenda 2">
    <p:bg>
      <p:bgPr>
        <a:solidFill>
          <a:srgbClr val="6FC3D9"/>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Tree>
    <p:extLst>
      <p:ext uri="{BB962C8B-B14F-4D97-AF65-F5344CB8AC3E}">
        <p14:creationId xmlns:p14="http://schemas.microsoft.com/office/powerpoint/2010/main" val="2938254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FFB7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E3873561-9C3E-5B1C-7A0A-62DA6C72E5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0816" y="1524000"/>
            <a:ext cx="3810000" cy="3810000"/>
          </a:xfrm>
          <a:prstGeom prst="rect">
            <a:avLst/>
          </a:prstGeom>
        </p:spPr>
      </p:pic>
    </p:spTree>
    <p:extLst>
      <p:ext uri="{BB962C8B-B14F-4D97-AF65-F5344CB8AC3E}">
        <p14:creationId xmlns:p14="http://schemas.microsoft.com/office/powerpoint/2010/main" val="3639988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D31B02EF-6813-969A-080E-9C2F67871B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6299" y="1932589"/>
            <a:ext cx="2992821" cy="2992821"/>
          </a:xfrm>
          <a:prstGeom prst="rect">
            <a:avLst/>
          </a:prstGeom>
        </p:spPr>
      </p:pic>
    </p:spTree>
    <p:extLst>
      <p:ext uri="{BB962C8B-B14F-4D97-AF65-F5344CB8AC3E}">
        <p14:creationId xmlns:p14="http://schemas.microsoft.com/office/powerpoint/2010/main" val="67550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4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Freeform 5">
            <a:extLst>
              <a:ext uri="{FF2B5EF4-FFF2-40B4-BE49-F238E27FC236}">
                <a16:creationId xmlns:a16="http://schemas.microsoft.com/office/drawing/2014/main" id="{CE2D6CEE-52AC-BD2B-A319-FC7CA2D8CA73}"/>
              </a:ext>
            </a:extLst>
          </p:cNvPr>
          <p:cNvSpPr/>
          <p:nvPr userDrawn="1"/>
        </p:nvSpPr>
        <p:spPr>
          <a:xfrm>
            <a:off x="1579986" y="2152014"/>
            <a:ext cx="1818427" cy="2553971"/>
          </a:xfrm>
          <a:custGeom>
            <a:avLst/>
            <a:gdLst/>
            <a:ahLst/>
            <a:cxnLst/>
            <a:rect l="l" t="t" r="r" b="b"/>
            <a:pathLst>
              <a:path w="3204464" h="4500652">
                <a:moveTo>
                  <a:pt x="0" y="0"/>
                </a:moveTo>
                <a:lnTo>
                  <a:pt x="3204464" y="0"/>
                </a:lnTo>
                <a:lnTo>
                  <a:pt x="3204464" y="4500652"/>
                </a:lnTo>
                <a:lnTo>
                  <a:pt x="0" y="45006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Tree>
    <p:extLst>
      <p:ext uri="{BB962C8B-B14F-4D97-AF65-F5344CB8AC3E}">
        <p14:creationId xmlns:p14="http://schemas.microsoft.com/office/powerpoint/2010/main" val="3825361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0"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0DF86B15-F893-91C5-6AB8-A83C230D36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1989" y="2052067"/>
            <a:ext cx="2861441" cy="2861441"/>
          </a:xfrm>
          <a:prstGeom prst="rect">
            <a:avLst/>
          </a:prstGeom>
        </p:spPr>
      </p:pic>
    </p:spTree>
    <p:extLst>
      <p:ext uri="{BB962C8B-B14F-4D97-AF65-F5344CB8AC3E}">
        <p14:creationId xmlns:p14="http://schemas.microsoft.com/office/powerpoint/2010/main" val="4134013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EFEE8F0B-F6B8-E3A6-3C91-CB1E0A3D07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7516" y="1790700"/>
            <a:ext cx="3276600" cy="3276600"/>
          </a:xfrm>
          <a:prstGeom prst="rect">
            <a:avLst/>
          </a:prstGeom>
        </p:spPr>
      </p:pic>
    </p:spTree>
    <p:extLst>
      <p:ext uri="{BB962C8B-B14F-4D97-AF65-F5344CB8AC3E}">
        <p14:creationId xmlns:p14="http://schemas.microsoft.com/office/powerpoint/2010/main" val="1594063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F6418867-8C4F-67B4-F539-AA9B8D284F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0717" y="1983045"/>
            <a:ext cx="2891910" cy="2891910"/>
          </a:xfrm>
          <a:prstGeom prst="rect">
            <a:avLst/>
          </a:prstGeom>
        </p:spPr>
      </p:pic>
    </p:spTree>
    <p:extLst>
      <p:ext uri="{BB962C8B-B14F-4D97-AF65-F5344CB8AC3E}">
        <p14:creationId xmlns:p14="http://schemas.microsoft.com/office/powerpoint/2010/main" val="395846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0"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FB0CC7EE-34B2-62C2-3F24-3FFA86E406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7710" y="1524000"/>
            <a:ext cx="3810000" cy="3810000"/>
          </a:xfrm>
          <a:prstGeom prst="rect">
            <a:avLst/>
          </a:prstGeom>
        </p:spPr>
      </p:pic>
    </p:spTree>
    <p:extLst>
      <p:ext uri="{BB962C8B-B14F-4D97-AF65-F5344CB8AC3E}">
        <p14:creationId xmlns:p14="http://schemas.microsoft.com/office/powerpoint/2010/main" val="1806980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0"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1BE946C4-CFF3-96B3-7FA4-472567D12D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78320" y="2334610"/>
            <a:ext cx="2188779" cy="2188779"/>
          </a:xfrm>
          <a:prstGeom prst="rect">
            <a:avLst/>
          </a:prstGeom>
        </p:spPr>
      </p:pic>
    </p:spTree>
    <p:extLst>
      <p:ext uri="{BB962C8B-B14F-4D97-AF65-F5344CB8AC3E}">
        <p14:creationId xmlns:p14="http://schemas.microsoft.com/office/powerpoint/2010/main" val="1134109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AA496E7B-D14C-CA8E-F746-676CED079F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8933" y="2055223"/>
            <a:ext cx="2747554" cy="2747554"/>
          </a:xfrm>
          <a:prstGeom prst="rect">
            <a:avLst/>
          </a:prstGeom>
        </p:spPr>
      </p:pic>
    </p:spTree>
    <p:extLst>
      <p:ext uri="{BB962C8B-B14F-4D97-AF65-F5344CB8AC3E}">
        <p14:creationId xmlns:p14="http://schemas.microsoft.com/office/powerpoint/2010/main" val="3400879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0"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F61247E1-7894-D8BD-3F06-DB0FCF77FD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6635" y="1952925"/>
            <a:ext cx="2952149" cy="2952149"/>
          </a:xfrm>
          <a:prstGeom prst="rect">
            <a:avLst/>
          </a:prstGeom>
        </p:spPr>
      </p:pic>
    </p:spTree>
    <p:extLst>
      <p:ext uri="{BB962C8B-B14F-4D97-AF65-F5344CB8AC3E}">
        <p14:creationId xmlns:p14="http://schemas.microsoft.com/office/powerpoint/2010/main" val="3878478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 name="Grafikk 1">
            <a:extLst>
              <a:ext uri="{FF2B5EF4-FFF2-40B4-BE49-F238E27FC236}">
                <a16:creationId xmlns:a16="http://schemas.microsoft.com/office/drawing/2014/main" id="{296AB3C2-9BF6-3268-48AE-3207A8DB49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9561" y="2185851"/>
            <a:ext cx="2486297" cy="2486297"/>
          </a:xfrm>
          <a:prstGeom prst="rect">
            <a:avLst/>
          </a:prstGeom>
        </p:spPr>
      </p:pic>
    </p:spTree>
    <p:extLst>
      <p:ext uri="{BB962C8B-B14F-4D97-AF65-F5344CB8AC3E}">
        <p14:creationId xmlns:p14="http://schemas.microsoft.com/office/powerpoint/2010/main" val="941265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sfarget uten logo 1">
    <p:bg>
      <p:bgPr>
        <a:solidFill>
          <a:srgbClr val="ECED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685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sfarget uten logo 2">
    <p:bg>
      <p:bgPr>
        <a:solidFill>
          <a:srgbClr val="FFB7A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7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2" name="Rettvinklet trekant 1">
            <a:extLst>
              <a:ext uri="{FF2B5EF4-FFF2-40B4-BE49-F238E27FC236}">
                <a16:creationId xmlns:a16="http://schemas.microsoft.com/office/drawing/2014/main" id="{C922D86A-5FB2-6D1D-E99A-B1E31C1C6319}"/>
              </a:ext>
            </a:extLst>
          </p:cNvPr>
          <p:cNvSpPr/>
          <p:nvPr userDrawn="1"/>
        </p:nvSpPr>
        <p:spPr>
          <a:xfrm>
            <a:off x="14254" y="1472184"/>
            <a:ext cx="5897880" cy="5385816"/>
          </a:xfrm>
          <a:prstGeom prst="rtTriangle">
            <a:avLst/>
          </a:prstGeom>
          <a:solidFill>
            <a:srgbClr val="FFB7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07411232-2B82-AE14-9598-DE3CF1219040}"/>
              </a:ext>
            </a:extLst>
          </p:cNvPr>
          <p:cNvSpPr/>
          <p:nvPr userDrawn="1"/>
        </p:nvSpPr>
        <p:spPr>
          <a:xfrm>
            <a:off x="1184148" y="2400300"/>
            <a:ext cx="3529584" cy="3529584"/>
          </a:xfrm>
          <a:prstGeom prst="ellipse">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Freeform 6">
            <a:extLst>
              <a:ext uri="{FF2B5EF4-FFF2-40B4-BE49-F238E27FC236}">
                <a16:creationId xmlns:a16="http://schemas.microsoft.com/office/drawing/2014/main" id="{F17EB071-20CA-FC10-E515-696DEB6AC03D}"/>
              </a:ext>
            </a:extLst>
          </p:cNvPr>
          <p:cNvSpPr/>
          <p:nvPr userDrawn="1"/>
        </p:nvSpPr>
        <p:spPr>
          <a:xfrm>
            <a:off x="2062311" y="2968819"/>
            <a:ext cx="1773258" cy="1823401"/>
          </a:xfrm>
          <a:custGeom>
            <a:avLst/>
            <a:gdLst/>
            <a:ahLst/>
            <a:cxnLst/>
            <a:rect l="l" t="t" r="r" b="b"/>
            <a:pathLst>
              <a:path w="3373458" h="3468851">
                <a:moveTo>
                  <a:pt x="0" y="0"/>
                </a:moveTo>
                <a:lnTo>
                  <a:pt x="3373458" y="0"/>
                </a:lnTo>
                <a:lnTo>
                  <a:pt x="3373458" y="3468852"/>
                </a:lnTo>
                <a:lnTo>
                  <a:pt x="0" y="34688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Tree>
    <p:extLst>
      <p:ext uri="{BB962C8B-B14F-4D97-AF65-F5344CB8AC3E}">
        <p14:creationId xmlns:p14="http://schemas.microsoft.com/office/powerpoint/2010/main" val="1035016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sfarget uten logo 4">
    <p:bg>
      <p:bgPr>
        <a:solidFill>
          <a:srgbClr val="6FC3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492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sfarget uten logo 3">
    <p:bg>
      <p:bgPr>
        <a:solidFill>
          <a:srgbClr val="1D6E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467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Ensfarget uten logo 3">
    <p:bg>
      <p:bgPr>
        <a:solidFill>
          <a:srgbClr val="FF767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238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7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pic>
        <p:nvPicPr>
          <p:cNvPr id="6" name="Bilde 5" descr="Et bilde som inneholder tekst, skjermbilde, Font, Grafikk&#10;&#10;Automatisk generert beskrivelse">
            <a:extLst>
              <a:ext uri="{FF2B5EF4-FFF2-40B4-BE49-F238E27FC236}">
                <a16:creationId xmlns:a16="http://schemas.microsoft.com/office/drawing/2014/main" id="{663171A6-DB97-1055-D7F3-EFE3293B42E9}"/>
              </a:ext>
            </a:extLst>
          </p:cNvPr>
          <p:cNvPicPr>
            <a:picLocks noChangeAspect="1"/>
          </p:cNvPicPr>
          <p:nvPr userDrawn="1"/>
        </p:nvPicPr>
        <p:blipFill>
          <a:blip r:embed="rId4"/>
          <a:stretch>
            <a:fillRect/>
          </a:stretch>
        </p:blipFill>
        <p:spPr>
          <a:xfrm>
            <a:off x="2288016" y="922193"/>
            <a:ext cx="7615968" cy="4949053"/>
          </a:xfrm>
          <a:prstGeom prst="rect">
            <a:avLst/>
          </a:prstGeom>
        </p:spPr>
      </p:pic>
    </p:spTree>
    <p:extLst>
      <p:ext uri="{BB962C8B-B14F-4D97-AF65-F5344CB8AC3E}">
        <p14:creationId xmlns:p14="http://schemas.microsoft.com/office/powerpoint/2010/main" val="2111006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pic>
        <p:nvPicPr>
          <p:cNvPr id="2" name="Bilde 1" descr="Et bilde som inneholder tekst, skjermbilde, Font, Grafikk&#10;&#10;Automatisk generert beskrivelse">
            <a:extLst>
              <a:ext uri="{FF2B5EF4-FFF2-40B4-BE49-F238E27FC236}">
                <a16:creationId xmlns:a16="http://schemas.microsoft.com/office/drawing/2014/main" id="{24644929-92CE-A7AD-7AF5-8CE4DFA38EA5}"/>
              </a:ext>
            </a:extLst>
          </p:cNvPr>
          <p:cNvPicPr>
            <a:picLocks noChangeAspect="1"/>
          </p:cNvPicPr>
          <p:nvPr userDrawn="1"/>
        </p:nvPicPr>
        <p:blipFill>
          <a:blip r:embed="rId4"/>
          <a:stretch>
            <a:fillRect/>
          </a:stretch>
        </p:blipFill>
        <p:spPr>
          <a:xfrm>
            <a:off x="2853055" y="951843"/>
            <a:ext cx="6485890" cy="4954314"/>
          </a:xfrm>
          <a:prstGeom prst="rect">
            <a:avLst/>
          </a:prstGeom>
        </p:spPr>
      </p:pic>
    </p:spTree>
    <p:extLst>
      <p:ext uri="{BB962C8B-B14F-4D97-AF65-F5344CB8AC3E}">
        <p14:creationId xmlns:p14="http://schemas.microsoft.com/office/powerpoint/2010/main" val="2113017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8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Freeform 5">
            <a:extLst>
              <a:ext uri="{FF2B5EF4-FFF2-40B4-BE49-F238E27FC236}">
                <a16:creationId xmlns:a16="http://schemas.microsoft.com/office/drawing/2014/main" id="{EA8FC7F2-46BB-53D2-3D8E-8B631C607A47}"/>
              </a:ext>
            </a:extLst>
          </p:cNvPr>
          <p:cNvSpPr/>
          <p:nvPr userDrawn="1"/>
        </p:nvSpPr>
        <p:spPr>
          <a:xfrm>
            <a:off x="481780" y="278778"/>
            <a:ext cx="2516154" cy="2053811"/>
          </a:xfrm>
          <a:custGeom>
            <a:avLst/>
            <a:gdLst/>
            <a:ahLst/>
            <a:cxnLst/>
            <a:rect l="l" t="t" r="r" b="b"/>
            <a:pathLst>
              <a:path w="5041103" h="4114800">
                <a:moveTo>
                  <a:pt x="0" y="0"/>
                </a:moveTo>
                <a:lnTo>
                  <a:pt x="5041103" y="0"/>
                </a:lnTo>
                <a:lnTo>
                  <a:pt x="504110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grpSp>
        <p:nvGrpSpPr>
          <p:cNvPr id="3" name="Gruppe 2">
            <a:extLst>
              <a:ext uri="{FF2B5EF4-FFF2-40B4-BE49-F238E27FC236}">
                <a16:creationId xmlns:a16="http://schemas.microsoft.com/office/drawing/2014/main" id="{E250844E-B341-14B5-59A5-085C6C3C7656}"/>
              </a:ext>
            </a:extLst>
          </p:cNvPr>
          <p:cNvGrpSpPr/>
          <p:nvPr userDrawn="1"/>
        </p:nvGrpSpPr>
        <p:grpSpPr>
          <a:xfrm>
            <a:off x="3099120" y="2054449"/>
            <a:ext cx="5993759" cy="2749102"/>
            <a:chOff x="3099120" y="1865832"/>
            <a:chExt cx="5993759" cy="2749102"/>
          </a:xfrm>
        </p:grpSpPr>
        <p:sp>
          <p:nvSpPr>
            <p:cNvPr id="5" name="Tittel 1">
              <a:extLst>
                <a:ext uri="{FF2B5EF4-FFF2-40B4-BE49-F238E27FC236}">
                  <a16:creationId xmlns:a16="http://schemas.microsoft.com/office/drawing/2014/main" id="{23973012-E4D1-349E-330A-660973AB4941}"/>
                </a:ext>
              </a:extLst>
            </p:cNvPr>
            <p:cNvSpPr>
              <a:spLocks noGrp="1"/>
            </p:cNvSpPr>
            <p:nvPr>
              <p:ph type="title" hasCustomPrompt="1"/>
            </p:nvPr>
          </p:nvSpPr>
          <p:spPr>
            <a:xfrm>
              <a:off x="3099120" y="1865832"/>
              <a:ext cx="5993759" cy="1325563"/>
            </a:xfrm>
          </p:spPr>
          <p:txBody>
            <a:bodyPr>
              <a:noAutofit/>
            </a:bodyPr>
            <a:lstStyle>
              <a:lvl1pPr>
                <a:defRPr sz="6000"/>
              </a:lvl1pPr>
            </a:lstStyle>
            <a:p>
              <a:r>
                <a:rPr lang="nb-NO" dirty="0"/>
                <a:t>Meld deg på </a:t>
              </a:r>
              <a:r>
                <a:rPr lang="nb-NO" dirty="0" err="1"/>
                <a:t>NIMs</a:t>
              </a:r>
              <a:r>
                <a:rPr lang="nb-NO" dirty="0"/>
                <a:t> nyhetsbrev</a:t>
              </a:r>
            </a:p>
          </p:txBody>
        </p:sp>
        <p:grpSp>
          <p:nvGrpSpPr>
            <p:cNvPr id="6" name="Gruppe 5">
              <a:extLst>
                <a:ext uri="{FF2B5EF4-FFF2-40B4-BE49-F238E27FC236}">
                  <a16:creationId xmlns:a16="http://schemas.microsoft.com/office/drawing/2014/main" id="{36624FF4-D090-8AAD-D5FD-A3648F864C13}"/>
                </a:ext>
              </a:extLst>
            </p:cNvPr>
            <p:cNvGrpSpPr/>
            <p:nvPr userDrawn="1"/>
          </p:nvGrpSpPr>
          <p:grpSpPr>
            <a:xfrm>
              <a:off x="3248714" y="3710921"/>
              <a:ext cx="5694570" cy="904013"/>
              <a:chOff x="3248714" y="3710921"/>
              <a:chExt cx="5694570" cy="904013"/>
            </a:xfrm>
          </p:grpSpPr>
          <p:sp>
            <p:nvSpPr>
              <p:cNvPr id="7" name="Freeform 3">
                <a:extLst>
                  <a:ext uri="{FF2B5EF4-FFF2-40B4-BE49-F238E27FC236}">
                    <a16:creationId xmlns:a16="http://schemas.microsoft.com/office/drawing/2014/main" id="{B6BF1B37-DA06-061F-7413-142030F6928C}"/>
                  </a:ext>
                </a:extLst>
              </p:cNvPr>
              <p:cNvSpPr/>
              <p:nvPr userDrawn="1"/>
            </p:nvSpPr>
            <p:spPr>
              <a:xfrm>
                <a:off x="3248714" y="3710921"/>
                <a:ext cx="5694570" cy="904013"/>
              </a:xfrm>
              <a:custGeom>
                <a:avLst/>
                <a:gdLst/>
                <a:ahLst/>
                <a:cxnLst/>
                <a:rect l="l" t="t" r="r" b="b"/>
                <a:pathLst>
                  <a:path w="8658575" h="1374549">
                    <a:moveTo>
                      <a:pt x="0" y="0"/>
                    </a:moveTo>
                    <a:lnTo>
                      <a:pt x="8658576" y="0"/>
                    </a:lnTo>
                    <a:lnTo>
                      <a:pt x="8658576" y="1374549"/>
                    </a:lnTo>
                    <a:lnTo>
                      <a:pt x="0" y="13745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
            <p:nvSpPr>
              <p:cNvPr id="8" name="Plassholder for tekst 3">
                <a:extLst>
                  <a:ext uri="{FF2B5EF4-FFF2-40B4-BE49-F238E27FC236}">
                    <a16:creationId xmlns:a16="http://schemas.microsoft.com/office/drawing/2014/main" id="{6D2DC69F-4584-D7ED-A245-544469E41169}"/>
                  </a:ext>
                </a:extLst>
              </p:cNvPr>
              <p:cNvSpPr>
                <a:spLocks noGrp="1"/>
              </p:cNvSpPr>
              <p:nvPr>
                <p:ph type="body" sz="half" idx="2" hasCustomPrompt="1"/>
              </p:nvPr>
            </p:nvSpPr>
            <p:spPr>
              <a:xfrm>
                <a:off x="4662987" y="3997427"/>
                <a:ext cx="2866024" cy="330999"/>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err="1"/>
                  <a:t>www.nhri.no</a:t>
                </a:r>
                <a:r>
                  <a:rPr lang="nb-NO" dirty="0"/>
                  <a:t>/nyhetsbrev</a:t>
                </a:r>
              </a:p>
            </p:txBody>
          </p:sp>
        </p:grpSp>
      </p:grpSp>
    </p:spTree>
    <p:extLst>
      <p:ext uri="{BB962C8B-B14F-4D97-AF65-F5344CB8AC3E}">
        <p14:creationId xmlns:p14="http://schemas.microsoft.com/office/powerpoint/2010/main" val="1789477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rside 2">
    <p:bg>
      <p:bgPr>
        <a:solidFill>
          <a:srgbClr val="1D6E8A"/>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DF0528-AFCC-6D63-A8E8-96EDED33F5AC}"/>
              </a:ext>
            </a:extLst>
          </p:cNvPr>
          <p:cNvSpPr>
            <a:spLocks noGrp="1"/>
          </p:cNvSpPr>
          <p:nvPr>
            <p:ph type="ctrTitle" hasCustomPrompt="1"/>
          </p:nvPr>
        </p:nvSpPr>
        <p:spPr>
          <a:xfrm>
            <a:off x="6358238" y="1836737"/>
            <a:ext cx="5168900" cy="1592263"/>
          </a:xfrm>
        </p:spPr>
        <p:txBody>
          <a:bodyPr anchor="b">
            <a:normAutofit/>
          </a:bodyPr>
          <a:lstStyle>
            <a:lvl1pPr algn="l">
              <a:lnSpc>
                <a:spcPct val="100000"/>
              </a:lnSpc>
              <a:defRPr sz="4800">
                <a:solidFill>
                  <a:srgbClr val="ECEDFA"/>
                </a:solidFill>
              </a:defRPr>
            </a:lvl1pPr>
          </a:lstStyle>
          <a:p>
            <a:r>
              <a:rPr lang="nb-NO" dirty="0"/>
              <a:t>Tittel på foredrag</a:t>
            </a:r>
          </a:p>
        </p:txBody>
      </p:sp>
      <p:grpSp>
        <p:nvGrpSpPr>
          <p:cNvPr id="13" name="Group 2">
            <a:extLst>
              <a:ext uri="{FF2B5EF4-FFF2-40B4-BE49-F238E27FC236}">
                <a16:creationId xmlns:a16="http://schemas.microsoft.com/office/drawing/2014/main" id="{CE98BE4C-427E-49B8-8E4F-B7B8B6FF9232}"/>
              </a:ext>
            </a:extLst>
          </p:cNvPr>
          <p:cNvGrpSpPr/>
          <p:nvPr userDrawn="1"/>
        </p:nvGrpSpPr>
        <p:grpSpPr>
          <a:xfrm>
            <a:off x="0" y="1506649"/>
            <a:ext cx="5348177" cy="5351351"/>
            <a:chOff x="0" y="0"/>
            <a:chExt cx="11397210" cy="11403973"/>
          </a:xfrm>
        </p:grpSpPr>
        <p:sp>
          <p:nvSpPr>
            <p:cNvPr id="14" name="Freeform 3">
              <a:extLst>
                <a:ext uri="{FF2B5EF4-FFF2-40B4-BE49-F238E27FC236}">
                  <a16:creationId xmlns:a16="http://schemas.microsoft.com/office/drawing/2014/main" id="{19B2805C-7241-B331-051E-60441EE127C4}"/>
                </a:ext>
              </a:extLst>
            </p:cNvPr>
            <p:cNvSpPr/>
            <p:nvPr/>
          </p:nvSpPr>
          <p:spPr>
            <a:xfrm rot="-10800000" flipV="1">
              <a:off x="3799070" y="7598140"/>
              <a:ext cx="7598140" cy="3799070"/>
            </a:xfrm>
            <a:custGeom>
              <a:avLst/>
              <a:gdLst/>
              <a:ahLst/>
              <a:cxnLst/>
              <a:rect l="l" t="t" r="r" b="b"/>
              <a:pathLst>
                <a:path w="7598140" h="3799070">
                  <a:moveTo>
                    <a:pt x="0" y="3799070"/>
                  </a:moveTo>
                  <a:lnTo>
                    <a:pt x="7598140" y="3799070"/>
                  </a:lnTo>
                  <a:lnTo>
                    <a:pt x="7598140" y="0"/>
                  </a:lnTo>
                  <a:lnTo>
                    <a:pt x="0" y="0"/>
                  </a:lnTo>
                  <a:lnTo>
                    <a:pt x="0" y="379907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15" name="Freeform 4">
              <a:extLst>
                <a:ext uri="{FF2B5EF4-FFF2-40B4-BE49-F238E27FC236}">
                  <a16:creationId xmlns:a16="http://schemas.microsoft.com/office/drawing/2014/main" id="{B40D4623-CED6-03B9-904B-EBF628CA8E45}"/>
                </a:ext>
              </a:extLst>
            </p:cNvPr>
            <p:cNvSpPr/>
            <p:nvPr/>
          </p:nvSpPr>
          <p:spPr>
            <a:xfrm rot="-5400000">
              <a:off x="-1899535" y="1899535"/>
              <a:ext cx="7598140" cy="3799070"/>
            </a:xfrm>
            <a:custGeom>
              <a:avLst/>
              <a:gdLst/>
              <a:ahLst/>
              <a:cxnLst/>
              <a:rect l="l" t="t" r="r" b="b"/>
              <a:pathLst>
                <a:path w="7598140" h="3799070">
                  <a:moveTo>
                    <a:pt x="0" y="0"/>
                  </a:moveTo>
                  <a:lnTo>
                    <a:pt x="7598140" y="0"/>
                  </a:lnTo>
                  <a:lnTo>
                    <a:pt x="7598140" y="3799070"/>
                  </a:lnTo>
                  <a:lnTo>
                    <a:pt x="0" y="37990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sp>
          <p:nvSpPr>
            <p:cNvPr id="16" name="Freeform 5">
              <a:extLst>
                <a:ext uri="{FF2B5EF4-FFF2-40B4-BE49-F238E27FC236}">
                  <a16:creationId xmlns:a16="http://schemas.microsoft.com/office/drawing/2014/main" id="{A6F80992-4759-43CC-99B5-D16CFACE25CA}"/>
                </a:ext>
              </a:extLst>
            </p:cNvPr>
            <p:cNvSpPr/>
            <p:nvPr/>
          </p:nvSpPr>
          <p:spPr>
            <a:xfrm>
              <a:off x="0" y="7610920"/>
              <a:ext cx="3793053" cy="3793053"/>
            </a:xfrm>
            <a:custGeom>
              <a:avLst/>
              <a:gdLst/>
              <a:ahLst/>
              <a:cxnLst/>
              <a:rect l="l" t="t" r="r" b="b"/>
              <a:pathLst>
                <a:path w="3793053" h="3793053">
                  <a:moveTo>
                    <a:pt x="0" y="0"/>
                  </a:moveTo>
                  <a:lnTo>
                    <a:pt x="3793053" y="0"/>
                  </a:lnTo>
                  <a:lnTo>
                    <a:pt x="3793053" y="3793053"/>
                  </a:lnTo>
                  <a:lnTo>
                    <a:pt x="0" y="37930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
          <p:nvSpPr>
            <p:cNvPr id="17" name="Freeform 6">
              <a:extLst>
                <a:ext uri="{FF2B5EF4-FFF2-40B4-BE49-F238E27FC236}">
                  <a16:creationId xmlns:a16="http://schemas.microsoft.com/office/drawing/2014/main" id="{2BE72F4E-317B-7C97-3E04-8332E617C89D}"/>
                </a:ext>
              </a:extLst>
            </p:cNvPr>
            <p:cNvSpPr/>
            <p:nvPr/>
          </p:nvSpPr>
          <p:spPr>
            <a:xfrm flipV="1">
              <a:off x="7591457" y="3802880"/>
              <a:ext cx="3793053" cy="3793053"/>
            </a:xfrm>
            <a:custGeom>
              <a:avLst/>
              <a:gdLst/>
              <a:ahLst/>
              <a:cxnLst/>
              <a:rect l="l" t="t" r="r" b="b"/>
              <a:pathLst>
                <a:path w="3793053" h="3793053">
                  <a:moveTo>
                    <a:pt x="0" y="3793053"/>
                  </a:moveTo>
                  <a:lnTo>
                    <a:pt x="3793053" y="3793053"/>
                  </a:lnTo>
                  <a:lnTo>
                    <a:pt x="3793053" y="0"/>
                  </a:lnTo>
                  <a:lnTo>
                    <a:pt x="0" y="0"/>
                  </a:lnTo>
                  <a:lnTo>
                    <a:pt x="0" y="3793053"/>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grpSp>
          <p:nvGrpSpPr>
            <p:cNvPr id="18" name="Group 7">
              <a:extLst>
                <a:ext uri="{FF2B5EF4-FFF2-40B4-BE49-F238E27FC236}">
                  <a16:creationId xmlns:a16="http://schemas.microsoft.com/office/drawing/2014/main" id="{2D98907F-324A-08F4-1BAD-4DAEEDCC2989}"/>
                </a:ext>
              </a:extLst>
            </p:cNvPr>
            <p:cNvGrpSpPr/>
            <p:nvPr/>
          </p:nvGrpSpPr>
          <p:grpSpPr>
            <a:xfrm>
              <a:off x="3799070" y="12780"/>
              <a:ext cx="3793053" cy="7579343"/>
              <a:chOff x="0" y="0"/>
              <a:chExt cx="1913890" cy="3824367"/>
            </a:xfrm>
          </p:grpSpPr>
          <p:sp>
            <p:nvSpPr>
              <p:cNvPr id="20" name="Freeform 8">
                <a:extLst>
                  <a:ext uri="{FF2B5EF4-FFF2-40B4-BE49-F238E27FC236}">
                    <a16:creationId xmlns:a16="http://schemas.microsoft.com/office/drawing/2014/main" id="{F2EF186E-0E54-62EF-26B1-282F37A4A4F8}"/>
                  </a:ext>
                </a:extLst>
              </p:cNvPr>
              <p:cNvSpPr/>
              <p:nvPr/>
            </p:nvSpPr>
            <p:spPr>
              <a:xfrm>
                <a:off x="0" y="0"/>
                <a:ext cx="1913890" cy="3824367"/>
              </a:xfrm>
              <a:custGeom>
                <a:avLst/>
                <a:gdLst/>
                <a:ahLst/>
                <a:cxnLst/>
                <a:rect l="l" t="t" r="r" b="b"/>
                <a:pathLst>
                  <a:path w="1913890" h="3824367">
                    <a:moveTo>
                      <a:pt x="0" y="0"/>
                    </a:moveTo>
                    <a:lnTo>
                      <a:pt x="1913890" y="0"/>
                    </a:lnTo>
                    <a:lnTo>
                      <a:pt x="1913890" y="3824367"/>
                    </a:lnTo>
                    <a:lnTo>
                      <a:pt x="0" y="3824367"/>
                    </a:lnTo>
                    <a:close/>
                  </a:path>
                </a:pathLst>
              </a:custGeom>
              <a:solidFill>
                <a:srgbClr val="FF7676"/>
              </a:solidFill>
            </p:spPr>
            <p:txBody>
              <a:bodyPr/>
              <a:lstStyle/>
              <a:p>
                <a:endParaRPr lang="nb-NO"/>
              </a:p>
            </p:txBody>
          </p:sp>
        </p:grpSp>
        <p:sp>
          <p:nvSpPr>
            <p:cNvPr id="19" name="Freeform 9">
              <a:extLst>
                <a:ext uri="{FF2B5EF4-FFF2-40B4-BE49-F238E27FC236}">
                  <a16:creationId xmlns:a16="http://schemas.microsoft.com/office/drawing/2014/main" id="{1B92D4B4-10F8-8F43-A154-1C4A17F9440A}"/>
                </a:ext>
              </a:extLst>
            </p:cNvPr>
            <p:cNvSpPr/>
            <p:nvPr/>
          </p:nvSpPr>
          <p:spPr>
            <a:xfrm>
              <a:off x="7604157" y="0"/>
              <a:ext cx="3793053" cy="3793053"/>
            </a:xfrm>
            <a:custGeom>
              <a:avLst/>
              <a:gdLst/>
              <a:ahLst/>
              <a:cxnLst/>
              <a:rect l="l" t="t" r="r" b="b"/>
              <a:pathLst>
                <a:path w="3793053" h="3793053">
                  <a:moveTo>
                    <a:pt x="0" y="0"/>
                  </a:moveTo>
                  <a:lnTo>
                    <a:pt x="3793053" y="0"/>
                  </a:lnTo>
                  <a:lnTo>
                    <a:pt x="3793053" y="3793053"/>
                  </a:lnTo>
                  <a:lnTo>
                    <a:pt x="0" y="37930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nb-NO"/>
            </a:p>
          </p:txBody>
        </p:sp>
      </p:grpSp>
      <p:sp>
        <p:nvSpPr>
          <p:cNvPr id="3" name="Plassholder for tekst 13">
            <a:extLst>
              <a:ext uri="{FF2B5EF4-FFF2-40B4-BE49-F238E27FC236}">
                <a16:creationId xmlns:a16="http://schemas.microsoft.com/office/drawing/2014/main" id="{6102BFF9-72B1-DB85-D299-F6701506AC8C}"/>
              </a:ext>
            </a:extLst>
          </p:cNvPr>
          <p:cNvSpPr>
            <a:spLocks noGrp="1"/>
          </p:cNvSpPr>
          <p:nvPr>
            <p:ph type="body" sz="quarter" idx="10" hasCustomPrompt="1"/>
          </p:nvPr>
        </p:nvSpPr>
        <p:spPr>
          <a:xfrm>
            <a:off x="6334694" y="3476017"/>
            <a:ext cx="3760787" cy="347662"/>
          </a:xfrm>
          <a:ln>
            <a:noFill/>
          </a:ln>
        </p:spPr>
        <p:txBody>
          <a:bodyPr>
            <a:noAutofit/>
          </a:bodyPr>
          <a:lstStyle>
            <a:lvl1pPr marL="0" indent="0">
              <a:buNone/>
              <a:defRPr sz="2800">
                <a:solidFill>
                  <a:srgbClr val="FF5454"/>
                </a:solidFill>
              </a:defRPr>
            </a:lvl1pPr>
          </a:lstStyle>
          <a:p>
            <a:pPr lvl="0"/>
            <a:r>
              <a:rPr lang="nb-NO" dirty="0"/>
              <a:t>Navn, tittel</a:t>
            </a:r>
          </a:p>
        </p:txBody>
      </p:sp>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l="16579" t="35129" r="15720" b="34962"/>
          <a:stretch/>
        </p:blipFill>
        <p:spPr>
          <a:xfrm>
            <a:off x="10159649" y="234667"/>
            <a:ext cx="1647552" cy="727860"/>
          </a:xfrm>
          <a:prstGeom prst="rect">
            <a:avLst/>
          </a:prstGeom>
        </p:spPr>
      </p:pic>
    </p:spTree>
    <p:extLst>
      <p:ext uri="{BB962C8B-B14F-4D97-AF65-F5344CB8AC3E}">
        <p14:creationId xmlns:p14="http://schemas.microsoft.com/office/powerpoint/2010/main" val="439075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rside 2">
    <p:bg>
      <p:bgPr>
        <a:solidFill>
          <a:srgbClr val="1D6E8A"/>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579" t="35129" r="15720" b="34962"/>
          <a:stretch/>
        </p:blipFill>
        <p:spPr>
          <a:xfrm>
            <a:off x="10159649" y="234667"/>
            <a:ext cx="1647552" cy="727860"/>
          </a:xfrm>
          <a:prstGeom prst="rect">
            <a:avLst/>
          </a:prstGeom>
        </p:spPr>
      </p:pic>
      <p:sp>
        <p:nvSpPr>
          <p:cNvPr id="5" name="Tittel 1">
            <a:extLst>
              <a:ext uri="{FF2B5EF4-FFF2-40B4-BE49-F238E27FC236}">
                <a16:creationId xmlns:a16="http://schemas.microsoft.com/office/drawing/2014/main" id="{A1E13B84-9307-02C7-898E-87B1EE97E81B}"/>
              </a:ext>
            </a:extLst>
          </p:cNvPr>
          <p:cNvSpPr>
            <a:spLocks noGrp="1"/>
          </p:cNvSpPr>
          <p:nvPr>
            <p:ph type="title"/>
          </p:nvPr>
        </p:nvSpPr>
        <p:spPr>
          <a:xfrm>
            <a:off x="2063514" y="1202704"/>
            <a:ext cx="8064971" cy="1239386"/>
          </a:xfrm>
        </p:spPr>
        <p:txBody>
          <a:bodyPr anchor="b">
            <a:noAutofit/>
          </a:bodyPr>
          <a:lstStyle>
            <a:lvl1pPr>
              <a:defRPr sz="4400">
                <a:solidFill>
                  <a:srgbClr val="ECEDFA"/>
                </a:solidFill>
              </a:defRPr>
            </a:lvl1pPr>
          </a:lstStyle>
          <a:p>
            <a:r>
              <a:rPr lang="nb-NO"/>
              <a:t>Klikk for å redigere tittelstil</a:t>
            </a:r>
            <a:endParaRPr lang="nb-NO" dirty="0"/>
          </a:p>
        </p:txBody>
      </p:sp>
      <p:sp>
        <p:nvSpPr>
          <p:cNvPr id="6" name="Plassholder for tekst 3">
            <a:extLst>
              <a:ext uri="{FF2B5EF4-FFF2-40B4-BE49-F238E27FC236}">
                <a16:creationId xmlns:a16="http://schemas.microsoft.com/office/drawing/2014/main" id="{CAE0FBD0-0CD8-07BA-16AC-75E84AEE00BF}"/>
              </a:ext>
            </a:extLst>
          </p:cNvPr>
          <p:cNvSpPr>
            <a:spLocks noGrp="1"/>
          </p:cNvSpPr>
          <p:nvPr>
            <p:ph type="body" sz="half" idx="2"/>
          </p:nvPr>
        </p:nvSpPr>
        <p:spPr>
          <a:xfrm>
            <a:off x="2063514" y="2703147"/>
            <a:ext cx="8064971" cy="2952149"/>
          </a:xfrm>
        </p:spPr>
        <p:txBody>
          <a:bodyPr>
            <a:normAutofit/>
          </a:bodyPr>
          <a:lstStyle>
            <a:lvl1pPr marL="285750" indent="-285750">
              <a:buFont typeface="Wingdings" pitchFamily="2" charset="2"/>
              <a:buChar char="§"/>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4355193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Forside 2">
    <p:bg>
      <p:bgPr>
        <a:solidFill>
          <a:srgbClr val="1D6E8A"/>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579" t="35129" r="15720" b="34962"/>
          <a:stretch/>
        </p:blipFill>
        <p:spPr>
          <a:xfrm>
            <a:off x="10159649" y="234667"/>
            <a:ext cx="1647552" cy="727860"/>
          </a:xfrm>
          <a:prstGeom prst="rect">
            <a:avLst/>
          </a:prstGeom>
        </p:spPr>
      </p:pic>
      <p:sp>
        <p:nvSpPr>
          <p:cNvPr id="2" name="Plassholder for bilde 2">
            <a:extLst>
              <a:ext uri="{FF2B5EF4-FFF2-40B4-BE49-F238E27FC236}">
                <a16:creationId xmlns:a16="http://schemas.microsoft.com/office/drawing/2014/main" id="{20F9BAFA-CFC1-B3F1-0D4B-AB0858C3D48B}"/>
              </a:ext>
            </a:extLst>
          </p:cNvPr>
          <p:cNvSpPr>
            <a:spLocks noGrp="1"/>
          </p:cNvSpPr>
          <p:nvPr>
            <p:ph type="pic" idx="10"/>
          </p:nvPr>
        </p:nvSpPr>
        <p:spPr>
          <a:xfrm>
            <a:off x="0" y="236"/>
            <a:ext cx="4627418"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3" name="Tittel 1">
            <a:extLst>
              <a:ext uri="{FF2B5EF4-FFF2-40B4-BE49-F238E27FC236}">
                <a16:creationId xmlns:a16="http://schemas.microsoft.com/office/drawing/2014/main" id="{DF25746D-3CC4-1E7F-EC84-33C3921E96D2}"/>
              </a:ext>
            </a:extLst>
          </p:cNvPr>
          <p:cNvSpPr>
            <a:spLocks noGrp="1"/>
          </p:cNvSpPr>
          <p:nvPr>
            <p:ph type="title"/>
          </p:nvPr>
        </p:nvSpPr>
        <p:spPr>
          <a:xfrm>
            <a:off x="5659028" y="1508982"/>
            <a:ext cx="5674194" cy="1239386"/>
          </a:xfrm>
        </p:spPr>
        <p:txBody>
          <a:bodyPr anchor="b">
            <a:noAutofit/>
          </a:bodyPr>
          <a:lstStyle>
            <a:lvl1pPr>
              <a:defRPr sz="4400">
                <a:solidFill>
                  <a:srgbClr val="ECEDFA"/>
                </a:solidFill>
              </a:defRPr>
            </a:lvl1pPr>
          </a:lstStyle>
          <a:p>
            <a:r>
              <a:rPr lang="nb-NO"/>
              <a:t>Klikk for å redigere tittelstil</a:t>
            </a:r>
            <a:endParaRPr lang="nb-NO" dirty="0"/>
          </a:p>
        </p:txBody>
      </p:sp>
      <p:sp>
        <p:nvSpPr>
          <p:cNvPr id="5" name="Plassholder for tekst 3">
            <a:extLst>
              <a:ext uri="{FF2B5EF4-FFF2-40B4-BE49-F238E27FC236}">
                <a16:creationId xmlns:a16="http://schemas.microsoft.com/office/drawing/2014/main" id="{9E98225D-8969-E4B7-48CE-6AB208390590}"/>
              </a:ext>
            </a:extLst>
          </p:cNvPr>
          <p:cNvSpPr>
            <a:spLocks noGrp="1"/>
          </p:cNvSpPr>
          <p:nvPr>
            <p:ph type="body" sz="half" idx="2"/>
          </p:nvPr>
        </p:nvSpPr>
        <p:spPr>
          <a:xfrm>
            <a:off x="5659028" y="3067863"/>
            <a:ext cx="5674194" cy="2952149"/>
          </a:xfrm>
        </p:spPr>
        <p:txBody>
          <a:bodyPr>
            <a:normAutofit/>
          </a:bodyPr>
          <a:lstStyle>
            <a:lvl1pPr marL="0" indent="0">
              <a:buNone/>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893847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Forside 2">
    <p:bg>
      <p:bgPr>
        <a:solidFill>
          <a:srgbClr val="1D6E8A"/>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579" t="35129" r="15720" b="34962"/>
          <a:stretch/>
        </p:blipFill>
        <p:spPr>
          <a:xfrm>
            <a:off x="10159649" y="234667"/>
            <a:ext cx="1647552" cy="727860"/>
          </a:xfrm>
          <a:prstGeom prst="rect">
            <a:avLst/>
          </a:prstGeom>
        </p:spPr>
      </p:pic>
      <p:sp>
        <p:nvSpPr>
          <p:cNvPr id="2" name="Tittel 1">
            <a:extLst>
              <a:ext uri="{FF2B5EF4-FFF2-40B4-BE49-F238E27FC236}">
                <a16:creationId xmlns:a16="http://schemas.microsoft.com/office/drawing/2014/main" id="{88352B3B-F25B-6A1C-DDC5-E9B92C482961}"/>
              </a:ext>
            </a:extLst>
          </p:cNvPr>
          <p:cNvSpPr>
            <a:spLocks noGrp="1"/>
          </p:cNvSpPr>
          <p:nvPr>
            <p:ph type="title"/>
          </p:nvPr>
        </p:nvSpPr>
        <p:spPr>
          <a:xfrm>
            <a:off x="5272097" y="1337174"/>
            <a:ext cx="6316036" cy="1239386"/>
          </a:xfrm>
        </p:spPr>
        <p:txBody>
          <a:bodyPr anchor="b">
            <a:noAutofit/>
          </a:bodyPr>
          <a:lstStyle>
            <a:lvl1pPr>
              <a:defRPr sz="4400">
                <a:solidFill>
                  <a:srgbClr val="ECEDF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F26FE188-A094-7AFA-388E-F0AAE67E7A09}"/>
              </a:ext>
            </a:extLst>
          </p:cNvPr>
          <p:cNvSpPr>
            <a:spLocks noGrp="1"/>
          </p:cNvSpPr>
          <p:nvPr>
            <p:ph type="body" sz="half" idx="2"/>
          </p:nvPr>
        </p:nvSpPr>
        <p:spPr>
          <a:xfrm>
            <a:off x="5272097" y="2837617"/>
            <a:ext cx="6316036" cy="2952149"/>
          </a:xfrm>
        </p:spPr>
        <p:txBody>
          <a:bodyPr>
            <a:normAutofit/>
          </a:bodyPr>
          <a:lstStyle>
            <a:lvl1pPr marL="0" indent="0">
              <a:buNone/>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ktangel 4">
            <a:extLst>
              <a:ext uri="{FF2B5EF4-FFF2-40B4-BE49-F238E27FC236}">
                <a16:creationId xmlns:a16="http://schemas.microsoft.com/office/drawing/2014/main" id="{D6C7FDD1-84DD-3A1B-48A1-EF0F232FFC6C}"/>
              </a:ext>
            </a:extLst>
          </p:cNvPr>
          <p:cNvSpPr/>
          <p:nvPr userDrawn="1"/>
        </p:nvSpPr>
        <p:spPr>
          <a:xfrm>
            <a:off x="0" y="0"/>
            <a:ext cx="4745421" cy="6858000"/>
          </a:xfrm>
          <a:prstGeom prst="rect">
            <a:avLst/>
          </a:prstGeom>
          <a:solidFill>
            <a:srgbClr val="ECED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solidFill>
                <a:srgbClr val="6FC3D9"/>
              </a:solidFill>
            </a:endParaRPr>
          </a:p>
        </p:txBody>
      </p:sp>
    </p:spTree>
    <p:extLst>
      <p:ext uri="{BB962C8B-B14F-4D97-AF65-F5344CB8AC3E}">
        <p14:creationId xmlns:p14="http://schemas.microsoft.com/office/powerpoint/2010/main" val="7439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412ED64E-7950-828E-7231-C3A2ADDFC9C6}"/>
              </a:ext>
            </a:extLst>
          </p:cNvPr>
          <p:cNvSpPr>
            <a:spLocks noGrp="1"/>
          </p:cNvSpPr>
          <p:nvPr>
            <p:ph type="title"/>
          </p:nvPr>
        </p:nvSpPr>
        <p:spPr>
          <a:xfrm>
            <a:off x="838200" y="365125"/>
            <a:ext cx="10515600" cy="1325563"/>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025889F-DF6E-0DD8-512F-B0119664AB2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innhold 3">
            <a:extLst>
              <a:ext uri="{FF2B5EF4-FFF2-40B4-BE49-F238E27FC236}">
                <a16:creationId xmlns:a16="http://schemas.microsoft.com/office/drawing/2014/main" id="{21F1C4D8-41F5-1BE9-7DF0-A3AA8906945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33967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Forside 2">
    <p:bg>
      <p:bgPr>
        <a:solidFill>
          <a:srgbClr val="1D6E8A"/>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579" t="35129" r="15720" b="34962"/>
          <a:stretch/>
        </p:blipFill>
        <p:spPr>
          <a:xfrm>
            <a:off x="10159649" y="234667"/>
            <a:ext cx="1647552" cy="727860"/>
          </a:xfrm>
          <a:prstGeom prst="rect">
            <a:avLst/>
          </a:prstGeom>
        </p:spPr>
      </p:pic>
      <p:sp>
        <p:nvSpPr>
          <p:cNvPr id="2" name="Tittel 1">
            <a:extLst>
              <a:ext uri="{FF2B5EF4-FFF2-40B4-BE49-F238E27FC236}">
                <a16:creationId xmlns:a16="http://schemas.microsoft.com/office/drawing/2014/main" id="{F6F150E5-4DB4-A475-0316-3857710FEF3E}"/>
              </a:ext>
            </a:extLst>
          </p:cNvPr>
          <p:cNvSpPr>
            <a:spLocks noGrp="1"/>
          </p:cNvSpPr>
          <p:nvPr>
            <p:ph type="title" hasCustomPrompt="1"/>
          </p:nvPr>
        </p:nvSpPr>
        <p:spPr>
          <a:xfrm>
            <a:off x="2657798" y="3005652"/>
            <a:ext cx="6876404" cy="846696"/>
          </a:xfrm>
        </p:spPr>
        <p:txBody>
          <a:bodyPr anchor="b">
            <a:normAutofit/>
          </a:bodyPr>
          <a:lstStyle>
            <a:lvl1pPr>
              <a:defRPr sz="3600" b="0">
                <a:solidFill>
                  <a:srgbClr val="ECEDFA"/>
                </a:solidFill>
              </a:defRPr>
            </a:lvl1pPr>
          </a:lstStyle>
          <a:p>
            <a:r>
              <a:rPr lang="nb-NO" dirty="0"/>
              <a:t>«Klikk for å legge til sitat»</a:t>
            </a:r>
          </a:p>
        </p:txBody>
      </p:sp>
      <p:sp>
        <p:nvSpPr>
          <p:cNvPr id="3" name="Plassholder for tekst 3">
            <a:extLst>
              <a:ext uri="{FF2B5EF4-FFF2-40B4-BE49-F238E27FC236}">
                <a16:creationId xmlns:a16="http://schemas.microsoft.com/office/drawing/2014/main" id="{F1742EDF-C424-50FF-874D-8CFA4B9899D1}"/>
              </a:ext>
            </a:extLst>
          </p:cNvPr>
          <p:cNvSpPr>
            <a:spLocks noGrp="1"/>
          </p:cNvSpPr>
          <p:nvPr>
            <p:ph type="body" sz="half" idx="2"/>
          </p:nvPr>
        </p:nvSpPr>
        <p:spPr>
          <a:xfrm>
            <a:off x="2657798" y="4026155"/>
            <a:ext cx="3598779" cy="379221"/>
          </a:xfrm>
        </p:spPr>
        <p:txBody>
          <a:bodyPr/>
          <a:lstStyle>
            <a:lvl1pPr marL="0" indent="0">
              <a:buNone/>
              <a:defRPr sz="1600" b="1">
                <a:solidFill>
                  <a:srgbClr val="FF545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401847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Forside 2">
    <p:bg>
      <p:bgPr>
        <a:solidFill>
          <a:srgbClr val="1D6E8A"/>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579" t="35129" r="15720" b="34962"/>
          <a:stretch/>
        </p:blipFill>
        <p:spPr>
          <a:xfrm>
            <a:off x="10159649" y="234667"/>
            <a:ext cx="1647552" cy="727860"/>
          </a:xfrm>
          <a:prstGeom prst="rect">
            <a:avLst/>
          </a:prstGeom>
        </p:spPr>
      </p:pic>
      <p:sp>
        <p:nvSpPr>
          <p:cNvPr id="2" name="Tittel 1">
            <a:extLst>
              <a:ext uri="{FF2B5EF4-FFF2-40B4-BE49-F238E27FC236}">
                <a16:creationId xmlns:a16="http://schemas.microsoft.com/office/drawing/2014/main" id="{0B0F7E87-FF73-32DB-7B4F-2B0941DA52D8}"/>
              </a:ext>
            </a:extLst>
          </p:cNvPr>
          <p:cNvSpPr>
            <a:spLocks noGrp="1"/>
          </p:cNvSpPr>
          <p:nvPr>
            <p:ph type="title"/>
          </p:nvPr>
        </p:nvSpPr>
        <p:spPr>
          <a:xfrm>
            <a:off x="945915" y="730793"/>
            <a:ext cx="7274450" cy="1239386"/>
          </a:xfrm>
        </p:spPr>
        <p:txBody>
          <a:bodyPr anchor="b">
            <a:noAutofit/>
          </a:bodyPr>
          <a:lstStyle>
            <a:lvl1pPr>
              <a:defRPr sz="4400">
                <a:solidFill>
                  <a:srgbClr val="ECEDF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EEE8C9E4-C3B4-6551-C15E-D39AF38FFE71}"/>
              </a:ext>
            </a:extLst>
          </p:cNvPr>
          <p:cNvSpPr>
            <a:spLocks noGrp="1"/>
          </p:cNvSpPr>
          <p:nvPr>
            <p:ph type="body" sz="half" idx="2"/>
          </p:nvPr>
        </p:nvSpPr>
        <p:spPr>
          <a:xfrm>
            <a:off x="945915" y="2555365"/>
            <a:ext cx="2970304" cy="2952149"/>
          </a:xfrm>
        </p:spPr>
        <p:txBody>
          <a:bodyPr>
            <a:normAutofit/>
          </a:bodyPr>
          <a:lstStyle>
            <a:lvl1pPr marL="285750" indent="-285750">
              <a:buFont typeface="Wingdings" pitchFamily="2" charset="2"/>
              <a:buChar char="§"/>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tekst 3">
            <a:extLst>
              <a:ext uri="{FF2B5EF4-FFF2-40B4-BE49-F238E27FC236}">
                <a16:creationId xmlns:a16="http://schemas.microsoft.com/office/drawing/2014/main" id="{6479CBF4-2E9F-24FF-09FD-06D709838961}"/>
              </a:ext>
            </a:extLst>
          </p:cNvPr>
          <p:cNvSpPr>
            <a:spLocks noGrp="1"/>
          </p:cNvSpPr>
          <p:nvPr>
            <p:ph type="body" sz="half" idx="10"/>
          </p:nvPr>
        </p:nvSpPr>
        <p:spPr>
          <a:xfrm>
            <a:off x="4155551" y="2555364"/>
            <a:ext cx="2970304" cy="2952149"/>
          </a:xfrm>
        </p:spPr>
        <p:txBody>
          <a:bodyPr>
            <a:normAutofit/>
          </a:bodyPr>
          <a:lstStyle>
            <a:lvl1pPr marL="285750" indent="-285750">
              <a:buFont typeface="Wingdings" pitchFamily="2" charset="2"/>
              <a:buChar char="§"/>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Plassholder for tekst 3">
            <a:extLst>
              <a:ext uri="{FF2B5EF4-FFF2-40B4-BE49-F238E27FC236}">
                <a16:creationId xmlns:a16="http://schemas.microsoft.com/office/drawing/2014/main" id="{CCC4C941-C2D6-76C8-D485-6B0E0F33649C}"/>
              </a:ext>
            </a:extLst>
          </p:cNvPr>
          <p:cNvSpPr>
            <a:spLocks noGrp="1"/>
          </p:cNvSpPr>
          <p:nvPr>
            <p:ph type="body" sz="half" idx="11"/>
          </p:nvPr>
        </p:nvSpPr>
        <p:spPr>
          <a:xfrm>
            <a:off x="7365187" y="2555363"/>
            <a:ext cx="2970304" cy="2952149"/>
          </a:xfrm>
        </p:spPr>
        <p:txBody>
          <a:bodyPr>
            <a:normAutofit/>
          </a:bodyPr>
          <a:lstStyle>
            <a:lvl1pPr marL="285750" indent="-285750">
              <a:buFont typeface="Wingdings" pitchFamily="2" charset="2"/>
              <a:buChar char="§"/>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8738013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Forside 2">
    <p:bg>
      <p:bgPr>
        <a:solidFill>
          <a:srgbClr val="1D6E8A"/>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579" t="35129" r="15720" b="34962"/>
          <a:stretch/>
        </p:blipFill>
        <p:spPr>
          <a:xfrm>
            <a:off x="10159649" y="234667"/>
            <a:ext cx="1647552" cy="727860"/>
          </a:xfrm>
          <a:prstGeom prst="rect">
            <a:avLst/>
          </a:prstGeom>
        </p:spPr>
      </p:pic>
      <p:sp>
        <p:nvSpPr>
          <p:cNvPr id="2" name="Tittel 1">
            <a:extLst>
              <a:ext uri="{FF2B5EF4-FFF2-40B4-BE49-F238E27FC236}">
                <a16:creationId xmlns:a16="http://schemas.microsoft.com/office/drawing/2014/main" id="{9ECA9FFF-F648-1E1C-B563-93E2E4A50737}"/>
              </a:ext>
            </a:extLst>
          </p:cNvPr>
          <p:cNvSpPr>
            <a:spLocks noGrp="1"/>
          </p:cNvSpPr>
          <p:nvPr>
            <p:ph type="title"/>
          </p:nvPr>
        </p:nvSpPr>
        <p:spPr>
          <a:xfrm>
            <a:off x="6778019" y="1202704"/>
            <a:ext cx="4816838" cy="1239386"/>
          </a:xfrm>
        </p:spPr>
        <p:txBody>
          <a:bodyPr anchor="b">
            <a:noAutofit/>
          </a:bodyPr>
          <a:lstStyle>
            <a:lvl1pPr>
              <a:defRPr sz="4400">
                <a:solidFill>
                  <a:srgbClr val="ECEDF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F2A7F0FC-FF50-6E4F-237A-5BAB7E62EC8E}"/>
              </a:ext>
            </a:extLst>
          </p:cNvPr>
          <p:cNvSpPr>
            <a:spLocks noGrp="1"/>
          </p:cNvSpPr>
          <p:nvPr>
            <p:ph type="body" sz="half" idx="2"/>
          </p:nvPr>
        </p:nvSpPr>
        <p:spPr>
          <a:xfrm>
            <a:off x="6778019" y="2703147"/>
            <a:ext cx="4816838" cy="2952149"/>
          </a:xfrm>
        </p:spPr>
        <p:txBody>
          <a:bodyPr>
            <a:normAutofit/>
          </a:bodyPr>
          <a:lstStyle>
            <a:lvl1pPr marL="0" indent="0">
              <a:buNone/>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ktangel 4">
            <a:extLst>
              <a:ext uri="{FF2B5EF4-FFF2-40B4-BE49-F238E27FC236}">
                <a16:creationId xmlns:a16="http://schemas.microsoft.com/office/drawing/2014/main" id="{B8D4DE83-848C-F617-8D99-C356FFB801BD}"/>
              </a:ext>
            </a:extLst>
          </p:cNvPr>
          <p:cNvSpPr/>
          <p:nvPr userDrawn="1"/>
        </p:nvSpPr>
        <p:spPr>
          <a:xfrm>
            <a:off x="0" y="0"/>
            <a:ext cx="6096000" cy="6858000"/>
          </a:xfrm>
          <a:prstGeom prst="rect">
            <a:avLst/>
          </a:prstGeom>
          <a:solidFill>
            <a:srgbClr val="ECED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943162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Forside 2">
    <p:bg>
      <p:bgPr>
        <a:solidFill>
          <a:srgbClr val="1D6E8A"/>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579" t="35129" r="15720" b="34962"/>
          <a:stretch/>
        </p:blipFill>
        <p:spPr>
          <a:xfrm>
            <a:off x="10159649" y="234667"/>
            <a:ext cx="1647552" cy="727860"/>
          </a:xfrm>
          <a:prstGeom prst="rect">
            <a:avLst/>
          </a:prstGeom>
        </p:spPr>
      </p:pic>
      <p:sp>
        <p:nvSpPr>
          <p:cNvPr id="2" name="Tittel 1">
            <a:extLst>
              <a:ext uri="{FF2B5EF4-FFF2-40B4-BE49-F238E27FC236}">
                <a16:creationId xmlns:a16="http://schemas.microsoft.com/office/drawing/2014/main" id="{14883C08-B87F-F30E-14A3-CB27F88493F9}"/>
              </a:ext>
            </a:extLst>
          </p:cNvPr>
          <p:cNvSpPr>
            <a:spLocks noGrp="1"/>
          </p:cNvSpPr>
          <p:nvPr>
            <p:ph type="title"/>
          </p:nvPr>
        </p:nvSpPr>
        <p:spPr>
          <a:xfrm>
            <a:off x="2038046" y="1225798"/>
            <a:ext cx="9160001" cy="1239386"/>
          </a:xfrm>
        </p:spPr>
        <p:txBody>
          <a:bodyPr anchor="b">
            <a:normAutofit/>
          </a:bodyPr>
          <a:lstStyle>
            <a:lvl1pPr>
              <a:defRPr sz="4400">
                <a:solidFill>
                  <a:srgbClr val="ECEDFA"/>
                </a:solidFill>
              </a:defRPr>
            </a:lvl1pPr>
          </a:lstStyle>
          <a:p>
            <a:r>
              <a:rPr lang="nb-NO"/>
              <a:t>Klikk for å redigere tittelstil</a:t>
            </a:r>
            <a:endParaRPr lang="nb-NO" dirty="0"/>
          </a:p>
        </p:txBody>
      </p:sp>
      <p:sp>
        <p:nvSpPr>
          <p:cNvPr id="3" name="Plassholder for tekst 3">
            <a:extLst>
              <a:ext uri="{FF2B5EF4-FFF2-40B4-BE49-F238E27FC236}">
                <a16:creationId xmlns:a16="http://schemas.microsoft.com/office/drawing/2014/main" id="{9481117D-2BCC-2EC9-8DEA-A37A018023F7}"/>
              </a:ext>
            </a:extLst>
          </p:cNvPr>
          <p:cNvSpPr>
            <a:spLocks noGrp="1"/>
          </p:cNvSpPr>
          <p:nvPr>
            <p:ph type="body" sz="half" idx="2"/>
          </p:nvPr>
        </p:nvSpPr>
        <p:spPr>
          <a:xfrm>
            <a:off x="2024781" y="2693163"/>
            <a:ext cx="9160001" cy="2952149"/>
          </a:xfrm>
        </p:spPr>
        <p:txBody>
          <a:bodyPr>
            <a:normAutofit/>
          </a:bodyPr>
          <a:lstStyle>
            <a:lvl1pPr marL="0" indent="0">
              <a:buNone/>
              <a:defRPr sz="2400">
                <a:solidFill>
                  <a:srgbClr val="ECEDF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grpSp>
        <p:nvGrpSpPr>
          <p:cNvPr id="5" name="Group 3">
            <a:extLst>
              <a:ext uri="{FF2B5EF4-FFF2-40B4-BE49-F238E27FC236}">
                <a16:creationId xmlns:a16="http://schemas.microsoft.com/office/drawing/2014/main" id="{054D00E4-F183-6045-E284-9B47FA22B5CE}"/>
              </a:ext>
            </a:extLst>
          </p:cNvPr>
          <p:cNvGrpSpPr/>
          <p:nvPr userDrawn="1"/>
        </p:nvGrpSpPr>
        <p:grpSpPr>
          <a:xfrm>
            <a:off x="0" y="0"/>
            <a:ext cx="1538808" cy="1855046"/>
            <a:chOff x="0" y="0"/>
            <a:chExt cx="4164079" cy="5019832"/>
          </a:xfrm>
        </p:grpSpPr>
        <p:sp>
          <p:nvSpPr>
            <p:cNvPr id="6" name="Freeform 4">
              <a:extLst>
                <a:ext uri="{FF2B5EF4-FFF2-40B4-BE49-F238E27FC236}">
                  <a16:creationId xmlns:a16="http://schemas.microsoft.com/office/drawing/2014/main" id="{D4C029E4-6EEC-83FE-AF16-B39CD080B7EB}"/>
                </a:ext>
              </a:extLst>
            </p:cNvPr>
            <p:cNvSpPr/>
            <p:nvPr/>
          </p:nvSpPr>
          <p:spPr>
            <a:xfrm rot="-5400000">
              <a:off x="-690523" y="1543826"/>
              <a:ext cx="2762092" cy="1381046"/>
            </a:xfrm>
            <a:custGeom>
              <a:avLst/>
              <a:gdLst/>
              <a:ahLst/>
              <a:cxnLst/>
              <a:rect l="l" t="t" r="r" b="b"/>
              <a:pathLst>
                <a:path w="2762092" h="1381046">
                  <a:moveTo>
                    <a:pt x="0" y="0"/>
                  </a:moveTo>
                  <a:lnTo>
                    <a:pt x="2762092" y="0"/>
                  </a:lnTo>
                  <a:lnTo>
                    <a:pt x="2762092" y="1381046"/>
                  </a:lnTo>
                  <a:lnTo>
                    <a:pt x="0" y="1381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b-NO"/>
            </a:p>
          </p:txBody>
        </p:sp>
        <p:grpSp>
          <p:nvGrpSpPr>
            <p:cNvPr id="7" name="Group 5">
              <a:extLst>
                <a:ext uri="{FF2B5EF4-FFF2-40B4-BE49-F238E27FC236}">
                  <a16:creationId xmlns:a16="http://schemas.microsoft.com/office/drawing/2014/main" id="{B08AF1C9-07CF-449D-3215-C890C51321B8}"/>
                </a:ext>
              </a:extLst>
            </p:cNvPr>
            <p:cNvGrpSpPr/>
            <p:nvPr/>
          </p:nvGrpSpPr>
          <p:grpSpPr>
            <a:xfrm>
              <a:off x="1374283" y="0"/>
              <a:ext cx="2766473" cy="3619990"/>
              <a:chOff x="0" y="0"/>
              <a:chExt cx="1913890" cy="2504366"/>
            </a:xfrm>
          </p:grpSpPr>
          <p:sp>
            <p:nvSpPr>
              <p:cNvPr id="10" name="Freeform 6">
                <a:extLst>
                  <a:ext uri="{FF2B5EF4-FFF2-40B4-BE49-F238E27FC236}">
                    <a16:creationId xmlns:a16="http://schemas.microsoft.com/office/drawing/2014/main" id="{FECC3FCC-CBF5-A973-342B-4645C650C930}"/>
                  </a:ext>
                </a:extLst>
              </p:cNvPr>
              <p:cNvSpPr/>
              <p:nvPr/>
            </p:nvSpPr>
            <p:spPr>
              <a:xfrm>
                <a:off x="0" y="0"/>
                <a:ext cx="1913890" cy="2504366"/>
              </a:xfrm>
              <a:custGeom>
                <a:avLst/>
                <a:gdLst/>
                <a:ahLst/>
                <a:cxnLst/>
                <a:rect l="l" t="t" r="r" b="b"/>
                <a:pathLst>
                  <a:path w="1913890" h="2504366">
                    <a:moveTo>
                      <a:pt x="0" y="0"/>
                    </a:moveTo>
                    <a:lnTo>
                      <a:pt x="1913890" y="0"/>
                    </a:lnTo>
                    <a:lnTo>
                      <a:pt x="1913890" y="2504366"/>
                    </a:lnTo>
                    <a:lnTo>
                      <a:pt x="0" y="2504366"/>
                    </a:lnTo>
                    <a:close/>
                  </a:path>
                </a:pathLst>
              </a:custGeom>
              <a:solidFill>
                <a:srgbClr val="FFB7A1"/>
              </a:solidFill>
            </p:spPr>
            <p:txBody>
              <a:bodyPr/>
              <a:lstStyle/>
              <a:p>
                <a:endParaRPr lang="nb-NO"/>
              </a:p>
            </p:txBody>
          </p:sp>
        </p:grpSp>
        <p:sp>
          <p:nvSpPr>
            <p:cNvPr id="8" name="Freeform 7">
              <a:extLst>
                <a:ext uri="{FF2B5EF4-FFF2-40B4-BE49-F238E27FC236}">
                  <a16:creationId xmlns:a16="http://schemas.microsoft.com/office/drawing/2014/main" id="{EB70A323-253B-5F47-077F-BC419F611CA2}"/>
                </a:ext>
              </a:extLst>
            </p:cNvPr>
            <p:cNvSpPr/>
            <p:nvPr/>
          </p:nvSpPr>
          <p:spPr>
            <a:xfrm rot="-5400000">
              <a:off x="1351162" y="2206915"/>
              <a:ext cx="2812917" cy="2812917"/>
            </a:xfrm>
            <a:custGeom>
              <a:avLst/>
              <a:gdLst/>
              <a:ahLst/>
              <a:cxnLst/>
              <a:rect l="l" t="t" r="r" b="b"/>
              <a:pathLst>
                <a:path w="2812917" h="2812917">
                  <a:moveTo>
                    <a:pt x="0" y="0"/>
                  </a:moveTo>
                  <a:lnTo>
                    <a:pt x="2812917" y="0"/>
                  </a:lnTo>
                  <a:lnTo>
                    <a:pt x="2812917" y="2812917"/>
                  </a:lnTo>
                  <a:lnTo>
                    <a:pt x="0" y="28129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b-NO"/>
            </a:p>
          </p:txBody>
        </p:sp>
        <p:sp>
          <p:nvSpPr>
            <p:cNvPr id="9" name="Freeform 8">
              <a:extLst>
                <a:ext uri="{FF2B5EF4-FFF2-40B4-BE49-F238E27FC236}">
                  <a16:creationId xmlns:a16="http://schemas.microsoft.com/office/drawing/2014/main" id="{7C91F56D-2F81-6A6E-1166-46576A44A23F}"/>
                </a:ext>
              </a:extLst>
            </p:cNvPr>
            <p:cNvSpPr/>
            <p:nvPr/>
          </p:nvSpPr>
          <p:spPr>
            <a:xfrm rot="-5400000">
              <a:off x="0" y="3612932"/>
              <a:ext cx="1381046" cy="1381046"/>
            </a:xfrm>
            <a:custGeom>
              <a:avLst/>
              <a:gdLst/>
              <a:ahLst/>
              <a:cxnLst/>
              <a:rect l="l" t="t" r="r" b="b"/>
              <a:pathLst>
                <a:path w="1381046" h="1381046">
                  <a:moveTo>
                    <a:pt x="0" y="0"/>
                  </a:moveTo>
                  <a:lnTo>
                    <a:pt x="1381046" y="0"/>
                  </a:lnTo>
                  <a:lnTo>
                    <a:pt x="1381046" y="1381046"/>
                  </a:lnTo>
                  <a:lnTo>
                    <a:pt x="0" y="13810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grpSp>
    </p:spTree>
    <p:extLst>
      <p:ext uri="{BB962C8B-B14F-4D97-AF65-F5344CB8AC3E}">
        <p14:creationId xmlns:p14="http://schemas.microsoft.com/office/powerpoint/2010/main" val="4023371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Forside 2">
    <p:bg>
      <p:bgPr>
        <a:solidFill>
          <a:srgbClr val="1D6E8A"/>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BEF96DF8-12BD-2C58-35C5-DA4B2968EC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579" t="35129" r="15720" b="34962"/>
          <a:stretch/>
        </p:blipFill>
        <p:spPr>
          <a:xfrm>
            <a:off x="10159649" y="234667"/>
            <a:ext cx="1647552" cy="727860"/>
          </a:xfrm>
          <a:prstGeom prst="rect">
            <a:avLst/>
          </a:prstGeom>
        </p:spPr>
      </p:pic>
      <p:pic>
        <p:nvPicPr>
          <p:cNvPr id="11" name="Bilde 10" descr="Et bilde som inneholder tekst, skjermbilde, Font, design&#10;&#10;Automatisk generert beskrivelse">
            <a:extLst>
              <a:ext uri="{FF2B5EF4-FFF2-40B4-BE49-F238E27FC236}">
                <a16:creationId xmlns:a16="http://schemas.microsoft.com/office/drawing/2014/main" id="{A55D169B-83B8-1DFE-4B5A-7A347F9E7626}"/>
              </a:ext>
            </a:extLst>
          </p:cNvPr>
          <p:cNvPicPr>
            <a:picLocks noChangeAspect="1"/>
          </p:cNvPicPr>
          <p:nvPr userDrawn="1"/>
        </p:nvPicPr>
        <p:blipFill>
          <a:blip r:embed="rId4"/>
          <a:stretch>
            <a:fillRect/>
          </a:stretch>
        </p:blipFill>
        <p:spPr>
          <a:xfrm>
            <a:off x="494285" y="328635"/>
            <a:ext cx="9278818" cy="4218838"/>
          </a:xfrm>
          <a:prstGeom prst="rect">
            <a:avLst/>
          </a:prstGeom>
        </p:spPr>
      </p:pic>
    </p:spTree>
    <p:extLst>
      <p:ext uri="{BB962C8B-B14F-4D97-AF65-F5344CB8AC3E}">
        <p14:creationId xmlns:p14="http://schemas.microsoft.com/office/powerpoint/2010/main" val="4049317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DF0528-AFCC-6D63-A8E8-96EDED33F5A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76AE42A-F04B-8550-8A53-63541EEB8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81959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1D6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76458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FF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07789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2" y="0"/>
            <a:ext cx="4745421" cy="6858000"/>
          </a:xfrm>
          <a:prstGeom prst="rect">
            <a:avLst/>
          </a:prstGeom>
          <a:solidFill>
            <a:srgbClr val="FFB7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3673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Agenda 2">
    <p:bg>
      <p:bgPr>
        <a:solidFill>
          <a:srgbClr val="ECEDF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3A750750-3706-202E-40FA-837876FB222F}"/>
              </a:ext>
            </a:extLst>
          </p:cNvPr>
          <p:cNvSpPr/>
          <p:nvPr userDrawn="1"/>
        </p:nvSpPr>
        <p:spPr>
          <a:xfrm>
            <a:off x="10261927" y="262963"/>
            <a:ext cx="1552797" cy="643415"/>
          </a:xfrm>
          <a:custGeom>
            <a:avLst/>
            <a:gdLst/>
            <a:ahLst/>
            <a:cxnLst/>
            <a:rect l="l" t="t" r="r" b="b"/>
            <a:pathLst>
              <a:path w="2067104" h="856523">
                <a:moveTo>
                  <a:pt x="0" y="0"/>
                </a:moveTo>
                <a:lnTo>
                  <a:pt x="2067104" y="0"/>
                </a:lnTo>
                <a:lnTo>
                  <a:pt x="2067104" y="856523"/>
                </a:lnTo>
                <a:lnTo>
                  <a:pt x="0" y="85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6" name="Tittel 1">
            <a:extLst>
              <a:ext uri="{FF2B5EF4-FFF2-40B4-BE49-F238E27FC236}">
                <a16:creationId xmlns:a16="http://schemas.microsoft.com/office/drawing/2014/main" id="{67F07341-F63B-B8CC-B53C-48FC39F32454}"/>
              </a:ext>
            </a:extLst>
          </p:cNvPr>
          <p:cNvSpPr>
            <a:spLocks noGrp="1"/>
          </p:cNvSpPr>
          <p:nvPr>
            <p:ph type="title"/>
          </p:nvPr>
        </p:nvSpPr>
        <p:spPr>
          <a:xfrm>
            <a:off x="5278821" y="1202704"/>
            <a:ext cx="6316036" cy="1239386"/>
          </a:xfrm>
        </p:spPr>
        <p:txBody>
          <a:bodyPr anchor="b">
            <a:noAutofit/>
          </a:bodyPr>
          <a:lstStyle>
            <a:lvl1pPr>
              <a:defRPr sz="4400"/>
            </a:lvl1pPr>
          </a:lstStyle>
          <a:p>
            <a:r>
              <a:rPr lang="nb-NO"/>
              <a:t>Klikk for å redigere tittelstil</a:t>
            </a:r>
            <a:endParaRPr lang="nb-NO" dirty="0"/>
          </a:p>
        </p:txBody>
      </p:sp>
      <p:sp>
        <p:nvSpPr>
          <p:cNvPr id="7" name="Plassholder for tekst 3">
            <a:extLst>
              <a:ext uri="{FF2B5EF4-FFF2-40B4-BE49-F238E27FC236}">
                <a16:creationId xmlns:a16="http://schemas.microsoft.com/office/drawing/2014/main" id="{A1A3C4D2-BC41-D05D-A862-742CFFC04103}"/>
              </a:ext>
            </a:extLst>
          </p:cNvPr>
          <p:cNvSpPr>
            <a:spLocks noGrp="1"/>
          </p:cNvSpPr>
          <p:nvPr>
            <p:ph type="body" sz="half" idx="2"/>
          </p:nvPr>
        </p:nvSpPr>
        <p:spPr>
          <a:xfrm>
            <a:off x="5278821" y="2703147"/>
            <a:ext cx="6316036" cy="295214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Rektangel 7">
            <a:extLst>
              <a:ext uri="{FF2B5EF4-FFF2-40B4-BE49-F238E27FC236}">
                <a16:creationId xmlns:a16="http://schemas.microsoft.com/office/drawing/2014/main" id="{260FA4D6-4B4B-F32D-ACB7-E14B30A5CEEB}"/>
              </a:ext>
            </a:extLst>
          </p:cNvPr>
          <p:cNvSpPr/>
          <p:nvPr userDrawn="1"/>
        </p:nvSpPr>
        <p:spPr>
          <a:xfrm>
            <a:off x="0" y="0"/>
            <a:ext cx="4745421" cy="6858000"/>
          </a:xfrm>
          <a:prstGeom prst="rect">
            <a:avLst/>
          </a:prstGeom>
          <a:solidFill>
            <a:srgbClr val="6FC3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6610399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DFA"/>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5FDF141-A46A-2FE3-7CF0-50F003FE5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Sett inn tittel</a:t>
            </a:r>
          </a:p>
        </p:txBody>
      </p:sp>
      <p:sp>
        <p:nvSpPr>
          <p:cNvPr id="3" name="Plassholder for tekst 2">
            <a:extLst>
              <a:ext uri="{FF2B5EF4-FFF2-40B4-BE49-F238E27FC236}">
                <a16:creationId xmlns:a16="http://schemas.microsoft.com/office/drawing/2014/main" id="{9E08A148-DD29-2070-64E3-06A74C5E7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1974355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78" r:id="rId3"/>
    <p:sldLayoutId id="2147483764" r:id="rId4"/>
    <p:sldLayoutId id="2147483747" r:id="rId5"/>
    <p:sldLayoutId id="2147483776" r:id="rId6"/>
    <p:sldLayoutId id="2147483749" r:id="rId7"/>
    <p:sldLayoutId id="2147483750" r:id="rId8"/>
    <p:sldLayoutId id="2147483751" r:id="rId9"/>
    <p:sldLayoutId id="2147483762" r:id="rId10"/>
    <p:sldLayoutId id="2147483763" r:id="rId11"/>
    <p:sldLayoutId id="2147483777" r:id="rId12"/>
    <p:sldLayoutId id="2147483765" r:id="rId13"/>
    <p:sldLayoutId id="2147483766" r:id="rId14"/>
    <p:sldLayoutId id="2147483767" r:id="rId15"/>
    <p:sldLayoutId id="2147483769" r:id="rId16"/>
    <p:sldLayoutId id="2147483770" r:id="rId17"/>
    <p:sldLayoutId id="2147483771" r:id="rId18"/>
    <p:sldLayoutId id="2147483772" r:id="rId19"/>
    <p:sldLayoutId id="2147483773" r:id="rId20"/>
    <p:sldLayoutId id="2147483679" r:id="rId21"/>
    <p:sldLayoutId id="2147483774" r:id="rId22"/>
    <p:sldLayoutId id="2147483690" r:id="rId23"/>
    <p:sldLayoutId id="2147483775" r:id="rId24"/>
    <p:sldLayoutId id="2147483744" r:id="rId25"/>
    <p:sldLayoutId id="2147483745" r:id="rId26"/>
    <p:sldLayoutId id="2147483746" r:id="rId27"/>
    <p:sldLayoutId id="2147483757" r:id="rId28"/>
    <p:sldLayoutId id="2147483752" r:id="rId29"/>
    <p:sldLayoutId id="2147483753" r:id="rId30"/>
    <p:sldLayoutId id="2147483754" r:id="rId31"/>
    <p:sldLayoutId id="2147483755" r:id="rId32"/>
    <p:sldLayoutId id="2147483756" r:id="rId33"/>
    <p:sldLayoutId id="2147483758" r:id="rId34"/>
    <p:sldLayoutId id="2147483759" r:id="rId35"/>
    <p:sldLayoutId id="2147483760" r:id="rId36"/>
    <p:sldLayoutId id="2147483761" r:id="rId37"/>
    <p:sldLayoutId id="2147483728" r:id="rId38"/>
    <p:sldLayoutId id="2147483735" r:id="rId39"/>
    <p:sldLayoutId id="2147483736" r:id="rId40"/>
    <p:sldLayoutId id="2147483729" r:id="rId41"/>
    <p:sldLayoutId id="2147483792" r:id="rId42"/>
    <p:sldLayoutId id="2147483788" r:id="rId43"/>
    <p:sldLayoutId id="2147483790" r:id="rId44"/>
    <p:sldLayoutId id="2147483789" r:id="rId45"/>
    <p:sldLayoutId id="2147483665" r:id="rId46"/>
    <p:sldLayoutId id="2147483781" r:id="rId47"/>
    <p:sldLayoutId id="2147483782" r:id="rId48"/>
    <p:sldLayoutId id="2147483783" r:id="rId49"/>
    <p:sldLayoutId id="2147483784" r:id="rId50"/>
    <p:sldLayoutId id="2147483785" r:id="rId51"/>
    <p:sldLayoutId id="2147483786" r:id="rId52"/>
    <p:sldLayoutId id="2147483787" r:id="rId53"/>
    <p:sldLayoutId id="2147483791" r:id="rId54"/>
    <p:sldLayoutId id="2147483649" r:id="rId55"/>
  </p:sldLayoutIdLst>
  <p:txStyles>
    <p:titleStyle>
      <a:lvl1pPr algn="l" defTabSz="914400" rtl="0" eaLnBrk="1" latinLnBrk="0" hangingPunct="1">
        <a:lnSpc>
          <a:spcPct val="90000"/>
        </a:lnSpc>
        <a:spcBef>
          <a:spcPct val="0"/>
        </a:spcBef>
        <a:buNone/>
        <a:defRPr sz="4400" b="1" kern="1200">
          <a:solidFill>
            <a:srgbClr val="1D6E8A"/>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rgbClr val="1D6E8A"/>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1D6E8A"/>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rgbClr val="1D6E8A"/>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1D6E8A"/>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rgbClr val="1D6E8A"/>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nhri.no/temaer/kommuner/"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33E445-BE0E-EAD9-45AB-9EEA49AB2F61}"/>
              </a:ext>
            </a:extLst>
          </p:cNvPr>
          <p:cNvSpPr>
            <a:spLocks noGrp="1"/>
          </p:cNvSpPr>
          <p:nvPr>
            <p:ph type="ctrTitle"/>
          </p:nvPr>
        </p:nvSpPr>
        <p:spPr/>
        <p:txBody>
          <a:bodyPr>
            <a:normAutofit/>
          </a:bodyPr>
          <a:lstStyle/>
          <a:p>
            <a:r>
              <a:rPr lang="nb-NO" sz="6000" dirty="0">
                <a:latin typeface="Franklin Gothic Book" panose="020B0503020102020204" pitchFamily="34" charset="0"/>
              </a:rPr>
              <a:t>Holdninger til samer i Norge</a:t>
            </a:r>
            <a:endParaRPr lang="nb-NO" dirty="0"/>
          </a:p>
        </p:txBody>
      </p:sp>
      <p:sp>
        <p:nvSpPr>
          <p:cNvPr id="4" name="Undertittel 3">
            <a:extLst>
              <a:ext uri="{FF2B5EF4-FFF2-40B4-BE49-F238E27FC236}">
                <a16:creationId xmlns:a16="http://schemas.microsoft.com/office/drawing/2014/main" id="{8500D243-4B1B-6216-303A-47996978EDA3}"/>
              </a:ext>
            </a:extLst>
          </p:cNvPr>
          <p:cNvSpPr>
            <a:spLocks noGrp="1"/>
          </p:cNvSpPr>
          <p:nvPr>
            <p:ph type="subTitle" idx="1"/>
          </p:nvPr>
        </p:nvSpPr>
        <p:spPr/>
        <p:txBody>
          <a:bodyPr/>
          <a:lstStyle/>
          <a:p>
            <a:r>
              <a:rPr lang="nb-NO" dirty="0"/>
              <a:t>Anders Einar Broderstad </a:t>
            </a:r>
          </a:p>
        </p:txBody>
      </p:sp>
    </p:spTree>
    <p:extLst>
      <p:ext uri="{BB962C8B-B14F-4D97-AF65-F5344CB8AC3E}">
        <p14:creationId xmlns:p14="http://schemas.microsoft.com/office/powerpoint/2010/main" val="147030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18A846-13DD-DCB5-B60C-ED7F60EF1A77}"/>
              </a:ext>
            </a:extLst>
          </p:cNvPr>
          <p:cNvSpPr>
            <a:spLocks noGrp="1"/>
          </p:cNvSpPr>
          <p:nvPr>
            <p:ph type="title"/>
          </p:nvPr>
        </p:nvSpPr>
        <p:spPr>
          <a:xfrm>
            <a:off x="1686837" y="912901"/>
            <a:ext cx="6876404" cy="846696"/>
          </a:xfrm>
        </p:spPr>
        <p:txBody>
          <a:bodyPr/>
          <a:lstStyle/>
          <a:p>
            <a:r>
              <a:rPr lang="nb-NO" dirty="0"/>
              <a:t>Overordnet</a:t>
            </a:r>
          </a:p>
        </p:txBody>
      </p:sp>
      <p:sp>
        <p:nvSpPr>
          <p:cNvPr id="3" name="Plassholder for tekst 2">
            <a:extLst>
              <a:ext uri="{FF2B5EF4-FFF2-40B4-BE49-F238E27FC236}">
                <a16:creationId xmlns:a16="http://schemas.microsoft.com/office/drawing/2014/main" id="{D2767AF3-B45C-A465-1F30-50DBFBEB1C45}"/>
              </a:ext>
            </a:extLst>
          </p:cNvPr>
          <p:cNvSpPr>
            <a:spLocks noGrp="1"/>
          </p:cNvSpPr>
          <p:nvPr>
            <p:ph type="body" sz="half" idx="2"/>
          </p:nvPr>
        </p:nvSpPr>
        <p:spPr>
          <a:xfrm>
            <a:off x="1341220" y="2114520"/>
            <a:ext cx="4880470" cy="846697"/>
          </a:xfrm>
        </p:spPr>
        <p:txBody>
          <a:bodyPr>
            <a:normAutofit/>
          </a:bodyPr>
          <a:lstStyle/>
          <a:p>
            <a:r>
              <a:rPr lang="nb-NO" sz="1200" dirty="0"/>
              <a:t>Blant personer bosatt i Nord-Norge er andelen med et negativt inntrykk av samer høyere enn gjennomsnittet (11% vs. 3%)</a:t>
            </a:r>
          </a:p>
        </p:txBody>
      </p:sp>
      <p:graphicFrame>
        <p:nvGraphicFramePr>
          <p:cNvPr id="4" name="ChartObject">
            <a:extLst>
              <a:ext uri="{FF2B5EF4-FFF2-40B4-BE49-F238E27FC236}">
                <a16:creationId xmlns:a16="http://schemas.microsoft.com/office/drawing/2014/main" id="{4BD67070-D6A9-7D29-9058-A34014FF0B2D}"/>
              </a:ext>
            </a:extLst>
          </p:cNvPr>
          <p:cNvGraphicFramePr/>
          <p:nvPr>
            <p:extLst>
              <p:ext uri="{D42A27DB-BD31-4B8C-83A1-F6EECF244321}">
                <p14:modId xmlns:p14="http://schemas.microsoft.com/office/powerpoint/2010/main" val="1831653070"/>
              </p:ext>
            </p:extLst>
          </p:nvPr>
        </p:nvGraphicFramePr>
        <p:xfrm>
          <a:off x="0" y="3896784"/>
          <a:ext cx="10692615" cy="2764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Sylinder 5">
            <a:extLst>
              <a:ext uri="{FF2B5EF4-FFF2-40B4-BE49-F238E27FC236}">
                <a16:creationId xmlns:a16="http://schemas.microsoft.com/office/drawing/2014/main" id="{73C45534-3B1E-F28D-2EED-E7817ECF57D8}"/>
              </a:ext>
            </a:extLst>
          </p:cNvPr>
          <p:cNvSpPr txBox="1"/>
          <p:nvPr/>
        </p:nvSpPr>
        <p:spPr>
          <a:xfrm>
            <a:off x="1055802" y="2752627"/>
            <a:ext cx="6551629" cy="369332"/>
          </a:xfrm>
          <a:prstGeom prst="rect">
            <a:avLst/>
          </a:prstGeom>
          <a:noFill/>
        </p:spPr>
        <p:txBody>
          <a:bodyPr wrap="square" rtlCol="0">
            <a:spAutoFit/>
          </a:bodyPr>
          <a:lstStyle/>
          <a:p>
            <a:r>
              <a:rPr lang="nb-NO" dirty="0"/>
              <a:t>Vil du beskrive ditt inntrykk av samer som…</a:t>
            </a:r>
          </a:p>
        </p:txBody>
      </p:sp>
      <p:sp>
        <p:nvSpPr>
          <p:cNvPr id="7" name="TekstSylinder 6">
            <a:extLst>
              <a:ext uri="{FF2B5EF4-FFF2-40B4-BE49-F238E27FC236}">
                <a16:creationId xmlns:a16="http://schemas.microsoft.com/office/drawing/2014/main" id="{3920F4FD-1105-3C7C-2036-E2A4F0CFAEFB}"/>
              </a:ext>
            </a:extLst>
          </p:cNvPr>
          <p:cNvSpPr txBox="1"/>
          <p:nvPr/>
        </p:nvSpPr>
        <p:spPr>
          <a:xfrm>
            <a:off x="1432874" y="3252247"/>
            <a:ext cx="6768446" cy="369332"/>
          </a:xfrm>
          <a:prstGeom prst="rect">
            <a:avLst/>
          </a:prstGeom>
          <a:noFill/>
        </p:spPr>
        <p:txBody>
          <a:bodyPr wrap="square" rtlCol="0">
            <a:spAutoFit/>
          </a:bodyPr>
          <a:lstStyle/>
          <a:p>
            <a:r>
              <a:rPr lang="nb-NO" dirty="0"/>
              <a:t>Utvalg: delutvalg bestående av de som har hørt om samer</a:t>
            </a:r>
          </a:p>
        </p:txBody>
      </p:sp>
    </p:spTree>
    <p:extLst>
      <p:ext uri="{BB962C8B-B14F-4D97-AF65-F5344CB8AC3E}">
        <p14:creationId xmlns:p14="http://schemas.microsoft.com/office/powerpoint/2010/main" val="305098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F18CE59B-AD53-29CB-234A-E148459BDA56}"/>
              </a:ext>
            </a:extLst>
          </p:cNvPr>
          <p:cNvSpPr txBox="1"/>
          <p:nvPr/>
        </p:nvSpPr>
        <p:spPr>
          <a:xfrm>
            <a:off x="3582186" y="2516957"/>
            <a:ext cx="4392890" cy="584775"/>
          </a:xfrm>
          <a:prstGeom prst="rect">
            <a:avLst/>
          </a:prstGeom>
          <a:noFill/>
        </p:spPr>
        <p:txBody>
          <a:bodyPr wrap="square" rtlCol="0">
            <a:spAutoFit/>
          </a:bodyPr>
          <a:lstStyle/>
          <a:p>
            <a:pPr algn="ctr"/>
            <a:r>
              <a:rPr lang="nb-NO" sz="3200" b="1" dirty="0"/>
              <a:t>Stereotypier</a:t>
            </a:r>
            <a:r>
              <a:rPr lang="nb-NO" dirty="0"/>
              <a:t> </a:t>
            </a:r>
          </a:p>
        </p:txBody>
      </p:sp>
    </p:spTree>
    <p:extLst>
      <p:ext uri="{BB962C8B-B14F-4D97-AF65-F5344CB8AC3E}">
        <p14:creationId xmlns:p14="http://schemas.microsoft.com/office/powerpoint/2010/main" val="277616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Object">
            <a:extLst>
              <a:ext uri="{FF2B5EF4-FFF2-40B4-BE49-F238E27FC236}">
                <a16:creationId xmlns:a16="http://schemas.microsoft.com/office/drawing/2014/main" id="{D7542613-C48B-5B52-CDD6-0FEEC9DE7EB5}"/>
              </a:ext>
            </a:extLst>
          </p:cNvPr>
          <p:cNvGraphicFramePr/>
          <p:nvPr>
            <p:extLst>
              <p:ext uri="{D42A27DB-BD31-4B8C-83A1-F6EECF244321}">
                <p14:modId xmlns:p14="http://schemas.microsoft.com/office/powerpoint/2010/main" val="2775702196"/>
              </p:ext>
            </p:extLst>
          </p:nvPr>
        </p:nvGraphicFramePr>
        <p:xfrm>
          <a:off x="361950" y="2007782"/>
          <a:ext cx="11468100"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C79E415E-2987-6E0F-2B6B-596E2A2E1476}"/>
              </a:ext>
            </a:extLst>
          </p:cNvPr>
          <p:cNvSpPr txBox="1"/>
          <p:nvPr/>
        </p:nvSpPr>
        <p:spPr>
          <a:xfrm>
            <a:off x="1404594" y="348792"/>
            <a:ext cx="8229600" cy="369332"/>
          </a:xfrm>
          <a:prstGeom prst="rect">
            <a:avLst/>
          </a:prstGeom>
          <a:noFill/>
        </p:spPr>
        <p:txBody>
          <a:bodyPr wrap="square" rtlCol="0">
            <a:spAutoFit/>
          </a:bodyPr>
          <a:lstStyle/>
          <a:p>
            <a:r>
              <a:rPr lang="nb-NO" dirty="0"/>
              <a:t>Stereotypier om samer: Hvor godt eller dårlig stemmer disse påstandene for deg? </a:t>
            </a:r>
          </a:p>
        </p:txBody>
      </p:sp>
    </p:spTree>
    <p:extLst>
      <p:ext uri="{BB962C8B-B14F-4D97-AF65-F5344CB8AC3E}">
        <p14:creationId xmlns:p14="http://schemas.microsoft.com/office/powerpoint/2010/main" val="66954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354230E5-9146-260E-9670-B4A367FFB1E6}"/>
              </a:ext>
            </a:extLst>
          </p:cNvPr>
          <p:cNvSpPr txBox="1"/>
          <p:nvPr/>
        </p:nvSpPr>
        <p:spPr>
          <a:xfrm>
            <a:off x="1159497" y="641023"/>
            <a:ext cx="8719794" cy="646331"/>
          </a:xfrm>
          <a:prstGeom prst="rect">
            <a:avLst/>
          </a:prstGeom>
          <a:noFill/>
        </p:spPr>
        <p:txBody>
          <a:bodyPr wrap="square" rtlCol="0">
            <a:spAutoFit/>
          </a:bodyPr>
          <a:lstStyle/>
          <a:p>
            <a:r>
              <a:rPr lang="nb-NO" dirty="0"/>
              <a:t>Stereotypier om samer: Hvor godt eller dårlig stemmer disse påstandene for deg? </a:t>
            </a:r>
          </a:p>
          <a:p>
            <a:endParaRPr lang="nb-NO" dirty="0"/>
          </a:p>
        </p:txBody>
      </p:sp>
      <p:graphicFrame>
        <p:nvGraphicFramePr>
          <p:cNvPr id="5" name="ChartObject">
            <a:extLst>
              <a:ext uri="{FF2B5EF4-FFF2-40B4-BE49-F238E27FC236}">
                <a16:creationId xmlns:a16="http://schemas.microsoft.com/office/drawing/2014/main" id="{F7DD8292-C82C-B895-1AC7-29474FF52E3A}"/>
              </a:ext>
            </a:extLst>
          </p:cNvPr>
          <p:cNvGraphicFramePr/>
          <p:nvPr>
            <p:extLst>
              <p:ext uri="{D42A27DB-BD31-4B8C-83A1-F6EECF244321}">
                <p14:modId xmlns:p14="http://schemas.microsoft.com/office/powerpoint/2010/main" val="3707673767"/>
              </p:ext>
            </p:extLst>
          </p:nvPr>
        </p:nvGraphicFramePr>
        <p:xfrm>
          <a:off x="361950" y="2007782"/>
          <a:ext cx="11468100" cy="400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140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D3058AF-56B8-E8EB-AE4D-B7E69127D365}"/>
              </a:ext>
            </a:extLst>
          </p:cNvPr>
          <p:cNvSpPr txBox="1"/>
          <p:nvPr/>
        </p:nvSpPr>
        <p:spPr>
          <a:xfrm>
            <a:off x="3355942" y="2526384"/>
            <a:ext cx="5627802" cy="584775"/>
          </a:xfrm>
          <a:prstGeom prst="rect">
            <a:avLst/>
          </a:prstGeom>
          <a:noFill/>
        </p:spPr>
        <p:txBody>
          <a:bodyPr wrap="square" rtlCol="0">
            <a:spAutoFit/>
          </a:bodyPr>
          <a:lstStyle/>
          <a:p>
            <a:pPr algn="ctr"/>
            <a:r>
              <a:rPr lang="nb-NO" sz="3200" b="1" dirty="0"/>
              <a:t>Reaksjoner på hatprat/hets </a:t>
            </a:r>
          </a:p>
        </p:txBody>
      </p:sp>
    </p:spTree>
    <p:extLst>
      <p:ext uri="{BB962C8B-B14F-4D97-AF65-F5344CB8AC3E}">
        <p14:creationId xmlns:p14="http://schemas.microsoft.com/office/powerpoint/2010/main" val="285582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E17DF86-C6F2-C761-AACB-6330AA47DBB4}"/>
              </a:ext>
            </a:extLst>
          </p:cNvPr>
          <p:cNvSpPr txBox="1"/>
          <p:nvPr/>
        </p:nvSpPr>
        <p:spPr>
          <a:xfrm>
            <a:off x="2743200" y="1018095"/>
            <a:ext cx="6353666" cy="523220"/>
          </a:xfrm>
          <a:prstGeom prst="rect">
            <a:avLst/>
          </a:prstGeom>
          <a:noFill/>
        </p:spPr>
        <p:txBody>
          <a:bodyPr wrap="square" rtlCol="0">
            <a:spAutoFit/>
          </a:bodyPr>
          <a:lstStyle/>
          <a:p>
            <a:pPr algn="ctr"/>
            <a:r>
              <a:rPr lang="nb-NO" sz="2800" b="1" dirty="0"/>
              <a:t>Reaksjoner på hatprat/hets</a:t>
            </a:r>
          </a:p>
        </p:txBody>
      </p:sp>
      <p:sp>
        <p:nvSpPr>
          <p:cNvPr id="3" name="TekstSylinder 2">
            <a:extLst>
              <a:ext uri="{FF2B5EF4-FFF2-40B4-BE49-F238E27FC236}">
                <a16:creationId xmlns:a16="http://schemas.microsoft.com/office/drawing/2014/main" id="{E07B0EB6-49E9-58F9-1C14-97F99B0ECFC2}"/>
              </a:ext>
            </a:extLst>
          </p:cNvPr>
          <p:cNvSpPr txBox="1"/>
          <p:nvPr/>
        </p:nvSpPr>
        <p:spPr>
          <a:xfrm>
            <a:off x="707010" y="1762812"/>
            <a:ext cx="11095349" cy="369332"/>
          </a:xfrm>
          <a:prstGeom prst="rect">
            <a:avLst/>
          </a:prstGeom>
          <a:noFill/>
        </p:spPr>
        <p:txBody>
          <a:bodyPr wrap="square" rtlCol="0">
            <a:spAutoFit/>
          </a:bodyPr>
          <a:lstStyle/>
          <a:p>
            <a:pPr algn="ctr"/>
            <a:r>
              <a:rPr lang="nb-NO" dirty="0"/>
              <a:t>Respondentene ble presentert for følgende hypotetiske eksempel og deretter stilt en rekke spørsmål</a:t>
            </a:r>
          </a:p>
        </p:txBody>
      </p:sp>
      <p:sp>
        <p:nvSpPr>
          <p:cNvPr id="4" name="TekstSylinder 3">
            <a:extLst>
              <a:ext uri="{FF2B5EF4-FFF2-40B4-BE49-F238E27FC236}">
                <a16:creationId xmlns:a16="http://schemas.microsoft.com/office/drawing/2014/main" id="{931240D3-AEDC-6FCD-A124-7AB9510298FF}"/>
              </a:ext>
            </a:extLst>
          </p:cNvPr>
          <p:cNvSpPr txBox="1"/>
          <p:nvPr/>
        </p:nvSpPr>
        <p:spPr>
          <a:xfrm>
            <a:off x="447774" y="2604980"/>
            <a:ext cx="9247694" cy="1200329"/>
          </a:xfrm>
          <a:prstGeom prst="rect">
            <a:avLst/>
          </a:prstGeom>
          <a:noFill/>
        </p:spPr>
        <p:txBody>
          <a:bodyPr wrap="square" rtlCol="0">
            <a:spAutoFit/>
          </a:bodyPr>
          <a:lstStyle/>
          <a:p>
            <a:r>
              <a:rPr lang="nb-NO" i="1" dirty="0"/>
              <a:t>En avis publiserer en nyhetssak på Facebook om en beslutning fra regjeringen om å gi økonomisk støtte til (minoritetens) kultur. I kommentarfeltet skriver en person at samer er «parasitter» som «snylter på staten» og «tapper Norge for skattekroner».</a:t>
            </a:r>
          </a:p>
          <a:p>
            <a:endParaRPr lang="nb-NO" dirty="0"/>
          </a:p>
        </p:txBody>
      </p:sp>
      <p:pic>
        <p:nvPicPr>
          <p:cNvPr id="6" name="Grafikk 5">
            <a:extLst>
              <a:ext uri="{FF2B5EF4-FFF2-40B4-BE49-F238E27FC236}">
                <a16:creationId xmlns:a16="http://schemas.microsoft.com/office/drawing/2014/main" id="{19AC5826-5D73-3E16-6067-6EE8BF2EE6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4512" y="2203971"/>
            <a:ext cx="1604520" cy="1604520"/>
          </a:xfrm>
          <a:prstGeom prst="rect">
            <a:avLst/>
          </a:prstGeom>
        </p:spPr>
      </p:pic>
      <p:sp>
        <p:nvSpPr>
          <p:cNvPr id="7" name="TekstSylinder 6">
            <a:extLst>
              <a:ext uri="{FF2B5EF4-FFF2-40B4-BE49-F238E27FC236}">
                <a16:creationId xmlns:a16="http://schemas.microsoft.com/office/drawing/2014/main" id="{A8D49BEF-0F7F-5096-8F48-788D42CAB156}"/>
              </a:ext>
            </a:extLst>
          </p:cNvPr>
          <p:cNvSpPr txBox="1"/>
          <p:nvPr/>
        </p:nvSpPr>
        <p:spPr>
          <a:xfrm>
            <a:off x="1253765" y="4675695"/>
            <a:ext cx="10124388" cy="923330"/>
          </a:xfrm>
          <a:prstGeom prst="rect">
            <a:avLst/>
          </a:prstGeom>
          <a:noFill/>
        </p:spPr>
        <p:txBody>
          <a:bodyPr wrap="square" rtlCol="0">
            <a:spAutoFit/>
          </a:bodyPr>
          <a:lstStyle/>
          <a:p>
            <a:r>
              <a:rPr lang="nb-NO" dirty="0"/>
              <a:t>Det store flertallet av befolkninger mener denne ytringen er uakseptabel, men </a:t>
            </a:r>
            <a:r>
              <a:rPr lang="nb-NO" dirty="0">
                <a:solidFill>
                  <a:srgbClr val="FF0000"/>
                </a:solidFill>
              </a:rPr>
              <a:t>7 % </a:t>
            </a:r>
            <a:r>
              <a:rPr lang="nb-NO" dirty="0"/>
              <a:t>mener at det er akseptabelt. Rundt halvparten mener at personen som skrev kommentaren i eksempelet bør bli møtt med kritikk fra andre. De fleste ville valg å ikke gjøre noe hvis de observerte slike ytringer </a:t>
            </a:r>
          </a:p>
        </p:txBody>
      </p:sp>
    </p:spTree>
    <p:extLst>
      <p:ext uri="{BB962C8B-B14F-4D97-AF65-F5344CB8AC3E}">
        <p14:creationId xmlns:p14="http://schemas.microsoft.com/office/powerpoint/2010/main" val="219306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5E9FED2-E9D5-4509-67FA-F173290126B6}"/>
              </a:ext>
            </a:extLst>
          </p:cNvPr>
          <p:cNvSpPr txBox="1"/>
          <p:nvPr/>
        </p:nvSpPr>
        <p:spPr>
          <a:xfrm>
            <a:off x="1253765" y="546755"/>
            <a:ext cx="8455843" cy="646331"/>
          </a:xfrm>
          <a:prstGeom prst="rect">
            <a:avLst/>
          </a:prstGeom>
          <a:noFill/>
        </p:spPr>
        <p:txBody>
          <a:bodyPr wrap="square" rtlCol="0">
            <a:spAutoFit/>
          </a:bodyPr>
          <a:lstStyle/>
          <a:p>
            <a:r>
              <a:rPr lang="nb-NO" dirty="0"/>
              <a:t>Bør norske myndigheter bruke ressurser for å hindre og bekjempe uttalelser som dette om samer? </a:t>
            </a:r>
          </a:p>
        </p:txBody>
      </p:sp>
      <p:graphicFrame>
        <p:nvGraphicFramePr>
          <p:cNvPr id="3" name="ChartObject">
            <a:extLst>
              <a:ext uri="{FF2B5EF4-FFF2-40B4-BE49-F238E27FC236}">
                <a16:creationId xmlns:a16="http://schemas.microsoft.com/office/drawing/2014/main" id="{25EC73AF-30BE-F2C8-AAC8-9D9586B0423C}"/>
              </a:ext>
            </a:extLst>
          </p:cNvPr>
          <p:cNvGraphicFramePr/>
          <p:nvPr>
            <p:extLst>
              <p:ext uri="{D42A27DB-BD31-4B8C-83A1-F6EECF244321}">
                <p14:modId xmlns:p14="http://schemas.microsoft.com/office/powerpoint/2010/main" val="985724217"/>
              </p:ext>
            </p:extLst>
          </p:nvPr>
        </p:nvGraphicFramePr>
        <p:xfrm>
          <a:off x="361950" y="2039679"/>
          <a:ext cx="11468100" cy="400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451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F119F2A-13A5-E93D-7691-871ACCECAE5E}"/>
              </a:ext>
            </a:extLst>
          </p:cNvPr>
          <p:cNvSpPr txBox="1"/>
          <p:nvPr/>
        </p:nvSpPr>
        <p:spPr>
          <a:xfrm>
            <a:off x="3450210" y="2526384"/>
            <a:ext cx="5071621" cy="1077218"/>
          </a:xfrm>
          <a:prstGeom prst="rect">
            <a:avLst/>
          </a:prstGeom>
          <a:noFill/>
        </p:spPr>
        <p:txBody>
          <a:bodyPr wrap="square" rtlCol="0">
            <a:spAutoFit/>
          </a:bodyPr>
          <a:lstStyle/>
          <a:p>
            <a:pPr algn="ctr"/>
            <a:r>
              <a:rPr lang="nb-NO" sz="3200" b="1" dirty="0"/>
              <a:t>Observasjoner av hatprat/hets </a:t>
            </a:r>
          </a:p>
        </p:txBody>
      </p:sp>
    </p:spTree>
    <p:extLst>
      <p:ext uri="{BB962C8B-B14F-4D97-AF65-F5344CB8AC3E}">
        <p14:creationId xmlns:p14="http://schemas.microsoft.com/office/powerpoint/2010/main" val="295304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5D8B0C6-0B73-5BD4-1E3A-4316A9B6C0E3}"/>
              </a:ext>
            </a:extLst>
          </p:cNvPr>
          <p:cNvSpPr>
            <a:spLocks noGrp="1"/>
          </p:cNvSpPr>
          <p:nvPr>
            <p:ph type="title" idx="4294967295"/>
          </p:nvPr>
        </p:nvSpPr>
        <p:spPr>
          <a:xfrm>
            <a:off x="1574276" y="826253"/>
            <a:ext cx="8064500" cy="1238250"/>
          </a:xfrm>
        </p:spPr>
        <p:txBody>
          <a:bodyPr/>
          <a:lstStyle/>
          <a:p>
            <a:r>
              <a:rPr lang="nb-NO" dirty="0"/>
              <a:t>Observasjoner av hatprat/hets</a:t>
            </a:r>
          </a:p>
        </p:txBody>
      </p:sp>
      <p:sp>
        <p:nvSpPr>
          <p:cNvPr id="5" name="TekstSylinder 4">
            <a:extLst>
              <a:ext uri="{FF2B5EF4-FFF2-40B4-BE49-F238E27FC236}">
                <a16:creationId xmlns:a16="http://schemas.microsoft.com/office/drawing/2014/main" id="{89EFB0AA-0518-EFE1-966B-D573677C5CB1}"/>
              </a:ext>
            </a:extLst>
          </p:cNvPr>
          <p:cNvSpPr txBox="1"/>
          <p:nvPr/>
        </p:nvSpPr>
        <p:spPr>
          <a:xfrm>
            <a:off x="970961" y="2064503"/>
            <a:ext cx="10982227" cy="923330"/>
          </a:xfrm>
          <a:prstGeom prst="rect">
            <a:avLst/>
          </a:prstGeom>
          <a:noFill/>
        </p:spPr>
        <p:txBody>
          <a:bodyPr wrap="square" rtlCol="0">
            <a:spAutoFit/>
          </a:bodyPr>
          <a:lstStyle/>
          <a:p>
            <a:r>
              <a:rPr lang="nb-NO" dirty="0"/>
              <a:t>Alle som besvarte undersøkelsen ble stilt spørsmål om de har observert hatprat/hets rettet mot de minoritetsgruppene de har hørt om de siste 12 månedene. Før de ble stilt spørsmålene om hatprat/hets ble de presentert for følgende definisjon: </a:t>
            </a:r>
          </a:p>
        </p:txBody>
      </p:sp>
      <p:sp>
        <p:nvSpPr>
          <p:cNvPr id="6" name="TekstSylinder 5">
            <a:extLst>
              <a:ext uri="{FF2B5EF4-FFF2-40B4-BE49-F238E27FC236}">
                <a16:creationId xmlns:a16="http://schemas.microsoft.com/office/drawing/2014/main" id="{B4AC99F2-3D52-A5DB-05CB-D0DD1D65258C}"/>
              </a:ext>
            </a:extLst>
          </p:cNvPr>
          <p:cNvSpPr txBox="1"/>
          <p:nvPr/>
        </p:nvSpPr>
        <p:spPr>
          <a:xfrm>
            <a:off x="820132" y="4130745"/>
            <a:ext cx="9813303" cy="1477328"/>
          </a:xfrm>
          <a:prstGeom prst="rect">
            <a:avLst/>
          </a:prstGeom>
          <a:noFill/>
        </p:spPr>
        <p:txBody>
          <a:bodyPr wrap="square" rtlCol="0">
            <a:spAutoFit/>
          </a:bodyPr>
          <a:lstStyle/>
          <a:p>
            <a:pPr algn="ctr"/>
            <a:r>
              <a:rPr lang="nb-NO" i="1" dirty="0"/>
              <a:t>Med «hatprat/hets» menes ytringer som er stigmatiserende, nedverdigende, trakasserende eller truende, og er rettet mot et individ eller en gruppe på grunnlag av gruppekarakteristikker (som for eksempel etnisitet). Enkelte ytringer som omfattes av denne definisjonen kan også utgjøre «hatefulle ytringer» etter straffeloven.</a:t>
            </a:r>
          </a:p>
          <a:p>
            <a:endParaRPr lang="nb-NO" dirty="0"/>
          </a:p>
        </p:txBody>
      </p:sp>
    </p:spTree>
    <p:extLst>
      <p:ext uri="{BB962C8B-B14F-4D97-AF65-F5344CB8AC3E}">
        <p14:creationId xmlns:p14="http://schemas.microsoft.com/office/powerpoint/2010/main" val="1662614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2B54A7-1F87-2C9C-FC6F-A45B204A1748}"/>
              </a:ext>
            </a:extLst>
          </p:cNvPr>
          <p:cNvSpPr>
            <a:spLocks noGrp="1"/>
          </p:cNvSpPr>
          <p:nvPr>
            <p:ph type="title"/>
          </p:nvPr>
        </p:nvSpPr>
        <p:spPr/>
        <p:txBody>
          <a:bodyPr/>
          <a:lstStyle/>
          <a:p>
            <a:pPr algn="ctr"/>
            <a:r>
              <a:rPr lang="nb-NO" dirty="0"/>
              <a:t>Observasjoner av hatprat/hets</a:t>
            </a:r>
          </a:p>
        </p:txBody>
      </p:sp>
      <p:sp>
        <p:nvSpPr>
          <p:cNvPr id="3" name="Plassholder for tekst 2">
            <a:extLst>
              <a:ext uri="{FF2B5EF4-FFF2-40B4-BE49-F238E27FC236}">
                <a16:creationId xmlns:a16="http://schemas.microsoft.com/office/drawing/2014/main" id="{524AAE15-2C60-78F9-791A-E7019B5C6B4F}"/>
              </a:ext>
            </a:extLst>
          </p:cNvPr>
          <p:cNvSpPr>
            <a:spLocks noGrp="1"/>
          </p:cNvSpPr>
          <p:nvPr>
            <p:ph type="body" sz="half" idx="2"/>
          </p:nvPr>
        </p:nvSpPr>
        <p:spPr>
          <a:xfrm>
            <a:off x="965822" y="2255624"/>
            <a:ext cx="2970304" cy="2952149"/>
          </a:xfrm>
        </p:spPr>
        <p:txBody>
          <a:bodyPr/>
          <a:lstStyle/>
          <a:p>
            <a:r>
              <a:rPr lang="nb-NO" sz="2000" dirty="0">
                <a:solidFill>
                  <a:srgbClr val="FF0000"/>
                </a:solidFill>
              </a:rPr>
              <a:t>15 % </a:t>
            </a:r>
            <a:r>
              <a:rPr lang="nb-NO" sz="2000" dirty="0"/>
              <a:t>har observert hatprat mot samer </a:t>
            </a:r>
          </a:p>
          <a:p>
            <a:endParaRPr lang="nb-NO" dirty="0"/>
          </a:p>
        </p:txBody>
      </p:sp>
      <p:sp>
        <p:nvSpPr>
          <p:cNvPr id="4" name="Plassholder for tekst 3">
            <a:extLst>
              <a:ext uri="{FF2B5EF4-FFF2-40B4-BE49-F238E27FC236}">
                <a16:creationId xmlns:a16="http://schemas.microsoft.com/office/drawing/2014/main" id="{2F987A9F-9A0A-DCEC-0B51-BCAB85EAE77C}"/>
              </a:ext>
            </a:extLst>
          </p:cNvPr>
          <p:cNvSpPr>
            <a:spLocks noGrp="1"/>
          </p:cNvSpPr>
          <p:nvPr>
            <p:ph type="body" sz="half" idx="10"/>
          </p:nvPr>
        </p:nvSpPr>
        <p:spPr>
          <a:xfrm>
            <a:off x="4155551" y="2255625"/>
            <a:ext cx="2970304" cy="2410643"/>
          </a:xfrm>
        </p:spPr>
        <p:txBody>
          <a:bodyPr>
            <a:normAutofit/>
          </a:bodyPr>
          <a:lstStyle/>
          <a:p>
            <a:r>
              <a:rPr lang="nb-NO" sz="2000" dirty="0"/>
              <a:t>Andelen som har observert hatprat mot samer øker til </a:t>
            </a:r>
            <a:r>
              <a:rPr lang="nb-NO" sz="2000" dirty="0">
                <a:solidFill>
                  <a:srgbClr val="FF0000"/>
                </a:solidFill>
              </a:rPr>
              <a:t>24 % </a:t>
            </a:r>
            <a:r>
              <a:rPr lang="nb-NO" sz="2000" dirty="0"/>
              <a:t>i sørsamiske områder (Midt-Norge og de nord-østlige deler av Innlandet) og til </a:t>
            </a:r>
            <a:r>
              <a:rPr lang="nb-NO" sz="2000" dirty="0">
                <a:solidFill>
                  <a:srgbClr val="FF0000"/>
                </a:solidFill>
              </a:rPr>
              <a:t>33 % </a:t>
            </a:r>
            <a:r>
              <a:rPr lang="nb-NO" sz="2000" dirty="0"/>
              <a:t>i Nord-Norge</a:t>
            </a:r>
            <a:r>
              <a:rPr lang="nb-NO" dirty="0"/>
              <a:t>. </a:t>
            </a:r>
          </a:p>
          <a:p>
            <a:endParaRPr lang="nb-NO" dirty="0"/>
          </a:p>
        </p:txBody>
      </p:sp>
      <p:sp>
        <p:nvSpPr>
          <p:cNvPr id="5" name="Plassholder for tekst 4">
            <a:extLst>
              <a:ext uri="{FF2B5EF4-FFF2-40B4-BE49-F238E27FC236}">
                <a16:creationId xmlns:a16="http://schemas.microsoft.com/office/drawing/2014/main" id="{7635D359-E2CE-24F6-34CC-D6C215D751EE}"/>
              </a:ext>
            </a:extLst>
          </p:cNvPr>
          <p:cNvSpPr>
            <a:spLocks noGrp="1"/>
          </p:cNvSpPr>
          <p:nvPr>
            <p:ph type="body" sz="half" idx="11"/>
          </p:nvPr>
        </p:nvSpPr>
        <p:spPr>
          <a:xfrm>
            <a:off x="7365187" y="2255624"/>
            <a:ext cx="2970304" cy="2952149"/>
          </a:xfrm>
        </p:spPr>
        <p:txBody>
          <a:bodyPr/>
          <a:lstStyle/>
          <a:p>
            <a:r>
              <a:rPr lang="nb-NO" sz="2000" dirty="0"/>
              <a:t>Et flertall av de som observerer hatprat mot gruppene foretok seg ingenting som følge av det de opplevde </a:t>
            </a:r>
            <a:r>
              <a:rPr lang="nb-NO" sz="2000" dirty="0">
                <a:solidFill>
                  <a:srgbClr val="FF0000"/>
                </a:solidFill>
              </a:rPr>
              <a:t>(58 %).</a:t>
            </a:r>
          </a:p>
          <a:p>
            <a:endParaRPr lang="nb-NO" dirty="0"/>
          </a:p>
        </p:txBody>
      </p:sp>
    </p:spTree>
    <p:extLst>
      <p:ext uri="{BB962C8B-B14F-4D97-AF65-F5344CB8AC3E}">
        <p14:creationId xmlns:p14="http://schemas.microsoft.com/office/powerpoint/2010/main" val="255392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145FCAE-E12C-A8A3-23FA-BFB8B0DB2A31}"/>
              </a:ext>
            </a:extLst>
          </p:cNvPr>
          <p:cNvSpPr txBox="1"/>
          <p:nvPr/>
        </p:nvSpPr>
        <p:spPr>
          <a:xfrm>
            <a:off x="762000" y="638175"/>
            <a:ext cx="11106150" cy="769441"/>
          </a:xfrm>
          <a:prstGeom prst="rect">
            <a:avLst/>
          </a:prstGeom>
          <a:noFill/>
        </p:spPr>
        <p:txBody>
          <a:bodyPr wrap="square" rtlCol="0">
            <a:spAutoFit/>
          </a:bodyPr>
          <a:lstStyle/>
          <a:p>
            <a:r>
              <a:rPr lang="nb-NO" sz="4400" b="1" dirty="0">
                <a:solidFill>
                  <a:srgbClr val="000545"/>
                </a:solidFill>
              </a:rPr>
              <a:t>Om NIM</a:t>
            </a:r>
            <a:endParaRPr lang="nb-NO" sz="4400" dirty="0"/>
          </a:p>
        </p:txBody>
      </p:sp>
      <p:sp>
        <p:nvSpPr>
          <p:cNvPr id="5" name="TekstSylinder 4">
            <a:extLst>
              <a:ext uri="{FF2B5EF4-FFF2-40B4-BE49-F238E27FC236}">
                <a16:creationId xmlns:a16="http://schemas.microsoft.com/office/drawing/2014/main" id="{D6D26F39-35F9-96A3-9457-5B41637BEFD2}"/>
              </a:ext>
            </a:extLst>
          </p:cNvPr>
          <p:cNvSpPr txBox="1"/>
          <p:nvPr/>
        </p:nvSpPr>
        <p:spPr>
          <a:xfrm>
            <a:off x="895350" y="1771650"/>
            <a:ext cx="10601325" cy="3600986"/>
          </a:xfrm>
          <a:prstGeom prst="rect">
            <a:avLst/>
          </a:prstGeom>
          <a:noFill/>
        </p:spPr>
        <p:txBody>
          <a:bodyPr wrap="square" rtlCol="0">
            <a:spAutoFit/>
          </a:bodyPr>
          <a:lstStyle/>
          <a:p>
            <a:pPr marL="342900" indent="-342900" defTabSz="914400">
              <a:spcAft>
                <a:spcPts val="1000"/>
              </a:spcAft>
              <a:buFontTx/>
              <a:buChar char="-"/>
            </a:pPr>
            <a:r>
              <a:rPr lang="nb-NO" sz="2000" b="1" dirty="0">
                <a:solidFill>
                  <a:srgbClr val="000545"/>
                </a:solidFill>
              </a:rPr>
              <a:t>Uavhengig offentlig organ etablert i 2015, organisatorisk underlagt Stortinget.</a:t>
            </a:r>
          </a:p>
          <a:p>
            <a:pPr marL="342900" indent="-342900" defTabSz="914400">
              <a:spcAft>
                <a:spcPts val="1000"/>
              </a:spcAft>
              <a:buFontTx/>
              <a:buChar char="-"/>
            </a:pPr>
            <a:r>
              <a:rPr lang="nb-NO" altLang="nb-NO" sz="2000" b="1" dirty="0">
                <a:solidFill>
                  <a:srgbClr val="000545"/>
                </a:solidFill>
              </a:rPr>
              <a:t>NIM-loven § 1: «[…] fremme og beskytte menneskerettighetene [i Norge] i tråd med Grunnloven, menneskerettsloven […] og folkeretten for øvrig».</a:t>
            </a:r>
          </a:p>
          <a:p>
            <a:pPr marL="342900" indent="-342900" defTabSz="914400">
              <a:spcAft>
                <a:spcPts val="1000"/>
              </a:spcAft>
              <a:buFontTx/>
              <a:buChar char="-"/>
            </a:pPr>
            <a:r>
              <a:rPr lang="nb-NO" altLang="nb-NO" sz="2000" b="1" dirty="0" err="1">
                <a:solidFill>
                  <a:srgbClr val="000545"/>
                </a:solidFill>
              </a:rPr>
              <a:t>NIMs</a:t>
            </a:r>
            <a:r>
              <a:rPr lang="nb-NO" altLang="nb-NO" sz="2000" b="1" dirty="0">
                <a:solidFill>
                  <a:srgbClr val="000545"/>
                </a:solidFill>
              </a:rPr>
              <a:t> fire funksjoner: Rådgiver, Vaktbikkje, Brobygger, Formidler</a:t>
            </a:r>
          </a:p>
          <a:p>
            <a:pPr marL="342900" indent="-342900" defTabSz="914400">
              <a:spcAft>
                <a:spcPts val="1000"/>
              </a:spcAft>
              <a:buFontTx/>
              <a:buChar char="-"/>
            </a:pPr>
            <a:r>
              <a:rPr lang="nb-NO" sz="2000" b="1" dirty="0">
                <a:solidFill>
                  <a:srgbClr val="000545"/>
                </a:solidFill>
              </a:rPr>
              <a:t>Regulert av FNs Paris-prinsipper. Over 120 stater har en nasjonal institusjon.</a:t>
            </a:r>
          </a:p>
          <a:p>
            <a:pPr marL="342900" indent="-342900" defTabSz="914400">
              <a:spcAft>
                <a:spcPts val="1000"/>
              </a:spcAft>
              <a:buFontTx/>
              <a:buChar char="-"/>
            </a:pPr>
            <a:r>
              <a:rPr lang="nb-NO" sz="2000" b="1" dirty="0">
                <a:solidFill>
                  <a:srgbClr val="000545"/>
                </a:solidFill>
              </a:rPr>
              <a:t>Systemnivå: Råd og anbefalinger til Stortinget, regjeringen, offentlige organer og relevante aktører. Ikke klage-/rådgivningsorgan for enkeltpersoner.</a:t>
            </a:r>
          </a:p>
          <a:p>
            <a:pPr marL="342900" indent="-342900" defTabSz="914400">
              <a:spcAft>
                <a:spcPts val="1000"/>
              </a:spcAft>
              <a:buFontTx/>
              <a:buChar char="-"/>
            </a:pPr>
            <a:r>
              <a:rPr lang="nb-NO" sz="2000" b="1" dirty="0">
                <a:solidFill>
                  <a:srgbClr val="000545"/>
                </a:solidFill>
              </a:rPr>
              <a:t>Kontorer i Oslo og Kautokeino. Ca. 20 ansatte. Primært jurister.</a:t>
            </a:r>
          </a:p>
          <a:p>
            <a:endParaRPr lang="nb-NO" dirty="0"/>
          </a:p>
        </p:txBody>
      </p:sp>
    </p:spTree>
    <p:extLst>
      <p:ext uri="{BB962C8B-B14F-4D97-AF65-F5344CB8AC3E}">
        <p14:creationId xmlns:p14="http://schemas.microsoft.com/office/powerpoint/2010/main" val="339466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0DCEE041-78F2-E1EB-BC7E-43CAF844FF20}"/>
              </a:ext>
            </a:extLst>
          </p:cNvPr>
          <p:cNvSpPr txBox="1"/>
          <p:nvPr/>
        </p:nvSpPr>
        <p:spPr>
          <a:xfrm>
            <a:off x="399657" y="226243"/>
            <a:ext cx="9441927" cy="677108"/>
          </a:xfrm>
          <a:prstGeom prst="rect">
            <a:avLst/>
          </a:prstGeom>
          <a:noFill/>
        </p:spPr>
        <p:txBody>
          <a:bodyPr wrap="square" rtlCol="0">
            <a:spAutoFit/>
          </a:bodyPr>
          <a:lstStyle/>
          <a:p>
            <a:r>
              <a:rPr lang="nb-NO" sz="2000" b="1" dirty="0">
                <a:solidFill>
                  <a:srgbClr val="1D6E8A"/>
                </a:solidFill>
                <a:latin typeface="Aptos" panose="020B0004020202020204" pitchFamily="34" charset="0"/>
                <a:ea typeface="+mj-ea"/>
                <a:cs typeface="+mj-cs"/>
              </a:rPr>
              <a:t>Hvor er ytringene observert? (Totaloversikt på tvers av de aktuelle minoritetene. </a:t>
            </a:r>
          </a:p>
          <a:p>
            <a:endParaRPr lang="nb-NO" dirty="0"/>
          </a:p>
        </p:txBody>
      </p:sp>
      <p:graphicFrame>
        <p:nvGraphicFramePr>
          <p:cNvPr id="8" name="ChartObject">
            <a:extLst>
              <a:ext uri="{FF2B5EF4-FFF2-40B4-BE49-F238E27FC236}">
                <a16:creationId xmlns:a16="http://schemas.microsoft.com/office/drawing/2014/main" id="{4EE79896-0161-45B2-E52A-2BE624100ECC}"/>
              </a:ext>
            </a:extLst>
          </p:cNvPr>
          <p:cNvGraphicFramePr/>
          <p:nvPr>
            <p:extLst>
              <p:ext uri="{D42A27DB-BD31-4B8C-83A1-F6EECF244321}">
                <p14:modId xmlns:p14="http://schemas.microsoft.com/office/powerpoint/2010/main" val="3817954500"/>
              </p:ext>
            </p:extLst>
          </p:nvPr>
        </p:nvGraphicFramePr>
        <p:xfrm>
          <a:off x="399657" y="1906498"/>
          <a:ext cx="1146810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72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6DEDBAD-3BC0-73B2-E372-75D0A6D3B50F}"/>
              </a:ext>
            </a:extLst>
          </p:cNvPr>
          <p:cNvSpPr txBox="1"/>
          <p:nvPr/>
        </p:nvSpPr>
        <p:spPr>
          <a:xfrm>
            <a:off x="1800519" y="433632"/>
            <a:ext cx="9030879" cy="400110"/>
          </a:xfrm>
          <a:prstGeom prst="rect">
            <a:avLst/>
          </a:prstGeom>
          <a:noFill/>
        </p:spPr>
        <p:txBody>
          <a:bodyPr wrap="square" rtlCol="0">
            <a:spAutoFit/>
          </a:bodyPr>
          <a:lstStyle/>
          <a:p>
            <a:r>
              <a:rPr lang="nb-NO" sz="2000" b="1" dirty="0">
                <a:solidFill>
                  <a:srgbClr val="1D6E8A"/>
                </a:solidFill>
                <a:latin typeface="Aptos" panose="020B0004020202020204" pitchFamily="34" charset="0"/>
                <a:ea typeface="+mj-ea"/>
                <a:cs typeface="+mj-cs"/>
              </a:rPr>
              <a:t>Hvor på nettet har du observert ytringene?</a:t>
            </a:r>
          </a:p>
        </p:txBody>
      </p:sp>
      <p:graphicFrame>
        <p:nvGraphicFramePr>
          <p:cNvPr id="3" name="ChartObject">
            <a:extLst>
              <a:ext uri="{FF2B5EF4-FFF2-40B4-BE49-F238E27FC236}">
                <a16:creationId xmlns:a16="http://schemas.microsoft.com/office/drawing/2014/main" id="{917BB4CF-8AA8-05AA-4320-A187252E27D7}"/>
              </a:ext>
            </a:extLst>
          </p:cNvPr>
          <p:cNvGraphicFramePr/>
          <p:nvPr>
            <p:extLst>
              <p:ext uri="{D42A27DB-BD31-4B8C-83A1-F6EECF244321}">
                <p14:modId xmlns:p14="http://schemas.microsoft.com/office/powerpoint/2010/main" val="997621332"/>
              </p:ext>
            </p:extLst>
          </p:nvPr>
        </p:nvGraphicFramePr>
        <p:xfrm>
          <a:off x="361950" y="1968500"/>
          <a:ext cx="11468100" cy="400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61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0BBF815-5262-155C-FAE1-963B3D210C19}"/>
              </a:ext>
            </a:extLst>
          </p:cNvPr>
          <p:cNvSpPr txBox="1"/>
          <p:nvPr/>
        </p:nvSpPr>
        <p:spPr>
          <a:xfrm>
            <a:off x="1630837" y="292231"/>
            <a:ext cx="7899662" cy="400110"/>
          </a:xfrm>
          <a:prstGeom prst="rect">
            <a:avLst/>
          </a:prstGeom>
          <a:noFill/>
        </p:spPr>
        <p:txBody>
          <a:bodyPr wrap="square" rtlCol="0">
            <a:spAutoFit/>
          </a:bodyPr>
          <a:lstStyle/>
          <a:p>
            <a:r>
              <a:rPr lang="nb-NO" sz="2000" b="1" dirty="0"/>
              <a:t>Hvor i det offentlige rom er ytringene observert?</a:t>
            </a:r>
          </a:p>
        </p:txBody>
      </p:sp>
      <p:graphicFrame>
        <p:nvGraphicFramePr>
          <p:cNvPr id="3" name="ChartObject">
            <a:extLst>
              <a:ext uri="{FF2B5EF4-FFF2-40B4-BE49-F238E27FC236}">
                <a16:creationId xmlns:a16="http://schemas.microsoft.com/office/drawing/2014/main" id="{4C05DF8D-5539-6518-8B07-8C2EEC0616D0}"/>
              </a:ext>
            </a:extLst>
          </p:cNvPr>
          <p:cNvGraphicFramePr/>
          <p:nvPr>
            <p:extLst>
              <p:ext uri="{D42A27DB-BD31-4B8C-83A1-F6EECF244321}">
                <p14:modId xmlns:p14="http://schemas.microsoft.com/office/powerpoint/2010/main" val="2355578719"/>
              </p:ext>
            </p:extLst>
          </p:nvPr>
        </p:nvGraphicFramePr>
        <p:xfrm>
          <a:off x="145133" y="1657315"/>
          <a:ext cx="1146810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1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7A9DC4B-1B45-C90B-5C47-9ACBAF387F19}"/>
              </a:ext>
            </a:extLst>
          </p:cNvPr>
          <p:cNvSpPr txBox="1"/>
          <p:nvPr/>
        </p:nvSpPr>
        <p:spPr>
          <a:xfrm>
            <a:off x="876693" y="405353"/>
            <a:ext cx="9087439" cy="461665"/>
          </a:xfrm>
          <a:prstGeom prst="rect">
            <a:avLst/>
          </a:prstGeom>
          <a:noFill/>
        </p:spPr>
        <p:txBody>
          <a:bodyPr wrap="square" rtlCol="0">
            <a:spAutoFit/>
          </a:bodyPr>
          <a:lstStyle/>
          <a:p>
            <a:r>
              <a:rPr lang="nb-NO" sz="2400" b="1" dirty="0"/>
              <a:t>Da du observerte ytringene, hva gjorde du?</a:t>
            </a:r>
          </a:p>
        </p:txBody>
      </p:sp>
      <p:graphicFrame>
        <p:nvGraphicFramePr>
          <p:cNvPr id="3" name="ChartObject">
            <a:extLst>
              <a:ext uri="{FF2B5EF4-FFF2-40B4-BE49-F238E27FC236}">
                <a16:creationId xmlns:a16="http://schemas.microsoft.com/office/drawing/2014/main" id="{837FF442-C3F0-59B9-DD80-AD3A077A3F62}"/>
              </a:ext>
            </a:extLst>
          </p:cNvPr>
          <p:cNvGraphicFramePr/>
          <p:nvPr>
            <p:extLst>
              <p:ext uri="{D42A27DB-BD31-4B8C-83A1-F6EECF244321}">
                <p14:modId xmlns:p14="http://schemas.microsoft.com/office/powerpoint/2010/main" val="4140502282"/>
              </p:ext>
            </p:extLst>
          </p:nvPr>
        </p:nvGraphicFramePr>
        <p:xfrm>
          <a:off x="361950" y="2033772"/>
          <a:ext cx="1146810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9168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54B225-ABC9-43F9-20FB-86027D385704}"/>
              </a:ext>
            </a:extLst>
          </p:cNvPr>
          <p:cNvSpPr>
            <a:spLocks noGrp="1"/>
          </p:cNvSpPr>
          <p:nvPr>
            <p:ph type="title"/>
          </p:nvPr>
        </p:nvSpPr>
        <p:spPr/>
        <p:txBody>
          <a:bodyPr/>
          <a:lstStyle/>
          <a:p>
            <a:r>
              <a:rPr lang="nb-NO" dirty="0"/>
              <a:t>Innholdet i hatprat</a:t>
            </a:r>
          </a:p>
        </p:txBody>
      </p:sp>
      <p:sp>
        <p:nvSpPr>
          <p:cNvPr id="3" name="Plassholder for tekst 2">
            <a:extLst>
              <a:ext uri="{FF2B5EF4-FFF2-40B4-BE49-F238E27FC236}">
                <a16:creationId xmlns:a16="http://schemas.microsoft.com/office/drawing/2014/main" id="{43D5F166-7065-703B-6070-70DA5C7C99B1}"/>
              </a:ext>
            </a:extLst>
          </p:cNvPr>
          <p:cNvSpPr>
            <a:spLocks noGrp="1"/>
          </p:cNvSpPr>
          <p:nvPr>
            <p:ph type="body" sz="half" idx="2"/>
          </p:nvPr>
        </p:nvSpPr>
        <p:spPr>
          <a:noFill/>
        </p:spPr>
        <p:txBody>
          <a:bodyPr>
            <a:normAutofit/>
          </a:bodyPr>
          <a:lstStyle/>
          <a:p>
            <a:r>
              <a:rPr lang="nb-NO" sz="1800" dirty="0">
                <a:solidFill>
                  <a:schemeClr val="tx1"/>
                </a:solidFill>
                <a:latin typeface="+mn-lt"/>
              </a:rPr>
              <a:t>Observerte hatprat rettet mot samer handler ofte om samenes rettigheter til utmark/beite, og påstander om at disse rettighetene er urettmessige. Kommentarene har gjerne utspring i utbyggingsprosjekter innen vindkraft og gruvedrift. </a:t>
            </a:r>
          </a:p>
          <a:p>
            <a:r>
              <a:rPr lang="nb-NO" sz="1800" dirty="0">
                <a:solidFill>
                  <a:schemeClr val="tx1"/>
                </a:solidFill>
                <a:latin typeface="+mn-lt"/>
              </a:rPr>
              <a:t>Flere viser også til ytringer om at samene ikke er urfolk, at de misbruker rettighetene sine, at de har for mye makt og krever for mye.</a:t>
            </a:r>
          </a:p>
          <a:p>
            <a:endParaRPr lang="nb-NO" dirty="0"/>
          </a:p>
        </p:txBody>
      </p:sp>
      <p:sp>
        <p:nvSpPr>
          <p:cNvPr id="4" name="Plassholder for bilde 3">
            <a:extLst>
              <a:ext uri="{FF2B5EF4-FFF2-40B4-BE49-F238E27FC236}">
                <a16:creationId xmlns:a16="http://schemas.microsoft.com/office/drawing/2014/main" id="{EBA7B420-EDA1-7E4F-7F42-539EAE9B4205}"/>
              </a:ext>
            </a:extLst>
          </p:cNvPr>
          <p:cNvSpPr>
            <a:spLocks noGrp="1"/>
          </p:cNvSpPr>
          <p:nvPr>
            <p:ph type="pic" sz="quarter" idx="11"/>
          </p:nvPr>
        </p:nvSpPr>
        <p:spPr/>
        <p:txBody>
          <a:bodyPr/>
          <a:lstStyle/>
          <a:p>
            <a:endParaRPr lang="nb-NO"/>
          </a:p>
        </p:txBody>
      </p:sp>
    </p:spTree>
    <p:extLst>
      <p:ext uri="{BB962C8B-B14F-4D97-AF65-F5344CB8AC3E}">
        <p14:creationId xmlns:p14="http://schemas.microsoft.com/office/powerpoint/2010/main" val="1697317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671D64-718F-7C58-A67F-9F546CDE116A}"/>
              </a:ext>
            </a:extLst>
          </p:cNvPr>
          <p:cNvSpPr>
            <a:spLocks noGrp="1"/>
          </p:cNvSpPr>
          <p:nvPr>
            <p:ph type="title"/>
          </p:nvPr>
        </p:nvSpPr>
        <p:spPr>
          <a:xfrm>
            <a:off x="3365180" y="537326"/>
            <a:ext cx="6316036" cy="952655"/>
          </a:xfrm>
        </p:spPr>
        <p:txBody>
          <a:bodyPr/>
          <a:lstStyle/>
          <a:p>
            <a:r>
              <a:rPr lang="nb-NO" dirty="0"/>
              <a:t>Årsaker til (manglende ) reaksjoner</a:t>
            </a:r>
          </a:p>
        </p:txBody>
      </p:sp>
      <p:sp>
        <p:nvSpPr>
          <p:cNvPr id="3" name="Plassholder for tekst 2">
            <a:extLst>
              <a:ext uri="{FF2B5EF4-FFF2-40B4-BE49-F238E27FC236}">
                <a16:creationId xmlns:a16="http://schemas.microsoft.com/office/drawing/2014/main" id="{EB99108E-EDCF-F91E-4633-7363F52F5401}"/>
              </a:ext>
            </a:extLst>
          </p:cNvPr>
          <p:cNvSpPr>
            <a:spLocks noGrp="1"/>
          </p:cNvSpPr>
          <p:nvPr>
            <p:ph type="body" sz="half" idx="2"/>
          </p:nvPr>
        </p:nvSpPr>
        <p:spPr/>
        <p:txBody>
          <a:bodyPr>
            <a:normAutofit fontScale="62500" lnSpcReduction="20000"/>
          </a:bodyPr>
          <a:lstStyle/>
          <a:p>
            <a:r>
              <a:rPr lang="nb-NO" sz="2600" dirty="0">
                <a:ea typeface="+mj-ea"/>
                <a:cs typeface="+mj-cs"/>
              </a:rPr>
              <a:t>De ikke tør å delta i offentlig debatt eller unnlater å kommentere i sosiale medier fordi de oppfatter debattklimaet som dårlig. </a:t>
            </a:r>
          </a:p>
          <a:p>
            <a:r>
              <a:rPr lang="nb-NO" sz="2600" dirty="0">
                <a:ea typeface="+mj-ea"/>
                <a:cs typeface="+mj-cs"/>
              </a:rPr>
              <a:t>De ikke ønsket å gi saken mer oppmerksomhet, eskalere situasjonen eller gjøre ting verre. </a:t>
            </a:r>
          </a:p>
          <a:p>
            <a:r>
              <a:rPr lang="nb-NO" sz="2600" dirty="0">
                <a:ea typeface="+mj-ea"/>
                <a:cs typeface="+mj-cs"/>
              </a:rPr>
              <a:t>Slike ytringer er så vanlige at de er lei av å svare.</a:t>
            </a:r>
          </a:p>
          <a:p>
            <a:r>
              <a:rPr lang="nb-NO" sz="2600" dirty="0">
                <a:ea typeface="+mj-ea"/>
                <a:cs typeface="+mj-cs"/>
              </a:rPr>
              <a:t>Tidligere forsøk på å rapportere slike ytringer ikke har resultert i noe. </a:t>
            </a:r>
          </a:p>
          <a:p>
            <a:r>
              <a:rPr lang="nb-NO" sz="2600" dirty="0">
                <a:ea typeface="+mj-ea"/>
                <a:cs typeface="+mj-cs"/>
              </a:rPr>
              <a:t>De mente at ytringene ikke angikk dem. </a:t>
            </a:r>
          </a:p>
          <a:p>
            <a:r>
              <a:rPr lang="nb-NO" sz="2600" dirty="0">
                <a:ea typeface="+mj-ea"/>
                <a:cs typeface="+mj-cs"/>
              </a:rPr>
              <a:t>De mente at ytringene var beskyttet av ytringsfriheten.</a:t>
            </a:r>
          </a:p>
          <a:p>
            <a:r>
              <a:rPr lang="nb-NO" sz="2600" dirty="0">
                <a:ea typeface="+mj-ea"/>
                <a:cs typeface="+mj-cs"/>
              </a:rPr>
              <a:t>De var usikre på hvilke muligheter de hadde for å gripe inn.</a:t>
            </a:r>
          </a:p>
          <a:p>
            <a:endParaRPr lang="nb-NO" dirty="0"/>
          </a:p>
        </p:txBody>
      </p:sp>
      <p:sp>
        <p:nvSpPr>
          <p:cNvPr id="4" name="Plassholder for bilde 3">
            <a:extLst>
              <a:ext uri="{FF2B5EF4-FFF2-40B4-BE49-F238E27FC236}">
                <a16:creationId xmlns:a16="http://schemas.microsoft.com/office/drawing/2014/main" id="{C30DAB9C-45E0-0385-F543-D18FDCB5EADD}"/>
              </a:ext>
            </a:extLst>
          </p:cNvPr>
          <p:cNvSpPr>
            <a:spLocks noGrp="1"/>
          </p:cNvSpPr>
          <p:nvPr>
            <p:ph type="pic" sz="quarter" idx="11"/>
          </p:nvPr>
        </p:nvSpPr>
        <p:spPr/>
        <p:txBody>
          <a:bodyPr/>
          <a:lstStyle/>
          <a:p>
            <a:endParaRPr lang="nb-NO"/>
          </a:p>
        </p:txBody>
      </p:sp>
      <p:sp>
        <p:nvSpPr>
          <p:cNvPr id="5" name="TekstSylinder 4">
            <a:extLst>
              <a:ext uri="{FF2B5EF4-FFF2-40B4-BE49-F238E27FC236}">
                <a16:creationId xmlns:a16="http://schemas.microsoft.com/office/drawing/2014/main" id="{BCAF5351-2702-E0BA-537B-889E75207102}"/>
              </a:ext>
            </a:extLst>
          </p:cNvPr>
          <p:cNvSpPr txBox="1"/>
          <p:nvPr/>
        </p:nvSpPr>
        <p:spPr>
          <a:xfrm>
            <a:off x="3987538" y="1611984"/>
            <a:ext cx="7946796" cy="923330"/>
          </a:xfrm>
          <a:prstGeom prst="rect">
            <a:avLst/>
          </a:prstGeom>
          <a:noFill/>
        </p:spPr>
        <p:txBody>
          <a:bodyPr wrap="square" rtlCol="0">
            <a:spAutoFit/>
          </a:bodyPr>
          <a:lstStyle/>
          <a:p>
            <a:r>
              <a:rPr lang="nb-NO" dirty="0">
                <a:solidFill>
                  <a:srgbClr val="1D6E8A"/>
                </a:solidFill>
                <a:latin typeface="Aptos" panose="020B0004020202020204" pitchFamily="34" charset="0"/>
                <a:ea typeface="+mj-ea"/>
                <a:cs typeface="+mj-cs"/>
              </a:rPr>
              <a:t>Noen av de vanligste årsakene til at de som var vitne til hatprat bestemte seg for å ikke gripe inn var:</a:t>
            </a:r>
          </a:p>
          <a:p>
            <a:endParaRPr lang="nb-NO" dirty="0"/>
          </a:p>
        </p:txBody>
      </p:sp>
    </p:spTree>
    <p:extLst>
      <p:ext uri="{BB962C8B-B14F-4D97-AF65-F5344CB8AC3E}">
        <p14:creationId xmlns:p14="http://schemas.microsoft.com/office/powerpoint/2010/main" val="237865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A640B65F-D0EE-6B09-8561-EA6238A549F5}"/>
              </a:ext>
            </a:extLst>
          </p:cNvPr>
          <p:cNvSpPr txBox="1"/>
          <p:nvPr/>
        </p:nvSpPr>
        <p:spPr>
          <a:xfrm>
            <a:off x="1404594" y="443059"/>
            <a:ext cx="7673419" cy="769441"/>
          </a:xfrm>
          <a:prstGeom prst="rect">
            <a:avLst/>
          </a:prstGeom>
          <a:noFill/>
        </p:spPr>
        <p:txBody>
          <a:bodyPr wrap="square" rtlCol="0">
            <a:spAutoFit/>
          </a:bodyPr>
          <a:lstStyle/>
          <a:p>
            <a:r>
              <a:rPr lang="nb-NO" sz="4400" b="1" dirty="0">
                <a:solidFill>
                  <a:srgbClr val="1D6E8A"/>
                </a:solidFill>
                <a:latin typeface="Aptos" panose="020B0004020202020204" pitchFamily="34" charset="0"/>
                <a:ea typeface="+mj-ea"/>
                <a:cs typeface="+mj-cs"/>
              </a:rPr>
              <a:t>Anbefalinger</a:t>
            </a:r>
          </a:p>
        </p:txBody>
      </p:sp>
      <p:sp>
        <p:nvSpPr>
          <p:cNvPr id="6" name="TekstSylinder 5">
            <a:extLst>
              <a:ext uri="{FF2B5EF4-FFF2-40B4-BE49-F238E27FC236}">
                <a16:creationId xmlns:a16="http://schemas.microsoft.com/office/drawing/2014/main" id="{F5AE6928-0675-22A6-8681-BD51252AB501}"/>
              </a:ext>
            </a:extLst>
          </p:cNvPr>
          <p:cNvSpPr txBox="1"/>
          <p:nvPr/>
        </p:nvSpPr>
        <p:spPr>
          <a:xfrm>
            <a:off x="1112362" y="2511089"/>
            <a:ext cx="10237509" cy="3471720"/>
          </a:xfrm>
          <a:prstGeom prst="rect">
            <a:avLst/>
          </a:prstGeom>
          <a:noFill/>
        </p:spPr>
        <p:txBody>
          <a:bodyPr wrap="square" rtlCol="0">
            <a:spAutoFit/>
          </a:bodyPr>
          <a:lstStyle/>
          <a:p>
            <a:pPr marL="457200" indent="-457200">
              <a:lnSpc>
                <a:spcPct val="160000"/>
              </a:lnSpc>
              <a:buFont typeface="+mj-lt"/>
              <a:buAutoNum type="arabicPeriod"/>
            </a:pPr>
            <a:r>
              <a:rPr lang="nb-NO" sz="1800" dirty="0">
                <a:solidFill>
                  <a:srgbClr val="000545"/>
                </a:solidFill>
              </a:rPr>
              <a:t>Det bør igangsettes et nasjonalt kompetanseløft om samer og nasjonale minoriteter for alle lærere og lærerutdanninger. </a:t>
            </a:r>
          </a:p>
          <a:p>
            <a:pPr marL="457200" indent="-457200">
              <a:lnSpc>
                <a:spcPct val="160000"/>
              </a:lnSpc>
              <a:buFont typeface="+mj-lt"/>
              <a:buAutoNum type="arabicPeriod"/>
            </a:pPr>
            <a:r>
              <a:rPr lang="nb-NO" sz="1800" dirty="0">
                <a:solidFill>
                  <a:srgbClr val="000545"/>
                </a:solidFill>
              </a:rPr>
              <a:t>Det bør utarbeides nasjonale handlingsplaner mot hatprat/hets.</a:t>
            </a:r>
          </a:p>
          <a:p>
            <a:pPr marL="457200" indent="-457200">
              <a:lnSpc>
                <a:spcPct val="160000"/>
              </a:lnSpc>
              <a:buFont typeface="+mj-lt"/>
              <a:buAutoNum type="arabicPeriod"/>
            </a:pPr>
            <a:r>
              <a:rPr lang="nb-NO" sz="1800" dirty="0">
                <a:solidFill>
                  <a:srgbClr val="000545"/>
                </a:solidFill>
              </a:rPr>
              <a:t>Det bør utarbeides lokale handlingsplaner mot hatprat/hets.</a:t>
            </a:r>
          </a:p>
          <a:p>
            <a:pPr marL="457200" indent="-457200">
              <a:lnSpc>
                <a:spcPct val="160000"/>
              </a:lnSpc>
              <a:buFont typeface="+mj-lt"/>
              <a:buAutoNum type="arabicPeriod"/>
            </a:pPr>
            <a:r>
              <a:rPr lang="nb-NO" sz="1800" dirty="0">
                <a:solidFill>
                  <a:srgbClr val="000545"/>
                </a:solidFill>
              </a:rPr>
              <a:t>Det bør utarbeides en lavterskelløsning for å melde fra om hatprat/hets.</a:t>
            </a:r>
          </a:p>
          <a:p>
            <a:pPr marL="457200" indent="-457200">
              <a:lnSpc>
                <a:spcPct val="160000"/>
              </a:lnSpc>
              <a:buFont typeface="+mj-lt"/>
              <a:buAutoNum type="arabicPeriod"/>
            </a:pPr>
            <a:r>
              <a:rPr lang="nb-NO" sz="1800" dirty="0">
                <a:solidFill>
                  <a:srgbClr val="000545"/>
                </a:solidFill>
              </a:rPr>
              <a:t>Alle politidistrikter bør samle inn og publisere statistikk om hatefulle ytringer og hatkriminalitet mot samer og nasjonale minoriteter.</a:t>
            </a:r>
          </a:p>
          <a:p>
            <a:endParaRPr lang="nb-NO" dirty="0"/>
          </a:p>
        </p:txBody>
      </p:sp>
    </p:spTree>
    <p:extLst>
      <p:ext uri="{BB962C8B-B14F-4D97-AF65-F5344CB8AC3E}">
        <p14:creationId xmlns:p14="http://schemas.microsoft.com/office/powerpoint/2010/main" val="4217801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3562AA-E0BB-FAD5-9F62-BE89FFDB106E}"/>
              </a:ext>
            </a:extLst>
          </p:cNvPr>
          <p:cNvSpPr>
            <a:spLocks noGrp="1"/>
          </p:cNvSpPr>
          <p:nvPr>
            <p:ph type="title"/>
          </p:nvPr>
        </p:nvSpPr>
        <p:spPr>
          <a:xfrm>
            <a:off x="5278821" y="1202704"/>
            <a:ext cx="5288626" cy="503548"/>
          </a:xfrm>
        </p:spPr>
        <p:txBody>
          <a:bodyPr/>
          <a:lstStyle/>
          <a:p>
            <a:r>
              <a:rPr lang="nb-NO" dirty="0"/>
              <a:t>Om rapporten og undersøkelsen </a:t>
            </a:r>
          </a:p>
        </p:txBody>
      </p:sp>
      <p:sp>
        <p:nvSpPr>
          <p:cNvPr id="3" name="Plassholder for tekst 2">
            <a:extLst>
              <a:ext uri="{FF2B5EF4-FFF2-40B4-BE49-F238E27FC236}">
                <a16:creationId xmlns:a16="http://schemas.microsoft.com/office/drawing/2014/main" id="{2D364378-F516-FD62-DD8B-25D91AEFDA85}"/>
              </a:ext>
            </a:extLst>
          </p:cNvPr>
          <p:cNvSpPr>
            <a:spLocks noGrp="1"/>
          </p:cNvSpPr>
          <p:nvPr>
            <p:ph type="body" sz="half" idx="2"/>
          </p:nvPr>
        </p:nvSpPr>
        <p:spPr>
          <a:xfrm>
            <a:off x="5278821" y="1706252"/>
            <a:ext cx="6316036" cy="1093509"/>
          </a:xfrm>
        </p:spPr>
        <p:txBody>
          <a:bodyPr>
            <a:normAutofit/>
          </a:bodyPr>
          <a:lstStyle/>
          <a:p>
            <a:r>
              <a:rPr lang="nb-NO" sz="2000" dirty="0"/>
              <a:t>Nasjonal undersøkelse gjennomført august 2023. Formålet var å kartlegge observasjoner av og reaksjoner på hatprat og hets i den norske befolkningen</a:t>
            </a:r>
          </a:p>
        </p:txBody>
      </p:sp>
      <p:pic>
        <p:nvPicPr>
          <p:cNvPr id="2050" name="Picture 2" descr="Forside: Stille i møte med hets">
            <a:extLst>
              <a:ext uri="{FF2B5EF4-FFF2-40B4-BE49-F238E27FC236}">
                <a16:creationId xmlns:a16="http://schemas.microsoft.com/office/drawing/2014/main" id="{33A518FE-AA0E-E933-CFE7-89077F3B6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78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A7DDA6B5-6B93-6F9E-EB85-08DB195B2C4A}"/>
              </a:ext>
            </a:extLst>
          </p:cNvPr>
          <p:cNvSpPr txBox="1"/>
          <p:nvPr/>
        </p:nvSpPr>
        <p:spPr>
          <a:xfrm>
            <a:off x="5278821" y="3091992"/>
            <a:ext cx="6353855" cy="3600986"/>
          </a:xfrm>
          <a:prstGeom prst="rect">
            <a:avLst/>
          </a:prstGeom>
          <a:noFill/>
        </p:spPr>
        <p:txBody>
          <a:bodyPr wrap="square" rtlCol="0">
            <a:spAutoFit/>
          </a:bodyPr>
          <a:lstStyle/>
          <a:p>
            <a:pPr algn="l"/>
            <a:r>
              <a:rPr lang="nb-NO" sz="1400" dirty="0">
                <a:solidFill>
                  <a:srgbClr val="1D6E8A"/>
                </a:solidFill>
                <a:latin typeface="Aptos" panose="020B0004020202020204" pitchFamily="34" charset="0"/>
              </a:rPr>
              <a:t>34 % av befolkningen har observert at en person eller en gruppe har blitt utsatt for hets i løpet av det siste året.</a:t>
            </a:r>
          </a:p>
          <a:p>
            <a:pPr algn="l"/>
            <a:endParaRPr lang="nb-NO" sz="1400" dirty="0">
              <a:solidFill>
                <a:srgbClr val="1D6E8A"/>
              </a:solidFill>
              <a:latin typeface="Aptos" panose="020B0004020202020204" pitchFamily="34" charset="0"/>
            </a:endParaRPr>
          </a:p>
          <a:p>
            <a:pPr algn="l"/>
            <a:r>
              <a:rPr lang="nb-NO" sz="1400" dirty="0">
                <a:solidFill>
                  <a:srgbClr val="1D6E8A"/>
                </a:solidFill>
                <a:latin typeface="Aptos" panose="020B0004020202020204" pitchFamily="34" charset="0"/>
              </a:rPr>
              <a:t>56 % av de som observerer hets gjør ingenting for å gripe inn.</a:t>
            </a:r>
          </a:p>
          <a:p>
            <a:pPr algn="l"/>
            <a:endParaRPr lang="nb-NO" sz="1400" dirty="0">
              <a:solidFill>
                <a:srgbClr val="1D6E8A"/>
              </a:solidFill>
              <a:latin typeface="Aptos" panose="020B0004020202020204" pitchFamily="34" charset="0"/>
            </a:endParaRPr>
          </a:p>
          <a:p>
            <a:pPr algn="l"/>
            <a:r>
              <a:rPr lang="nb-NO" sz="1400" dirty="0">
                <a:solidFill>
                  <a:srgbClr val="1D6E8A"/>
                </a:solidFill>
                <a:latin typeface="Aptos" panose="020B0004020202020204" pitchFamily="34" charset="0"/>
              </a:rPr>
              <a:t>De vanligste arenaene der man observerer hets er på nettet eller sosiale medier (81 %), i det offentlige rom (28 %) og i private omgivelser (27 %).</a:t>
            </a:r>
          </a:p>
          <a:p>
            <a:pPr algn="l"/>
            <a:endParaRPr lang="nb-NO" sz="1400" dirty="0">
              <a:solidFill>
                <a:srgbClr val="1D6E8A"/>
              </a:solidFill>
              <a:latin typeface="Aptos" panose="020B0004020202020204" pitchFamily="34" charset="0"/>
            </a:endParaRPr>
          </a:p>
          <a:p>
            <a:pPr algn="l"/>
            <a:r>
              <a:rPr lang="nb-NO" sz="1400" dirty="0">
                <a:solidFill>
                  <a:srgbClr val="1D6E8A"/>
                </a:solidFill>
                <a:latin typeface="Aptos" panose="020B0004020202020204" pitchFamily="34" charset="0"/>
              </a:rPr>
              <a:t>De hyppigste rapporterte årsakene til at tilskuere ikke griper inn i møte med hets er at de er bekymret for potensielle konsekvenser eller eskalering (31 %), at de mener hetsen ikke angår dem (18 %), at de som hovedregel aldri deltar i nettdebatter (17 %) og at de mener det er nytteløst å gripe inn (15 %).</a:t>
            </a:r>
          </a:p>
          <a:p>
            <a:pPr algn="l"/>
            <a:endParaRPr lang="nb-NO" sz="1400" dirty="0">
              <a:solidFill>
                <a:srgbClr val="1D6E8A"/>
              </a:solidFill>
              <a:latin typeface="Aptos" panose="020B0004020202020204" pitchFamily="34" charset="0"/>
            </a:endParaRPr>
          </a:p>
          <a:p>
            <a:pPr algn="l"/>
            <a:r>
              <a:rPr lang="nb-NO" sz="1400" dirty="0">
                <a:solidFill>
                  <a:srgbClr val="1D6E8A"/>
                </a:solidFill>
                <a:latin typeface="Aptos" panose="020B0004020202020204" pitchFamily="34" charset="0"/>
              </a:rPr>
              <a:t>84 % av befolkningen mener at tilskuere bør gjøre noe for å hjelpe dem som blir utsatt for hets dersom det er trygt å gjøre det.</a:t>
            </a:r>
          </a:p>
          <a:p>
            <a:endParaRPr lang="nb-NO" dirty="0"/>
          </a:p>
        </p:txBody>
      </p:sp>
    </p:spTree>
    <p:extLst>
      <p:ext uri="{BB962C8B-B14F-4D97-AF65-F5344CB8AC3E}">
        <p14:creationId xmlns:p14="http://schemas.microsoft.com/office/powerpoint/2010/main" val="288258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3562AA-E0BB-FAD5-9F62-BE89FFDB106E}"/>
              </a:ext>
            </a:extLst>
          </p:cNvPr>
          <p:cNvSpPr>
            <a:spLocks noGrp="1"/>
          </p:cNvSpPr>
          <p:nvPr>
            <p:ph type="title"/>
          </p:nvPr>
        </p:nvSpPr>
        <p:spPr>
          <a:xfrm>
            <a:off x="5278821" y="1202704"/>
            <a:ext cx="5288626" cy="503548"/>
          </a:xfrm>
        </p:spPr>
        <p:txBody>
          <a:bodyPr/>
          <a:lstStyle/>
          <a:p>
            <a:r>
              <a:rPr lang="nb-NO" dirty="0"/>
              <a:t>SOS-metoden</a:t>
            </a:r>
          </a:p>
        </p:txBody>
      </p:sp>
      <p:sp>
        <p:nvSpPr>
          <p:cNvPr id="3" name="Plassholder for tekst 2">
            <a:extLst>
              <a:ext uri="{FF2B5EF4-FFF2-40B4-BE49-F238E27FC236}">
                <a16:creationId xmlns:a16="http://schemas.microsoft.com/office/drawing/2014/main" id="{2D364378-F516-FD62-DD8B-25D91AEFDA85}"/>
              </a:ext>
            </a:extLst>
          </p:cNvPr>
          <p:cNvSpPr>
            <a:spLocks noGrp="1"/>
          </p:cNvSpPr>
          <p:nvPr>
            <p:ph type="body" sz="half" idx="2"/>
          </p:nvPr>
        </p:nvSpPr>
        <p:spPr>
          <a:xfrm>
            <a:off x="5278821" y="1706252"/>
            <a:ext cx="6316036" cy="1093509"/>
          </a:xfrm>
        </p:spPr>
        <p:txBody>
          <a:bodyPr>
            <a:normAutofit fontScale="92500" lnSpcReduction="10000"/>
          </a:bodyPr>
          <a:lstStyle/>
          <a:p>
            <a:r>
              <a:rPr lang="nb-NO" sz="2000" dirty="0"/>
              <a:t>På bakgrunn av disse funnene og litteraturgjennomgangen, presenterer vi i kapittel 5 tre strategier for å gripe inn dersom man er vitne til hatprat/hets som vi kaller SOS-metoden for tilskuerintervensjon</a:t>
            </a:r>
          </a:p>
        </p:txBody>
      </p:sp>
      <p:pic>
        <p:nvPicPr>
          <p:cNvPr id="2050" name="Picture 2" descr="Forside: Stille i møte med hets">
            <a:extLst>
              <a:ext uri="{FF2B5EF4-FFF2-40B4-BE49-F238E27FC236}">
                <a16:creationId xmlns:a16="http://schemas.microsoft.com/office/drawing/2014/main" id="{33A518FE-AA0E-E933-CFE7-89077F3B6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78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A7DDA6B5-6B93-6F9E-EB85-08DB195B2C4A}"/>
              </a:ext>
            </a:extLst>
          </p:cNvPr>
          <p:cNvSpPr txBox="1"/>
          <p:nvPr/>
        </p:nvSpPr>
        <p:spPr>
          <a:xfrm>
            <a:off x="5374071" y="2933977"/>
            <a:ext cx="6560754" cy="923330"/>
          </a:xfrm>
          <a:prstGeom prst="rect">
            <a:avLst/>
          </a:prstGeom>
          <a:noFill/>
        </p:spPr>
        <p:txBody>
          <a:bodyPr wrap="square" rtlCol="0">
            <a:spAutoFit/>
          </a:bodyPr>
          <a:lstStyle/>
          <a:p>
            <a:pPr algn="l"/>
            <a:r>
              <a:rPr lang="nb-NO" dirty="0">
                <a:solidFill>
                  <a:srgbClr val="1D6E8A"/>
                </a:solidFill>
                <a:latin typeface="Aptos" panose="020B0004020202020204" pitchFamily="34" charset="0"/>
              </a:rPr>
              <a:t>«Si noe», «Overvåk situasjonen» og «Spør om hjelp»</a:t>
            </a:r>
          </a:p>
          <a:p>
            <a:pPr algn="l"/>
            <a:endParaRPr lang="nb-NO" dirty="0">
              <a:solidFill>
                <a:srgbClr val="1D6E8A"/>
              </a:solidFill>
              <a:latin typeface="Aptos" panose="020B0004020202020204" pitchFamily="34" charset="0"/>
            </a:endParaRPr>
          </a:p>
          <a:p>
            <a:pPr algn="l"/>
            <a:r>
              <a:rPr lang="nb-NO" dirty="0">
                <a:solidFill>
                  <a:srgbClr val="1D6E8A"/>
                </a:solidFill>
                <a:latin typeface="Aptos" panose="020B0004020202020204" pitchFamily="34" charset="0"/>
              </a:rPr>
              <a:t>Les mer om prosjektet «Stillhet sårer» på stillhetsårer.no </a:t>
            </a:r>
          </a:p>
        </p:txBody>
      </p:sp>
    </p:spTree>
    <p:extLst>
      <p:ext uri="{BB962C8B-B14F-4D97-AF65-F5344CB8AC3E}">
        <p14:creationId xmlns:p14="http://schemas.microsoft.com/office/powerpoint/2010/main" val="2154074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80C7B3-4889-832F-668C-10FB2FC0DADD}"/>
              </a:ext>
            </a:extLst>
          </p:cNvPr>
          <p:cNvSpPr>
            <a:spLocks noGrp="1"/>
          </p:cNvSpPr>
          <p:nvPr>
            <p:ph type="title"/>
          </p:nvPr>
        </p:nvSpPr>
        <p:spPr/>
        <p:txBody>
          <a:bodyPr/>
          <a:lstStyle/>
          <a:p>
            <a:endParaRPr lang="nb-NO" dirty="0"/>
          </a:p>
        </p:txBody>
      </p:sp>
      <p:sp>
        <p:nvSpPr>
          <p:cNvPr id="3" name="Plassholder for tekst 2">
            <a:extLst>
              <a:ext uri="{FF2B5EF4-FFF2-40B4-BE49-F238E27FC236}">
                <a16:creationId xmlns:a16="http://schemas.microsoft.com/office/drawing/2014/main" id="{739E52F6-4B10-6235-0D87-087E774B2341}"/>
              </a:ext>
            </a:extLst>
          </p:cNvPr>
          <p:cNvSpPr>
            <a:spLocks noGrp="1"/>
          </p:cNvSpPr>
          <p:nvPr>
            <p:ph type="body" sz="half" idx="2"/>
          </p:nvPr>
        </p:nvSpPr>
        <p:spPr/>
        <p:txBody>
          <a:bodyPr/>
          <a:lstStyle/>
          <a:p>
            <a:r>
              <a:rPr lang="nb-NO" dirty="0">
                <a:hlinkClick r:id="rId3"/>
              </a:rPr>
              <a:t>https://www.nhri.no/temaer/kommuner/</a:t>
            </a:r>
            <a:endParaRPr lang="nb-NO" dirty="0"/>
          </a:p>
          <a:p>
            <a:r>
              <a:rPr lang="nb-NO" sz="1900" dirty="0"/>
              <a:t>Kommunene har et selvstendig menneskerettighetsansvar, jf. Grunnloven § 92 og HR 2022- 401-A (Tolgasaken). Dette betyr at kommunene må ivareta menneskerettighetene i alle aspekter av sitt virke.</a:t>
            </a:r>
          </a:p>
          <a:p>
            <a:r>
              <a:rPr lang="nb-NO" sz="1900" dirty="0"/>
              <a:t>På våre hjemmesider finnes kurs, rapporter, veiledere og prosjekter for kommunale ansatte. </a:t>
            </a:r>
          </a:p>
        </p:txBody>
      </p:sp>
      <p:pic>
        <p:nvPicPr>
          <p:cNvPr id="5122" name="Picture 2" descr="Forside: Kommuner og menneskerettigheter">
            <a:extLst>
              <a:ext uri="{FF2B5EF4-FFF2-40B4-BE49-F238E27FC236}">
                <a16:creationId xmlns:a16="http://schemas.microsoft.com/office/drawing/2014/main" id="{339218CA-FA92-9E1E-7CD0-9CC46B6ED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7300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9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773D8B2-013C-A0E2-6F04-0209D141CD77}"/>
              </a:ext>
            </a:extLst>
          </p:cNvPr>
          <p:cNvSpPr>
            <a:spLocks noGrp="1"/>
          </p:cNvSpPr>
          <p:nvPr>
            <p:ph type="title"/>
          </p:nvPr>
        </p:nvSpPr>
        <p:spPr>
          <a:xfrm>
            <a:off x="5392293" y="1038225"/>
            <a:ext cx="4824679" cy="826884"/>
          </a:xfrm>
        </p:spPr>
        <p:txBody>
          <a:bodyPr/>
          <a:lstStyle/>
          <a:p>
            <a:r>
              <a:rPr lang="nb-NO" sz="4000" dirty="0"/>
              <a:t>Om undersøkelsen </a:t>
            </a:r>
          </a:p>
        </p:txBody>
      </p:sp>
      <p:sp>
        <p:nvSpPr>
          <p:cNvPr id="5" name="Plassholder for tekst 4">
            <a:extLst>
              <a:ext uri="{FF2B5EF4-FFF2-40B4-BE49-F238E27FC236}">
                <a16:creationId xmlns:a16="http://schemas.microsoft.com/office/drawing/2014/main" id="{790E9327-5B6B-53EC-915F-1391D443BF86}"/>
              </a:ext>
            </a:extLst>
          </p:cNvPr>
          <p:cNvSpPr>
            <a:spLocks noGrp="1"/>
          </p:cNvSpPr>
          <p:nvPr>
            <p:ph type="body" sz="half" idx="2"/>
          </p:nvPr>
        </p:nvSpPr>
        <p:spPr>
          <a:xfrm>
            <a:off x="4838700" y="2102613"/>
            <a:ext cx="6810375" cy="3917187"/>
          </a:xfrm>
        </p:spPr>
        <p:txBody>
          <a:bodyPr>
            <a:normAutofit fontScale="55000" lnSpcReduction="20000"/>
          </a:bodyPr>
          <a:lstStyle/>
          <a:p>
            <a:r>
              <a:rPr lang="nb-NO" sz="4000" dirty="0">
                <a:ea typeface="+mj-ea"/>
                <a:cs typeface="+mj-cs"/>
              </a:rPr>
              <a:t>Gjennomført i november 2021 av </a:t>
            </a:r>
            <a:r>
              <a:rPr lang="nb-NO" sz="4000" dirty="0" err="1">
                <a:ea typeface="+mj-ea"/>
                <a:cs typeface="+mj-cs"/>
              </a:rPr>
              <a:t>Kantar</a:t>
            </a:r>
            <a:r>
              <a:rPr lang="nb-NO" sz="4000" dirty="0">
                <a:ea typeface="+mj-ea"/>
                <a:cs typeface="+mj-cs"/>
              </a:rPr>
              <a:t> Public på oppdrag fra NIM.</a:t>
            </a:r>
          </a:p>
          <a:p>
            <a:r>
              <a:rPr lang="nb-NO" sz="4000" dirty="0">
                <a:ea typeface="+mj-ea"/>
                <a:cs typeface="+mj-cs"/>
              </a:rPr>
              <a:t>Formålet: å identifisere og måle holdninger i den bredere befolkningen som kan påvirke menneskerettighetene til samer og nasjonale minoriteter, og som kan bidra til mulig hatprat og diskriminering. </a:t>
            </a:r>
          </a:p>
          <a:p>
            <a:r>
              <a:rPr lang="nb-NO" sz="4000" dirty="0">
                <a:ea typeface="+mj-ea"/>
                <a:cs typeface="+mj-cs"/>
              </a:rPr>
              <a:t>Rettet mot et representativt utvalg av befolkningen i Norge, avgrenset til personer fylt 18 år eller eldre. </a:t>
            </a:r>
          </a:p>
          <a:p>
            <a:r>
              <a:rPr lang="nb-NO" sz="4000" dirty="0">
                <a:ea typeface="+mj-ea"/>
                <a:cs typeface="+mj-cs"/>
              </a:rPr>
              <a:t>2654 respondenter, hvorav 1553 er fra tradisjonelle bosettingsområder for samer, kvener/norskfinner og skogfinner. 1101 er bosatt i øvrige kommuner. Denne </a:t>
            </a:r>
            <a:r>
              <a:rPr lang="nb-NO" sz="4000" dirty="0" err="1">
                <a:ea typeface="+mj-ea"/>
                <a:cs typeface="+mj-cs"/>
              </a:rPr>
              <a:t>overerpresentasjonen</a:t>
            </a:r>
            <a:r>
              <a:rPr lang="nb-NO" sz="4000" dirty="0">
                <a:ea typeface="+mj-ea"/>
                <a:cs typeface="+mj-cs"/>
              </a:rPr>
              <a:t> er korrigert gjennom utvalgsvekting. </a:t>
            </a:r>
          </a:p>
          <a:p>
            <a:endParaRPr lang="nb-NO" dirty="0"/>
          </a:p>
        </p:txBody>
      </p:sp>
      <p:pic>
        <p:nvPicPr>
          <p:cNvPr id="13" name="Grafikk 12">
            <a:extLst>
              <a:ext uri="{FF2B5EF4-FFF2-40B4-BE49-F238E27FC236}">
                <a16:creationId xmlns:a16="http://schemas.microsoft.com/office/drawing/2014/main" id="{B83F9292-58B7-AF10-5114-E778FA4D5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5375" y="1451667"/>
            <a:ext cx="3529908" cy="3529908"/>
          </a:xfrm>
          <a:prstGeom prst="rect">
            <a:avLst/>
          </a:prstGeom>
        </p:spPr>
      </p:pic>
    </p:spTree>
    <p:extLst>
      <p:ext uri="{BB962C8B-B14F-4D97-AF65-F5344CB8AC3E}">
        <p14:creationId xmlns:p14="http://schemas.microsoft.com/office/powerpoint/2010/main" val="3633603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5DB6E4-EC11-41EB-8ACD-4C3DB931C760}"/>
              </a:ext>
            </a:extLst>
          </p:cNvPr>
          <p:cNvSpPr>
            <a:spLocks noGrp="1"/>
          </p:cNvSpPr>
          <p:nvPr>
            <p:ph type="title"/>
          </p:nvPr>
        </p:nvSpPr>
        <p:spPr/>
        <p:txBody>
          <a:bodyPr/>
          <a:lstStyle/>
          <a:p>
            <a:r>
              <a:rPr lang="nb-NO" dirty="0"/>
              <a:t>Innspill</a:t>
            </a:r>
          </a:p>
        </p:txBody>
      </p:sp>
      <p:sp>
        <p:nvSpPr>
          <p:cNvPr id="3" name="Plassholder for tekst 2">
            <a:extLst>
              <a:ext uri="{FF2B5EF4-FFF2-40B4-BE49-F238E27FC236}">
                <a16:creationId xmlns:a16="http://schemas.microsoft.com/office/drawing/2014/main" id="{909D3EAD-611C-59C5-A083-61C126C7910A}"/>
              </a:ext>
            </a:extLst>
          </p:cNvPr>
          <p:cNvSpPr>
            <a:spLocks noGrp="1"/>
          </p:cNvSpPr>
          <p:nvPr>
            <p:ph type="body" sz="half" idx="2"/>
          </p:nvPr>
        </p:nvSpPr>
        <p:spPr>
          <a:xfrm>
            <a:off x="5667375" y="2543175"/>
            <a:ext cx="5517407" cy="3102137"/>
          </a:xfrm>
        </p:spPr>
        <p:txBody>
          <a:bodyPr>
            <a:normAutofit fontScale="92500" lnSpcReduction="10000"/>
          </a:bodyPr>
          <a:lstStyle/>
          <a:p>
            <a:r>
              <a:rPr lang="nb-NO" dirty="0">
                <a:ea typeface="+mj-ea"/>
                <a:cs typeface="+mj-cs"/>
              </a:rPr>
              <a:t>NIM opprettet en referansegruppe for prosjektet bestående av forskere med kompetanse på dette området, som kom med innspill til både undersøkelsesdesign og analyse. </a:t>
            </a:r>
          </a:p>
          <a:p>
            <a:r>
              <a:rPr lang="nb-NO" dirty="0">
                <a:ea typeface="+mj-ea"/>
                <a:cs typeface="+mj-cs"/>
              </a:rPr>
              <a:t>NIM har også vært i møter med representanter fra Sametinget og nasjonale minoritetsorganisasjoner, Sannhets- og forsoningskommisjonen og statlige myndigheter, som har gitt verdifulle innspill. </a:t>
            </a:r>
          </a:p>
          <a:p>
            <a:endParaRPr lang="nb-NO" dirty="0">
              <a:ea typeface="+mj-ea"/>
              <a:cs typeface="+mj-cs"/>
            </a:endParaRPr>
          </a:p>
          <a:p>
            <a:endParaRPr lang="nb-NO" dirty="0"/>
          </a:p>
        </p:txBody>
      </p:sp>
      <p:pic>
        <p:nvPicPr>
          <p:cNvPr id="5" name="Grafikk 4">
            <a:extLst>
              <a:ext uri="{FF2B5EF4-FFF2-40B4-BE49-F238E27FC236}">
                <a16:creationId xmlns:a16="http://schemas.microsoft.com/office/drawing/2014/main" id="{83D2164A-B6EE-2E5A-7DBD-05AE53ED06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3526" y="2079892"/>
            <a:ext cx="2698216" cy="2698216"/>
          </a:xfrm>
          <a:prstGeom prst="rect">
            <a:avLst/>
          </a:prstGeom>
        </p:spPr>
      </p:pic>
    </p:spTree>
    <p:extLst>
      <p:ext uri="{BB962C8B-B14F-4D97-AF65-F5344CB8AC3E}">
        <p14:creationId xmlns:p14="http://schemas.microsoft.com/office/powerpoint/2010/main" val="421666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D85D7F6-F71A-5ED6-C0E0-502B65F7163B}"/>
              </a:ext>
            </a:extLst>
          </p:cNvPr>
          <p:cNvSpPr>
            <a:spLocks noGrp="1"/>
          </p:cNvSpPr>
          <p:nvPr>
            <p:ph type="title"/>
          </p:nvPr>
        </p:nvSpPr>
        <p:spPr>
          <a:xfrm>
            <a:off x="5278821" y="1364629"/>
            <a:ext cx="6316036" cy="778496"/>
          </a:xfrm>
        </p:spPr>
        <p:txBody>
          <a:bodyPr/>
          <a:lstStyle/>
          <a:p>
            <a:r>
              <a:rPr lang="nb-NO" dirty="0"/>
              <a:t>Hovedfunn</a:t>
            </a:r>
            <a:br>
              <a:rPr lang="nb-NO" dirty="0"/>
            </a:br>
            <a:r>
              <a:rPr lang="nb-NO" sz="2000" dirty="0"/>
              <a:t>Hovedfunnene kan deles inn i følgende fire kategorier: </a:t>
            </a:r>
            <a:endParaRPr lang="nb-NO" dirty="0"/>
          </a:p>
        </p:txBody>
      </p:sp>
      <p:sp>
        <p:nvSpPr>
          <p:cNvPr id="5" name="Plassholder for tekst 4">
            <a:extLst>
              <a:ext uri="{FF2B5EF4-FFF2-40B4-BE49-F238E27FC236}">
                <a16:creationId xmlns:a16="http://schemas.microsoft.com/office/drawing/2014/main" id="{87A8B749-03FB-0D8F-7F68-AF25D77684F6}"/>
              </a:ext>
            </a:extLst>
          </p:cNvPr>
          <p:cNvSpPr>
            <a:spLocks noGrp="1"/>
          </p:cNvSpPr>
          <p:nvPr>
            <p:ph type="body" sz="half" idx="2"/>
          </p:nvPr>
        </p:nvSpPr>
        <p:spPr>
          <a:xfrm>
            <a:off x="5278821" y="2703147"/>
            <a:ext cx="6316036" cy="3278553"/>
          </a:xfrm>
        </p:spPr>
        <p:txBody>
          <a:bodyPr>
            <a:normAutofit fontScale="92500" lnSpcReduction="20000"/>
          </a:bodyPr>
          <a:lstStyle/>
          <a:p>
            <a:pPr marL="457200" indent="-457200">
              <a:buAutoNum type="arabicPeriod"/>
            </a:pPr>
            <a:r>
              <a:rPr lang="nb-NO" dirty="0"/>
              <a:t>Kunnskap og erfaring </a:t>
            </a:r>
          </a:p>
          <a:p>
            <a:pPr marL="457200" indent="-457200">
              <a:buAutoNum type="arabicPeriod"/>
            </a:pPr>
            <a:r>
              <a:rPr lang="nb-NO" dirty="0"/>
              <a:t>Holdninger </a:t>
            </a:r>
          </a:p>
          <a:p>
            <a:pPr marL="457200" indent="-457200">
              <a:buAutoNum type="arabicPeriod"/>
            </a:pPr>
            <a:r>
              <a:rPr lang="nb-NO" dirty="0"/>
              <a:t>Reaksjoner på hatprat/hets</a:t>
            </a:r>
          </a:p>
          <a:p>
            <a:pPr marL="457200" indent="-457200">
              <a:buAutoNum type="arabicPeriod"/>
            </a:pPr>
            <a:r>
              <a:rPr lang="nb-NO" dirty="0"/>
              <a:t>Observasjoner av hatprat/hets</a:t>
            </a:r>
          </a:p>
          <a:p>
            <a:endParaRPr lang="nb-NO" dirty="0"/>
          </a:p>
          <a:p>
            <a:r>
              <a:rPr lang="nb-NO" dirty="0"/>
              <a:t>Hver kategori inneholder flere spørsmål knyttet til de seks målgruppene: samer, jøder, kvener/norskfinner, skogfinner, romer (norske sigøynere) og romani/tatere. </a:t>
            </a:r>
          </a:p>
          <a:p>
            <a:r>
              <a:rPr lang="nb-NO" dirty="0"/>
              <a:t> </a:t>
            </a:r>
          </a:p>
        </p:txBody>
      </p:sp>
      <p:pic>
        <p:nvPicPr>
          <p:cNvPr id="7" name="Grafikk 6">
            <a:extLst>
              <a:ext uri="{FF2B5EF4-FFF2-40B4-BE49-F238E27FC236}">
                <a16:creationId xmlns:a16="http://schemas.microsoft.com/office/drawing/2014/main" id="{F9685647-F369-5510-4E39-917F22079B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143" y="1753877"/>
            <a:ext cx="3810000" cy="3810000"/>
          </a:xfrm>
          <a:prstGeom prst="rect">
            <a:avLst/>
          </a:prstGeom>
        </p:spPr>
      </p:pic>
    </p:spTree>
    <p:extLst>
      <p:ext uri="{BB962C8B-B14F-4D97-AF65-F5344CB8AC3E}">
        <p14:creationId xmlns:p14="http://schemas.microsoft.com/office/powerpoint/2010/main" val="172108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0B49504-FD4A-1749-7C4C-77E6A3CACF06}"/>
              </a:ext>
            </a:extLst>
          </p:cNvPr>
          <p:cNvSpPr txBox="1"/>
          <p:nvPr/>
        </p:nvSpPr>
        <p:spPr>
          <a:xfrm>
            <a:off x="2402619" y="2528515"/>
            <a:ext cx="7386761" cy="584775"/>
          </a:xfrm>
          <a:prstGeom prst="rect">
            <a:avLst/>
          </a:prstGeom>
          <a:noFill/>
        </p:spPr>
        <p:txBody>
          <a:bodyPr wrap="square" rtlCol="0">
            <a:spAutoFit/>
          </a:bodyPr>
          <a:lstStyle/>
          <a:p>
            <a:pPr algn="ctr"/>
            <a:r>
              <a:rPr lang="nb-NO" sz="3200" b="1" dirty="0"/>
              <a:t>Kunnskap og erfaring </a:t>
            </a:r>
          </a:p>
        </p:txBody>
      </p:sp>
    </p:spTree>
    <p:extLst>
      <p:ext uri="{BB962C8B-B14F-4D97-AF65-F5344CB8AC3E}">
        <p14:creationId xmlns:p14="http://schemas.microsoft.com/office/powerpoint/2010/main" val="103476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9DB899F-2B6B-F19A-A9B2-2CA5A2E82EC5}"/>
              </a:ext>
            </a:extLst>
          </p:cNvPr>
          <p:cNvSpPr>
            <a:spLocks noGrp="1"/>
          </p:cNvSpPr>
          <p:nvPr>
            <p:ph type="title"/>
          </p:nvPr>
        </p:nvSpPr>
        <p:spPr>
          <a:xfrm>
            <a:off x="2063514" y="1202704"/>
            <a:ext cx="8064971" cy="440890"/>
          </a:xfrm>
        </p:spPr>
        <p:txBody>
          <a:bodyPr/>
          <a:lstStyle/>
          <a:p>
            <a:r>
              <a:rPr lang="nb-NO" dirty="0"/>
              <a:t>Kjennskap </a:t>
            </a:r>
            <a:br>
              <a:rPr lang="nb-NO" dirty="0"/>
            </a:br>
            <a:endParaRPr lang="nb-NO" dirty="0"/>
          </a:p>
        </p:txBody>
      </p:sp>
      <p:sp>
        <p:nvSpPr>
          <p:cNvPr id="5" name="Plassholder for tekst 4">
            <a:extLst>
              <a:ext uri="{FF2B5EF4-FFF2-40B4-BE49-F238E27FC236}">
                <a16:creationId xmlns:a16="http://schemas.microsoft.com/office/drawing/2014/main" id="{AD551810-F697-4725-7ABB-2F153E0650AA}"/>
              </a:ext>
            </a:extLst>
          </p:cNvPr>
          <p:cNvSpPr>
            <a:spLocks noGrp="1"/>
          </p:cNvSpPr>
          <p:nvPr>
            <p:ph type="body" sz="half" idx="2"/>
          </p:nvPr>
        </p:nvSpPr>
        <p:spPr>
          <a:xfrm>
            <a:off x="2063514" y="1826455"/>
            <a:ext cx="8064971" cy="2952149"/>
          </a:xfrm>
        </p:spPr>
        <p:txBody>
          <a:bodyPr/>
          <a:lstStyle/>
          <a:p>
            <a:r>
              <a:rPr lang="nb-NO" dirty="0"/>
              <a:t>De fleste i Norge har hørt om samer</a:t>
            </a:r>
          </a:p>
          <a:p>
            <a:r>
              <a:rPr lang="nb-NO" dirty="0"/>
              <a:t>5 av 10 oppgir at de lærte ingenting, svært lite eller</a:t>
            </a:r>
          </a:p>
          <a:p>
            <a:pPr marL="0" indent="0">
              <a:buNone/>
            </a:pPr>
            <a:r>
              <a:rPr lang="nb-NO" dirty="0"/>
              <a:t> ganske lite om samer på skolen</a:t>
            </a:r>
          </a:p>
        </p:txBody>
      </p:sp>
      <p:pic>
        <p:nvPicPr>
          <p:cNvPr id="8" name="Plassholder for bilde 7">
            <a:extLst>
              <a:ext uri="{FF2B5EF4-FFF2-40B4-BE49-F238E27FC236}">
                <a16:creationId xmlns:a16="http://schemas.microsoft.com/office/drawing/2014/main" id="{5CAA7D52-9143-51A8-10EE-E3421FDBF444}"/>
              </a:ext>
            </a:extLst>
          </p:cNvPr>
          <p:cNvPicPr>
            <a:picLocks noGrp="1" noChangeAspect="1"/>
          </p:cNvPicPr>
          <p:nvPr>
            <p:ph type="pic" sz="quarter" idx="4294967295"/>
          </p:nvPr>
        </p:nvPicPr>
        <p:blipFill>
          <a:blip r:embed="rId2">
            <a:extLst>
              <a:ext uri="{96DAC541-7B7A-43D3-8B79-37D633B846F1}">
                <asvg:svgBlip xmlns:asvg="http://schemas.microsoft.com/office/drawing/2016/SVG/main" r:embed="rId3"/>
              </a:ext>
            </a:extLst>
          </a:blip>
          <a:srcRect/>
          <a:stretch>
            <a:fillRect/>
          </a:stretch>
        </p:blipFill>
        <p:spPr>
          <a:xfrm>
            <a:off x="0" y="2771479"/>
            <a:ext cx="2830513" cy="2699045"/>
          </a:xfrm>
        </p:spPr>
      </p:pic>
      <p:graphicFrame>
        <p:nvGraphicFramePr>
          <p:cNvPr id="10" name="ChartObject">
            <a:extLst>
              <a:ext uri="{FF2B5EF4-FFF2-40B4-BE49-F238E27FC236}">
                <a16:creationId xmlns:a16="http://schemas.microsoft.com/office/drawing/2014/main" id="{62FA94EC-7D0F-2B82-DBB6-03BD32E208C3}"/>
              </a:ext>
            </a:extLst>
          </p:cNvPr>
          <p:cNvGraphicFramePr/>
          <p:nvPr>
            <p:extLst>
              <p:ext uri="{D42A27DB-BD31-4B8C-83A1-F6EECF244321}">
                <p14:modId xmlns:p14="http://schemas.microsoft.com/office/powerpoint/2010/main" val="2240331688"/>
              </p:ext>
            </p:extLst>
          </p:nvPr>
        </p:nvGraphicFramePr>
        <p:xfrm>
          <a:off x="597144" y="4440024"/>
          <a:ext cx="11525726" cy="2211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851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24CD0B-2692-2C9B-54DD-501D10AFC86F}"/>
              </a:ext>
            </a:extLst>
          </p:cNvPr>
          <p:cNvSpPr>
            <a:spLocks noGrp="1"/>
          </p:cNvSpPr>
          <p:nvPr>
            <p:ph type="title"/>
          </p:nvPr>
        </p:nvSpPr>
        <p:spPr/>
        <p:txBody>
          <a:bodyPr/>
          <a:lstStyle/>
          <a:p>
            <a:r>
              <a:rPr lang="nb-NO" sz="3200" dirty="0"/>
              <a:t>Andelen som oppgir at de lærte ingenting, svært lite eller ganske lite om gruppene på skolen. Etter aldersgruppe. </a:t>
            </a:r>
            <a:br>
              <a:rPr lang="nb-NO" dirty="0"/>
            </a:br>
            <a:r>
              <a:rPr lang="nb-NO" sz="2400" dirty="0"/>
              <a:t>Utvalg: de som har gått på grunnskole i Norge</a:t>
            </a:r>
            <a:endParaRPr lang="nb-NO" dirty="0"/>
          </a:p>
        </p:txBody>
      </p:sp>
      <p:sp>
        <p:nvSpPr>
          <p:cNvPr id="3" name="Plassholder for tekst 2">
            <a:extLst>
              <a:ext uri="{FF2B5EF4-FFF2-40B4-BE49-F238E27FC236}">
                <a16:creationId xmlns:a16="http://schemas.microsoft.com/office/drawing/2014/main" id="{A28122DC-F3E8-717C-B04B-CF4D5480BF50}"/>
              </a:ext>
            </a:extLst>
          </p:cNvPr>
          <p:cNvSpPr>
            <a:spLocks noGrp="1"/>
          </p:cNvSpPr>
          <p:nvPr>
            <p:ph type="body" sz="half" idx="2"/>
          </p:nvPr>
        </p:nvSpPr>
        <p:spPr/>
        <p:txBody>
          <a:bodyPr/>
          <a:lstStyle/>
          <a:p>
            <a:endParaRPr lang="nb-NO" dirty="0"/>
          </a:p>
        </p:txBody>
      </p:sp>
      <p:graphicFrame>
        <p:nvGraphicFramePr>
          <p:cNvPr id="4" name="ChartObject">
            <a:extLst>
              <a:ext uri="{FF2B5EF4-FFF2-40B4-BE49-F238E27FC236}">
                <a16:creationId xmlns:a16="http://schemas.microsoft.com/office/drawing/2014/main" id="{81EAAFD1-5174-CC4E-0403-41B5F84263A6}"/>
              </a:ext>
            </a:extLst>
          </p:cNvPr>
          <p:cNvGraphicFramePr/>
          <p:nvPr>
            <p:extLst>
              <p:ext uri="{D42A27DB-BD31-4B8C-83A1-F6EECF244321}">
                <p14:modId xmlns:p14="http://schemas.microsoft.com/office/powerpoint/2010/main" val="3489777123"/>
              </p:ext>
            </p:extLst>
          </p:nvPr>
        </p:nvGraphicFramePr>
        <p:xfrm>
          <a:off x="908408" y="2620652"/>
          <a:ext cx="10375181" cy="34041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208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6D52D28D-BF9A-871A-701A-80D41E0C43FF}"/>
              </a:ext>
            </a:extLst>
          </p:cNvPr>
          <p:cNvSpPr txBox="1"/>
          <p:nvPr/>
        </p:nvSpPr>
        <p:spPr>
          <a:xfrm>
            <a:off x="3720446" y="2535809"/>
            <a:ext cx="5147036" cy="584775"/>
          </a:xfrm>
          <a:prstGeom prst="rect">
            <a:avLst/>
          </a:prstGeom>
          <a:noFill/>
        </p:spPr>
        <p:txBody>
          <a:bodyPr wrap="square" rtlCol="0">
            <a:spAutoFit/>
          </a:bodyPr>
          <a:lstStyle/>
          <a:p>
            <a:pPr algn="ctr"/>
            <a:r>
              <a:rPr lang="nb-NO" sz="3200" b="1" dirty="0"/>
              <a:t>Holdninger </a:t>
            </a:r>
          </a:p>
        </p:txBody>
      </p:sp>
    </p:spTree>
    <p:extLst>
      <p:ext uri="{BB962C8B-B14F-4D97-AF65-F5344CB8AC3E}">
        <p14:creationId xmlns:p14="http://schemas.microsoft.com/office/powerpoint/2010/main" val="722125025"/>
      </p:ext>
    </p:extLst>
  </p:cSld>
  <p:clrMapOvr>
    <a:masterClrMapping/>
  </p:clrMapOvr>
</p:sld>
</file>

<file path=ppt/theme/theme1.xml><?xml version="1.0" encoding="utf-8"?>
<a:theme xmlns:a="http://schemas.openxmlformats.org/drawingml/2006/main" name="Office-tema">
  <a:themeElements>
    <a:clrScheme name="Egendefinert 2">
      <a:dk1>
        <a:srgbClr val="1D6E8A"/>
      </a:dk1>
      <a:lt1>
        <a:srgbClr val="ECEDFA"/>
      </a:lt1>
      <a:dk2>
        <a:srgbClr val="1D6E8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M PowerPoint-mal 2024" id="{30862701-19F3-E047-921C-DA404D00F3C6}" vid="{F809706C-13E5-4C47-84CB-CAEF006EE48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BF4564A0206FD4FBEA6A28B4C43D712" ma:contentTypeVersion="0" ma:contentTypeDescription="Opprett et nytt dokument." ma:contentTypeScope="" ma:versionID="732d73b15062f43d5d1ad392fd8bf2f7">
  <xsd:schema xmlns:xsd="http://www.w3.org/2001/XMLSchema" xmlns:xs="http://www.w3.org/2001/XMLSchema" xmlns:p="http://schemas.microsoft.com/office/2006/metadata/properties" targetNamespace="http://schemas.microsoft.com/office/2006/metadata/properties" ma:root="true" ma:fieldsID="b40632e834c6e645ee2b089d6c2f9c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5AD83E-54AC-453F-814C-77A37A229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6CDADCD-85C6-4418-A05C-038818882B8D}">
  <ds:schemaRefs>
    <ds:schemaRef ds:uri="http://schemas.microsoft.com/office/2006/metadata/properties"/>
    <ds:schemaRef ds:uri="http://schemas.microsoft.com/office/infopath/2007/PartnerControls"/>
    <ds:schemaRef ds:uri="ac342661-09c9-4ebc-a145-b1eb8e26ef1e"/>
    <ds:schemaRef ds:uri="4ca80fd2-48e7-4f87-b160-4d722197502b"/>
  </ds:schemaRefs>
</ds:datastoreItem>
</file>

<file path=customXml/itemProps3.xml><?xml version="1.0" encoding="utf-8"?>
<ds:datastoreItem xmlns:ds="http://schemas.openxmlformats.org/officeDocument/2006/customXml" ds:itemID="{BB44125F-063B-4EB7-B26E-83826380D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NIM PP 2024</Template>
  <TotalTime>8715</TotalTime>
  <Words>3166</Words>
  <Application>Microsoft Office PowerPoint</Application>
  <PresentationFormat>Widescreen</PresentationFormat>
  <Paragraphs>286</Paragraphs>
  <Slides>30</Slides>
  <Notes>10</Notes>
  <HiddenSlides>6</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30</vt:i4>
      </vt:variant>
    </vt:vector>
  </HeadingPairs>
  <TitlesOfParts>
    <vt:vector size="37" baseType="lpstr">
      <vt:lpstr>Aptos</vt:lpstr>
      <vt:lpstr>Arial</vt:lpstr>
      <vt:lpstr>arial,helvetica,sans-serif</vt:lpstr>
      <vt:lpstr>Franklin Gothic Book</vt:lpstr>
      <vt:lpstr>Roboto Flex</vt:lpstr>
      <vt:lpstr>Wingdings</vt:lpstr>
      <vt:lpstr>Office-tema</vt:lpstr>
      <vt:lpstr>Holdninger til samer i Norge</vt:lpstr>
      <vt:lpstr>PowerPoint-presentasjon</vt:lpstr>
      <vt:lpstr>Om undersøkelsen </vt:lpstr>
      <vt:lpstr>Innspill</vt:lpstr>
      <vt:lpstr>Hovedfunn Hovedfunnene kan deles inn i følgende fire kategorier: </vt:lpstr>
      <vt:lpstr>PowerPoint-presentasjon</vt:lpstr>
      <vt:lpstr>Kjennskap  </vt:lpstr>
      <vt:lpstr>Andelen som oppgir at de lærte ingenting, svært lite eller ganske lite om gruppene på skolen. Etter aldersgruppe.  Utvalg: de som har gått på grunnskole i Norge</vt:lpstr>
      <vt:lpstr>PowerPoint-presentasjon</vt:lpstr>
      <vt:lpstr>Overordnet</vt:lpstr>
      <vt:lpstr>PowerPoint-presentasjon</vt:lpstr>
      <vt:lpstr>PowerPoint-presentasjon</vt:lpstr>
      <vt:lpstr>PowerPoint-presentasjon</vt:lpstr>
      <vt:lpstr>PowerPoint-presentasjon</vt:lpstr>
      <vt:lpstr>PowerPoint-presentasjon</vt:lpstr>
      <vt:lpstr>PowerPoint-presentasjon</vt:lpstr>
      <vt:lpstr>PowerPoint-presentasjon</vt:lpstr>
      <vt:lpstr>Observasjoner av hatprat/hets</vt:lpstr>
      <vt:lpstr>Observasjoner av hatprat/hets</vt:lpstr>
      <vt:lpstr>PowerPoint-presentasjon</vt:lpstr>
      <vt:lpstr>PowerPoint-presentasjon</vt:lpstr>
      <vt:lpstr>PowerPoint-presentasjon</vt:lpstr>
      <vt:lpstr>PowerPoint-presentasjon</vt:lpstr>
      <vt:lpstr>Innholdet i hatprat</vt:lpstr>
      <vt:lpstr>Årsaker til (manglende ) reaksjoner</vt:lpstr>
      <vt:lpstr>PowerPoint-presentasjon</vt:lpstr>
      <vt:lpstr>Om rapporten og undersøkelsen </vt:lpstr>
      <vt:lpstr>SOS-metoden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Anders Einar Broderstad</dc:creator>
  <cp:lastModifiedBy>Anders Einar Broderstad</cp:lastModifiedBy>
  <cp:revision>3</cp:revision>
  <dcterms:created xsi:type="dcterms:W3CDTF">2024-08-13T13:03:20Z</dcterms:created>
  <dcterms:modified xsi:type="dcterms:W3CDTF">2024-08-20T15:28:59Z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0x0101008BF4564A0206FD4FBEA6A28B4C43D712</vt:lpwstr>
  </property>
</Properties>
</file>