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85" r:id="rId3"/>
    <p:sldId id="257" r:id="rId4"/>
    <p:sldId id="259" r:id="rId5"/>
    <p:sldId id="266" r:id="rId6"/>
    <p:sldId id="271" r:id="rId7"/>
    <p:sldId id="278" r:id="rId8"/>
    <p:sldId id="273" r:id="rId9"/>
    <p:sldId id="274" r:id="rId10"/>
    <p:sldId id="280" r:id="rId11"/>
    <p:sldId id="276" r:id="rId12"/>
    <p:sldId id="281" r:id="rId13"/>
    <p:sldId id="279" r:id="rId14"/>
    <p:sldId id="283" r:id="rId15"/>
    <p:sldId id="284" r:id="rId16"/>
    <p:sldId id="261" r:id="rId17"/>
    <p:sldId id="262" r:id="rId18"/>
    <p:sldId id="264" r:id="rId19"/>
    <p:sldId id="263" r:id="rId20"/>
    <p:sldId id="282" r:id="rId21"/>
    <p:sldId id="258" r:id="rId2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0024" autoAdjust="0"/>
  </p:normalViewPr>
  <p:slideViewPr>
    <p:cSldViewPr snapToGrid="0">
      <p:cViewPr varScale="1">
        <p:scale>
          <a:sx n="68" d="100"/>
          <a:sy n="68" d="100"/>
        </p:scale>
        <p:origin x="1171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4FF8A-FE10-4D50-8EC5-B83782333D07}" type="datetimeFigureOut">
              <a:rPr lang="nb-NO" smtClean="0"/>
              <a:t>22.03.2021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C6C11-3A0F-46C4-B478-12B14B4A25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1964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eksamen-og-prover/eksamen/muntlig-eksame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Hvis noen har meldt seg på både språkfag og humaniora: Det vil bli en del gjentakelse.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C6C11-3A0F-46C4-B478-12B14B4A25A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1041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Tenk taksonomi under utspørring.</a:t>
            </a:r>
          </a:p>
          <a:p>
            <a:endParaRPr lang="nb-NO" dirty="0"/>
          </a:p>
          <a:p>
            <a:r>
              <a:rPr lang="nb-NO" dirty="0"/>
              <a:t>Ikke «bor» i «kunnskapshull»: Bytt tema hvis det ikke er noe mer å hente.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C6C11-3A0F-46C4-B478-12B14B4A25A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2330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Eksamen skal alltid vurderes av 2 sensorer.</a:t>
            </a:r>
          </a:p>
          <a:p>
            <a:endParaRPr lang="nb-NO" dirty="0"/>
          </a:p>
          <a:p>
            <a:r>
              <a:rPr lang="nb-NO" dirty="0"/>
              <a:t>Alt privatisten sier under eksamen skal være en del av vurderingsgrunnlaget. Også fremlegget er en del av vurderingsgrunnlaget!</a:t>
            </a:r>
          </a:p>
          <a:p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Forberedelsesdelen</a:t>
            </a:r>
            <a:r>
              <a:rPr lang="nb-NO" dirty="0"/>
              <a:t> er ikke en del av vurderingsgrunnlaget. Hjelpemidler som benyttes under eksamen (notatarket) skal ikke vurderes. Det er hva kandidaten sier under eksamen som skal vurderes. Må vurdere i hvilken grad dette benyttes. Hvis kandidaten til enhver tid tar i bruk hjelpemidlet, vil dette kunne påvirke resultatet.</a:t>
            </a:r>
          </a:p>
          <a:p>
            <a:endParaRPr lang="nb-NO" dirty="0"/>
          </a:p>
          <a:p>
            <a:r>
              <a:rPr lang="nb-NO" dirty="0"/>
              <a:t>Sensorene kan eksempelvis ikke si at fremlegget teller 20 prosent, fordypningsemnet i norsk 30 prosent eller lignende.</a:t>
            </a:r>
          </a:p>
          <a:p>
            <a:endParaRPr lang="nb-NO" dirty="0"/>
          </a:p>
          <a:p>
            <a:r>
              <a:rPr lang="nb-NO" dirty="0"/>
              <a:t>Notatarket fra forberedelsen skal ikke være gjenstand for vurdering.</a:t>
            </a:r>
          </a:p>
          <a:p>
            <a:endParaRPr lang="nb-NO" dirty="0"/>
          </a:p>
          <a:p>
            <a:r>
              <a:rPr lang="nb-NO" dirty="0"/>
              <a:t>Ikke anledning til å sammenligne kandidatenes prestasjon under eksamen.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C6C11-3A0F-46C4-B478-12B14B4A25A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7250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Hvis uenighet om karakter: Sensor 2 avgjør, hjemla i forskrift.</a:t>
            </a:r>
          </a:p>
          <a:p>
            <a:endParaRPr lang="nb-NO" dirty="0"/>
          </a:p>
          <a:p>
            <a:r>
              <a:rPr lang="nb-NO" dirty="0"/>
              <a:t>Karakter med begrunnelse oppgis etter hver privatist!</a:t>
            </a:r>
          </a:p>
          <a:p>
            <a:endParaRPr lang="nb-NO" dirty="0"/>
          </a:p>
          <a:p>
            <a:r>
              <a:rPr lang="nb-NO" dirty="0"/>
              <a:t>Privatistreglementet: Kjennetegn er publisert her. Privatistene skal vite på forhånd hva det legges vekt på i vurderinga av deres kompetanse. Viktig vurderingsverktøy for sensorene, basis for karakterfastsettelsen. Refereres til når begrunnelse for karakter gis.</a:t>
            </a:r>
          </a:p>
          <a:p>
            <a:endParaRPr lang="nb-NO" dirty="0"/>
          </a:p>
          <a:p>
            <a:r>
              <a:rPr lang="nb-NO" dirty="0"/>
              <a:t>Det er fortsatt kompetansemålene i læreplanen som er grunnlag for vurdering, og kjennetegnene må derfor brukes sammen med læreplanen. Kjennetegnene er kvalitetsbeskrivelser av hvordan privatistenes kompetanse kan se ut på ulike nivå.</a:t>
            </a:r>
          </a:p>
          <a:p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NB: Kjennetegnene er for LK06. For LK20: Se senere lysark.</a:t>
            </a:r>
          </a:p>
          <a:p>
            <a:endParaRPr lang="nb-NO" dirty="0"/>
          </a:p>
          <a:p>
            <a:r>
              <a:rPr lang="nb-NO" dirty="0"/>
              <a:t>Profesjonalitet: Sensor skal kun vurdere den kompetansen som kommer til syne under eksamen, og ingenting annet. Likegyldig om en tidligere elev dukker opp på privatisteksamen. Ha bevissthet om eventuelle fordommer.</a:t>
            </a:r>
          </a:p>
          <a:p>
            <a:endParaRPr lang="nb-NO" dirty="0"/>
          </a:p>
          <a:p>
            <a:r>
              <a:rPr lang="nb-NO" dirty="0"/>
              <a:t>Inhabilitet. Slektskap/familie.</a:t>
            </a:r>
          </a:p>
          <a:p>
            <a:endParaRPr lang="nb-NO" dirty="0"/>
          </a:p>
          <a:p>
            <a:r>
              <a:rPr lang="nb-NO" dirty="0"/>
              <a:t>Vurderingstaksonomi. Instruksjonsverb i kompetansemålene i læreplanen; drøfte, redegjøre, analysere osv. Ikke krev drøfting der aktuelt kompetansemål kun krever redegjørelse, for eksempel.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C6C11-3A0F-46C4-B478-12B14B4A25A5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2907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C6C11-3A0F-46C4-B478-12B14B4A25A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8671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Henting og </a:t>
            </a:r>
            <a:r>
              <a:rPr lang="nb-NO" dirty="0" err="1"/>
              <a:t>bringing</a:t>
            </a:r>
            <a:r>
              <a:rPr lang="nb-NO" dirty="0"/>
              <a:t> av kandidater. Ingen regler for dette.</a:t>
            </a:r>
          </a:p>
          <a:p>
            <a:endParaRPr lang="nb-NO" dirty="0"/>
          </a:p>
          <a:p>
            <a:r>
              <a:rPr lang="nb-NO" dirty="0"/>
              <a:t>Sensor 2 må gjerne delta i samtalen. Mål: Få til en god fagsamtale. </a:t>
            </a:r>
          </a:p>
          <a:p>
            <a:endParaRPr lang="nb-NO" dirty="0"/>
          </a:p>
          <a:p>
            <a:r>
              <a:rPr lang="nb-NO" dirty="0"/>
              <a:t>Sensor 2 gir gjerne begrunnelsen til slutt. Må gjerne støtte hverandre her også.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C6C11-3A0F-46C4-B478-12B14B4A25A5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6530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C6C11-3A0F-46C4-B478-12B14B4A25A5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8787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Eksempelvis norsk og engelsk.</a:t>
            </a:r>
          </a:p>
          <a:p>
            <a:endParaRPr lang="nb-NO" dirty="0"/>
          </a:p>
          <a:p>
            <a:r>
              <a:rPr lang="nb-NO" dirty="0"/>
              <a:t>NOR1213: «Mål for opplæringen er at eleven skal kunne gjennomføre en selvvalgt og utforskende fordypningsoppgave med språklig, litterært eller annet norskfaglig emne, og velge kommunikasjonsverktøy ut fra faglige behov».</a:t>
            </a:r>
          </a:p>
          <a:p>
            <a:endParaRPr lang="nb-NO" dirty="0"/>
          </a:p>
          <a:p>
            <a:r>
              <a:rPr lang="nb-NO" dirty="0"/>
              <a:t>ENG1102: «Mål for opplæringen er at eleven skal kunne fordype seg i et faglig emne innenfor eget utdanningsprogram og presentere dette».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C6C11-3A0F-46C4-B478-12B14B4A25A5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1579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C6C11-3A0F-46C4-B478-12B14B4A25A5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46610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 nasjonale kjennetegnene er laga med tanke på standpunktvurdering, men er såpass generelle at de også kan benyttes ved eksamen.</a:t>
            </a:r>
          </a:p>
          <a:p>
            <a:endParaRPr lang="nb-NO" dirty="0"/>
          </a:p>
          <a:p>
            <a:r>
              <a:rPr lang="nb-NO" dirty="0"/>
              <a:t>Teksten om faget LK20 = Dette er nytt med Fagfornyelsen. Med «teksten om faget» menes fagets relevans og verdigrunnlag, kjerneelementer i faget, tverrfaglige tema og grunnleggende ferdigheter i faget. Teksten om faget knytter læreplanene til den felles overordnede delen av læreplanverket. Sensorene må være bevisste på sammenhengen mellom de ulike delene av læreplanene. </a:t>
            </a:r>
          </a:p>
          <a:p>
            <a:r>
              <a:rPr lang="nb-NO" dirty="0"/>
              <a:t>NB: Denne presiseringen om teksten om faget gjelder for læreplaner i LK20! LK06: Dette gjelder: «Grunnlaget for vurdering i fag er kompetansemålene i læreplanene for fag slik de er fastsatt i læreplanverket».</a:t>
            </a:r>
          </a:p>
          <a:p>
            <a:endParaRPr lang="nb-NO" dirty="0"/>
          </a:p>
          <a:p>
            <a:r>
              <a:rPr lang="nb-NO" dirty="0"/>
              <a:t>Ikke se seg blind på kompetansemålene.</a:t>
            </a:r>
          </a:p>
          <a:p>
            <a:endParaRPr lang="nb-NO" dirty="0"/>
          </a:p>
          <a:p>
            <a:r>
              <a:rPr lang="nb-NO" dirty="0"/>
              <a:t>Fagfornyelsen har kommet litt i andre rekke for oss. Ikke helt der vi burde ha vært. Men det kommer! Korona har krevd sitt. Vurderingsfellesskap m.m. er satt på vent, men vi kommer til å fortsette med konseptet når omstendighetene tillater det.</a:t>
            </a:r>
          </a:p>
          <a:p>
            <a:endParaRPr lang="nb-NO" dirty="0"/>
          </a:p>
          <a:p>
            <a:r>
              <a:rPr lang="nb-NO" dirty="0"/>
              <a:t>Tverrfaglige tema: Urimelig å behandle tverrfaglige tema på samme måte som for en elev som har opplæring i skole i et helt år. Helt ulike forutsetninger! Privatisten har ikke de samme mulighetene for f. eks. tverrfaglige prosjekter.</a:t>
            </a:r>
          </a:p>
          <a:p>
            <a:endParaRPr lang="nb-NO" dirty="0"/>
          </a:p>
          <a:p>
            <a:r>
              <a:rPr lang="nb-NO" dirty="0"/>
              <a:t>https://www.udir.no/laring-og-trivsel/dybdelaring/</a:t>
            </a:r>
          </a:p>
          <a:p>
            <a:r>
              <a:rPr lang="nb-NO" b="1" dirty="0"/>
              <a:t>Definisjon av dybdelæring</a:t>
            </a:r>
          </a:p>
          <a:p>
            <a:r>
              <a:rPr lang="nb-NO" dirty="0"/>
              <a:t>Vi definerer dybdelæring som det å gradvis utvikle kunnskap og varig forståelse av begreper, metoder og sammenhenger i fag og mellom fagområder. Det innebærer at vi reflekterer over egen læring og bruker det vi har lært på ulike måter i kjente og ukjente situasjoner, alene eller sammen med andre.</a:t>
            </a:r>
          </a:p>
          <a:p>
            <a:endParaRPr lang="nb-NO" dirty="0"/>
          </a:p>
          <a:p>
            <a:r>
              <a:rPr lang="nb-NO" dirty="0"/>
              <a:t>Både dybdelæring og tverrfaglighet er nært knyttet til klasseromsundervisning. Vær bevisst på at privatisten ikke har de samme forutsetningene.</a:t>
            </a:r>
          </a:p>
          <a:p>
            <a:endParaRPr lang="nb-NO" dirty="0"/>
          </a:p>
          <a:p>
            <a:r>
              <a:rPr lang="nb-NO" dirty="0"/>
              <a:t>Overordna del og kompetansebegrepet.</a:t>
            </a:r>
          </a:p>
          <a:p>
            <a:endParaRPr lang="nb-NO" dirty="0"/>
          </a:p>
          <a:p>
            <a:r>
              <a:rPr lang="nb-NO" dirty="0"/>
              <a:t>Fagfornyelsen generelt: Eksamenskontoret har ikke fasiten, svar på alle spm. Vi kan i stedet dra frem noen problemstillinger som legger til rette for refleksjon ute blant lærerne/sensorene.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C6C11-3A0F-46C4-B478-12B14B4A25A5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9576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Agresso: Følg veiledning i sensorreglement. Føres fortløpende, 1 reiseregning per eksamensdato. Diettpenger. Eksterne må bestille tilgang på e-post. Partinummer finnes i </a:t>
            </a:r>
            <a:r>
              <a:rPr lang="nb-NO" dirty="0" err="1"/>
              <a:t>PEGweb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/>
              <a:t>Gi oss beskjed per e-post hvis du har sensorkompetanse i flere fag! Tips en kollega eller to!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C6C11-3A0F-46C4-B478-12B14B4A25A5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9423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C6C11-3A0F-46C4-B478-12B14B4A25A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7834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C6C11-3A0F-46C4-B478-12B14B4A25A5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1764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C6C11-3A0F-46C4-B478-12B14B4A25A5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5432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Regelverk for elev- og privatisteksamen har blitt veldig ulikt. To ulike øvelser, ulike rammeverk.</a:t>
            </a:r>
          </a:p>
          <a:p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Udir</a:t>
            </a:r>
            <a:r>
              <a:rPr lang="nb-NO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Regler for muntlig eksamen og muntlig-praktisk eksamen</a:t>
            </a:r>
            <a:r>
              <a:rPr lang="nb-NO" dirty="0">
                <a:solidFill>
                  <a:srgbClr val="FF0000"/>
                </a:solidFill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Disse reglene gjelder først og fremst for eleveksamen. Eleveksamen må aldri forveksles med privatisteksamen. Vær bevisst på forskjellen!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C6C11-3A0F-46C4-B478-12B14B4A25A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2140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Ny nasjonal smittevernveileder er antageligvis på vei. Veileder for høsten 2020 er fortsatt gjeldende, Hvis endringer: Dere vil bli varslet.</a:t>
            </a:r>
          </a:p>
          <a:p>
            <a:endParaRPr lang="nb-NO" dirty="0"/>
          </a:p>
          <a:p>
            <a:r>
              <a:rPr lang="nb-NO" dirty="0"/>
              <a:t>Har gjennomført to perioder med smitteverntiltak. 18 000 eksamener. Har gått smertefritt.  Ingen tilfeller av korona på eksamen hittil.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C6C11-3A0F-46C4-B478-12B14B4A25A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3347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«Så stor del av faget som mulig ut fra eksamensformen»:</a:t>
            </a:r>
          </a:p>
          <a:p>
            <a:r>
              <a:rPr lang="nb-NO" dirty="0"/>
              <a:t>Nytt. Ingen realitetsendring, kun en presisering av gjeldende praksis.</a:t>
            </a:r>
          </a:p>
          <a:p>
            <a:endParaRPr lang="nb-NO" dirty="0"/>
          </a:p>
          <a:p>
            <a:r>
              <a:rPr lang="nb-NO" dirty="0"/>
              <a:t>Hvor stor del av læreplanen som prøves til eksamen vil kunne variere ut fra eksamensform, tidsramme og hvordan kompetansemålene er formulert i læreplanen.</a:t>
            </a:r>
          </a:p>
          <a:p>
            <a:r>
              <a:rPr lang="nb-NO" dirty="0"/>
              <a:t>En erkjennelse av at det ikke er realistisk å dekke hele læreplanen i løpet av den tilmålte eksamenstiden. Ikke mulig å teste like stor bredde av kompetanse som ved en standpunktvurdering.</a:t>
            </a:r>
          </a:p>
          <a:p>
            <a:endParaRPr lang="nb-NO" dirty="0"/>
          </a:p>
          <a:p>
            <a:r>
              <a:rPr lang="nb-NO" dirty="0"/>
              <a:t>Det er innafor å stille spm. fra læreplanen i sin helhet.</a:t>
            </a:r>
          </a:p>
          <a:p>
            <a:endParaRPr lang="nb-NO" dirty="0"/>
          </a:p>
          <a:p>
            <a:r>
              <a:rPr lang="nb-NO" dirty="0"/>
              <a:t>«Eksamenskarakteren er et uttrykk for den kompetansen som hver enkelt privatist viser på eksamen»:</a:t>
            </a:r>
          </a:p>
          <a:p>
            <a:r>
              <a:rPr lang="nb-NO" dirty="0"/>
              <a:t>Dette er en tydeliggjøring av gjeldende regelverk. Ingen realitetsendring.</a:t>
            </a:r>
          </a:p>
          <a:p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Har dette blitt drøftet i lærerkollegiene ute på skolene? Eller er det godt innarbeidet fra før?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C6C11-3A0F-46C4-B478-12B14B4A25A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766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Sammenfatning av privatist- og sensorreglementet.</a:t>
            </a:r>
          </a:p>
          <a:p>
            <a:endParaRPr lang="nb-NO" dirty="0"/>
          </a:p>
          <a:p>
            <a:r>
              <a:rPr lang="nb-NO" dirty="0"/>
              <a:t>Sensorene bør opprette kontakt i god tid før eksamen for å bli enige om hva privatistene skal eksamineres i. Ved uenighet om hva privatistene skal prøves/eksamineres i, er det etter forskriften sensor 2 som avgjør.</a:t>
            </a:r>
          </a:p>
          <a:p>
            <a:endParaRPr lang="nb-NO" dirty="0"/>
          </a:p>
          <a:p>
            <a:r>
              <a:rPr lang="nb-NO" dirty="0"/>
              <a:t>Oppgavene føres i malene i sensorreglementet.</a:t>
            </a:r>
          </a:p>
          <a:p>
            <a:endParaRPr lang="nb-NO" dirty="0"/>
          </a:p>
          <a:p>
            <a:r>
              <a:rPr lang="nb-NO" dirty="0"/>
              <a:t>Forbered oppgavesett til hele partier. Fullt parti med 7 kandidater: 3 ulike oppgaver er nok.</a:t>
            </a:r>
          </a:p>
          <a:p>
            <a:endParaRPr lang="nb-NO" dirty="0"/>
          </a:p>
          <a:p>
            <a:r>
              <a:rPr lang="nb-NO" dirty="0"/>
              <a:t>Hensikten er at privatistene får mulighet til å vise sin kompetanse i så stor del av faget som mulig ut fra eksamensformen. En eksamen som bare prøver noen kompetansemål, vil være i strid med dette prinsippet. Oppgavene skal legge til rette for at kandidaten kan få vist sin samlede kompetanse i faget.</a:t>
            </a:r>
          </a:p>
          <a:p>
            <a:endParaRPr lang="nb-NO" dirty="0"/>
          </a:p>
          <a:p>
            <a:r>
              <a:rPr lang="nb-NO" dirty="0"/>
              <a:t>Vær bevisst på at dere bør komme dere videre fra temaet som er gitt i oppgaven. Vi mottar klager på smal eksaminering av og til.</a:t>
            </a:r>
          </a:p>
          <a:p>
            <a:endParaRPr lang="nb-NO" dirty="0"/>
          </a:p>
          <a:p>
            <a:r>
              <a:rPr lang="nb-NO" dirty="0"/>
              <a:t>Dersom kandidaten er blank på tema gitt i oppgaven: Gå videre hvis det ikke er noe å hente. Husk prinsippet om helhetlig kompetanse.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C6C11-3A0F-46C4-B478-12B14B4A25A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5392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Utfordre publikum til å legge inn noen eksempler på oppgaver i chatten.</a:t>
            </a:r>
          </a:p>
          <a:p>
            <a:endParaRPr lang="nb-NO" dirty="0"/>
          </a:p>
          <a:p>
            <a:r>
              <a:rPr lang="nb-NO" dirty="0"/>
              <a:t>Begynn med norsk. </a:t>
            </a:r>
          </a:p>
          <a:p>
            <a:endParaRPr lang="nb-NO" dirty="0"/>
          </a:p>
          <a:p>
            <a:r>
              <a:rPr lang="nb-NO" dirty="0"/>
              <a:t>Utfordre: Hvorfor mener du denne oppgaven fungerer godt på privatisteksamen?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C6C11-3A0F-46C4-B478-12B14B4A25A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6449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C6C11-3A0F-46C4-B478-12B14B4A25A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8569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Varighet: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Hvis over 30 min uten vedtak om særskilt tilrettelegging: Vil regnes som formell feil av klageinstansen.</a:t>
            </a:r>
          </a:p>
          <a:p>
            <a:endParaRPr lang="nb-NO" dirty="0"/>
          </a:p>
          <a:p>
            <a:r>
              <a:rPr lang="nb-NO" dirty="0"/>
              <a:t>Fremlegg:</a:t>
            </a:r>
          </a:p>
          <a:p>
            <a:r>
              <a:rPr lang="nb-NO" dirty="0"/>
              <a:t>Ingen endring i praksis for privatisteksamen.</a:t>
            </a:r>
          </a:p>
          <a:p>
            <a:r>
              <a:rPr lang="nb-NO" dirty="0"/>
              <a:t>Må ikke snakke i 10 min. Kan runde av og gå videre til samtalen hvis privatisten ikke har mer på hjertet.</a:t>
            </a:r>
          </a:p>
          <a:p>
            <a:endParaRPr lang="nb-NO" dirty="0"/>
          </a:p>
          <a:p>
            <a:r>
              <a:rPr lang="nb-NO" dirty="0"/>
              <a:t>Ta utgangspunkt i fremlegget. Gå deretter inn på beslektede tema i læreplanen, før dere kanskje beveger dere inn på helt andre deler av læreplanen til slutt.</a:t>
            </a:r>
          </a:p>
          <a:p>
            <a:endParaRPr lang="nb-NO" dirty="0"/>
          </a:p>
          <a:p>
            <a:r>
              <a:rPr lang="nb-NO" dirty="0"/>
              <a:t>Samtalen: Eksamen skal fortsatt være i samsvar med kompetansemålene i læreplanen.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C6C11-3A0F-46C4-B478-12B14B4A25A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3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afikk">
            <a:extLst>
              <a:ext uri="{FF2B5EF4-FFF2-40B4-BE49-F238E27FC236}">
                <a16:creationId xmlns:a16="http://schemas.microsoft.com/office/drawing/2014/main" id="{36A72C8F-C33A-45AB-91BF-D23C7D50EEE5}"/>
              </a:ext>
            </a:extLst>
          </p:cNvPr>
          <p:cNvSpPr/>
          <p:nvPr userDrawn="1"/>
        </p:nvSpPr>
        <p:spPr>
          <a:xfrm>
            <a:off x="1" y="1548194"/>
            <a:ext cx="12193524" cy="5309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35896"/>
            <a:ext cx="10363200" cy="1121846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95998"/>
            <a:ext cx="10363200" cy="98488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tittelside" hidden="1">
            <a:extLst>
              <a:ext uri="{FF2B5EF4-FFF2-40B4-BE49-F238E27FC236}">
                <a16:creationId xmlns:a16="http://schemas.microsoft.com/office/drawing/2014/main" id="{42594168-4B05-4509-8809-6558E9660824}"/>
              </a:ext>
            </a:extLst>
          </p:cNvPr>
          <p:cNvSpPr/>
          <p:nvPr userDrawn="1"/>
        </p:nvSpPr>
        <p:spPr>
          <a:xfrm>
            <a:off x="449705" y="97436"/>
            <a:ext cx="779488" cy="232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rgbClr val="000000"/>
              </a:solidFill>
            </a:endParaRPr>
          </a:p>
        </p:txBody>
      </p:sp>
      <p:pic>
        <p:nvPicPr>
          <p:cNvPr id="9" name="Picture 3" descr="Hovedlogo_liggende.pdf">
            <a:extLst>
              <a:ext uri="{FF2B5EF4-FFF2-40B4-BE49-F238E27FC236}">
                <a16:creationId xmlns:a16="http://schemas.microsoft.com/office/drawing/2014/main" id="{9B99E569-489B-4A5A-9688-30C3EB7AB0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6" y="304590"/>
            <a:ext cx="2434127" cy="94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7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22.03.2021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439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22.03.2021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6497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0547DE91-F021-4E3A-9BBE-7FC68723FEC6}"/>
              </a:ext>
            </a:extLst>
          </p:cNvPr>
          <p:cNvSpPr txBox="1"/>
          <p:nvPr userDrawn="1"/>
        </p:nvSpPr>
        <p:spPr>
          <a:xfrm>
            <a:off x="2316480" y="5035631"/>
            <a:ext cx="75590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00" dirty="0"/>
              <a:t>trondelagfylke.no | fb.com/</a:t>
            </a:r>
            <a:r>
              <a:rPr lang="nb-NO" sz="1300" dirty="0" err="1"/>
              <a:t>trondelagfylke</a:t>
            </a:r>
            <a:endParaRPr lang="nb-NO" sz="13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180F9EF-C83D-44E5-A14B-9713F4B0ED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52" y="1929634"/>
            <a:ext cx="2709097" cy="232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3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6E293DF4-167E-4F98-9D9A-566E0E9752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4592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977980"/>
            <a:ext cx="10515600" cy="775597"/>
          </a:xfrm>
        </p:spPr>
        <p:txBody>
          <a:bodyPr anchor="ctr" anchorCtr="0">
            <a:normAutofit/>
          </a:bodyPr>
          <a:lstStyle>
            <a:lvl1pPr algn="ctr">
              <a:defRPr sz="28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800962"/>
            <a:ext cx="10515600" cy="5539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3713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442E5E1F-5E54-4B09-9810-9D1AFB1B9578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22.03.2021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ECCF3988-3131-4965-BFAC-2EF8935A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880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D8C7FABD-B60D-4278-8B7A-4CE212162DD1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22.03.2021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51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fikk">
            <a:extLst>
              <a:ext uri="{FF2B5EF4-FFF2-40B4-BE49-F238E27FC236}">
                <a16:creationId xmlns:a16="http://schemas.microsoft.com/office/drawing/2014/main" id="{40C17E66-2E97-4F81-8F6E-EF36FBE47B27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0DF0D-5186-43A8-9F17-7965A23969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48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24674BD-61C0-4B57-8F0A-E639D160D1D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36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4892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22.03.2021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82FA1FD-E97A-4C0F-AA26-530A2E506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621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3139" y="0"/>
            <a:ext cx="6888861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22.03.2021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logo_gul">
            <a:extLst>
              <a:ext uri="{FF2B5EF4-FFF2-40B4-BE49-F238E27FC236}">
                <a16:creationId xmlns:a16="http://schemas.microsoft.com/office/drawing/2014/main" id="{FC393D3E-C050-40F9-816F-B6EA7FC3F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9" name="logo_beige" descr="Et bilde som inneholder verktøy, skrunøkkel&#10;&#10;Beskrivelse som er generert med høy visshet" hidden="1">
            <a:extLst>
              <a:ext uri="{FF2B5EF4-FFF2-40B4-BE49-F238E27FC236}">
                <a16:creationId xmlns:a16="http://schemas.microsoft.com/office/drawing/2014/main" id="{ABE5CBE6-E2D6-4553-A491-4D45E48597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10" name="logo_bla" descr="Et bilde som inneholder objekt&#10;&#10;Beskrivelse som er generert med høy visshet" hidden="1">
            <a:extLst>
              <a:ext uri="{FF2B5EF4-FFF2-40B4-BE49-F238E27FC236}">
                <a16:creationId xmlns:a16="http://schemas.microsoft.com/office/drawing/2014/main" id="{810A30F1-52BB-4D05-9919-9D60AECB77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2460" y="1480991"/>
            <a:ext cx="4155149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54E4EC-00C2-4E18-90E6-EF2CA947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59" y="288398"/>
            <a:ext cx="3326055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80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5280660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22.03.2021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4768" y="1480991"/>
            <a:ext cx="5294773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F5788C-2F9F-421F-A3B1-5E4BD0F8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768" y="288398"/>
            <a:ext cx="4334653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22.03.2021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ilde 9">
            <a:extLst>
              <a:ext uri="{FF2B5EF4-FFF2-40B4-BE49-F238E27FC236}">
                <a16:creationId xmlns:a16="http://schemas.microsoft.com/office/drawing/2014/main" id="{E4C9F498-6F44-4CA2-AF18-37B16BED12C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20082" y="1847023"/>
            <a:ext cx="6248810" cy="3514958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tekst 14">
            <a:extLst>
              <a:ext uri="{FF2B5EF4-FFF2-40B4-BE49-F238E27FC236}">
                <a16:creationId xmlns:a16="http://schemas.microsoft.com/office/drawing/2014/main" id="{0F42FF05-9A5C-42EA-96C3-47171AE49D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36943" y="1847032"/>
            <a:ext cx="3902599" cy="432993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D6478-91A1-4964-ACA2-E26D9F4B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43" y="681038"/>
            <a:ext cx="3902598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4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E63E4E42-00DC-4CD8-8D2A-A2ED1C35DD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9550" y="2438271"/>
            <a:ext cx="8999871" cy="373869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22.03.2021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4FBCB943-AE00-4825-843E-FE156C6BDC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9550" y="1212534"/>
            <a:ext cx="8999871" cy="98488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9" name="Picture 3" descr="Hovedlogo_liggende.pdf">
            <a:extLst>
              <a:ext uri="{FF2B5EF4-FFF2-40B4-BE49-F238E27FC236}">
                <a16:creationId xmlns:a16="http://schemas.microsoft.com/office/drawing/2014/main" id="{53912F0C-7C67-40A1-A7B9-A0E9EF5406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88" y="393125"/>
            <a:ext cx="1423125" cy="55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7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3693" y="326129"/>
            <a:ext cx="9601200" cy="11079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10685848" cy="39531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459" y="6446580"/>
            <a:ext cx="192024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6A1A0E74-B8A8-4360-A367-9FF538085BF2}" type="datetimeFigureOut">
              <a:rPr lang="nb-NO" smtClean="0"/>
              <a:pPr/>
              <a:t>22.03.2021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5640" y="6446580"/>
            <a:ext cx="576072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79421" y="6446580"/>
            <a:ext cx="960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36457444-737A-4256-A71F-2C8225BFF09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logo_gul">
            <a:extLst>
              <a:ext uri="{FF2B5EF4-FFF2-40B4-BE49-F238E27FC236}">
                <a16:creationId xmlns:a16="http://schemas.microsoft.com/office/drawing/2014/main" id="{568E141C-BC32-4EA7-B2A0-38340A669A3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11" name="logo_beige" descr="Et bilde som inneholder verktøy, skrunøkkel&#10;&#10;Beskrivelse som er generert med høy visshet" hidden="1">
            <a:extLst>
              <a:ext uri="{FF2B5EF4-FFF2-40B4-BE49-F238E27FC236}">
                <a16:creationId xmlns:a16="http://schemas.microsoft.com/office/drawing/2014/main" id="{413738F4-4345-4546-B6AE-0A137D4FB7E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9" name="logo_bla" descr="Et bilde som inneholder objekt&#10;&#10;Beskrivelse som er generert med høy visshet" hidden="1">
            <a:extLst>
              <a:ext uri="{FF2B5EF4-FFF2-40B4-BE49-F238E27FC236}">
                <a16:creationId xmlns:a16="http://schemas.microsoft.com/office/drawing/2014/main" id="{F439C0E1-1A3C-408E-87BE-8917EC33988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4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72" r:id="rId6"/>
    <p:sldLayoutId id="2147483673" r:id="rId7"/>
    <p:sldLayoutId id="2147483674" r:id="rId8"/>
    <p:sldLayoutId id="2147483676" r:id="rId9"/>
    <p:sldLayoutId id="2147483666" r:id="rId10"/>
    <p:sldLayoutId id="2147483667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6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2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ondelagfylke.no/vare-tjenester/utdanning/Eksamen/privatisteksamen/etter-eksamen/vurderin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laring-og-trivsel/lareplanverket/kjennetegn/kjennetegn-pa-maloppnaelse--engelsk-vg1-sfyf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eksamen@trondelagfylke.no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trondelagfylke.no/vare-tjenester/utdanning/Eksamen/privatisteksamen/sensorreglement/muntlig-og-muntlig-praktisk-eksamen-sensor/informasjon-om-eksame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trondelagfylke.no/vare-tjenester/utdanning/Eksamen/privatisteksamen/sensorreglement/ofte-stilte-sporsmal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lovdata.no/forskrift/2006-06-23-724/&#167;3-22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rondelagfylke.no/vare-tjenester/utdanning/Eksamen/privatisteksamen/sensorreglement/" TargetMode="External"/><Relationship Id="rId5" Type="http://schemas.openxmlformats.org/officeDocument/2006/relationships/hyperlink" Target="https://www.trondelagfylke.no/vare-tjenester/utdanning/Eksamen/privatisteksamen/" TargetMode="External"/><Relationship Id="rId4" Type="http://schemas.openxmlformats.org/officeDocument/2006/relationships/hyperlink" Target="https://www.udir.no/regelverkstolkninger/opplaring/Vurdering/udir-2-2020-individuell-vurderin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ondelagfylke.no/vare-tjenester/utdanning/Eksamen/privatisteksamen/sensorreglement/muntlig-og-muntlig-praktisk-eksamen-sensor/nyhetsbrev-for-deg-som-er-sensor-i-muntlig-og-muntlig-praktisk-eksame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trondelagfylke.no/vare-tjenester/utdanning/Eksamen/privatisteksamen/sensorreglement/smittevernveileder-for-sensor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5CAFB2-6E0D-49A8-99F0-04FF78C5A8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Sensorsamling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66E8297-8E85-4F43-B346-0DEF68D0D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860800"/>
            <a:ext cx="10363200" cy="1286933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Muntlig privatisteksamen i språkfag</a:t>
            </a:r>
          </a:p>
          <a:p>
            <a:endParaRPr lang="nb-NO" dirty="0"/>
          </a:p>
          <a:p>
            <a:r>
              <a:rPr lang="nb-NO" dirty="0"/>
              <a:t>22. mars 2021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90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433D00C2-9148-46F5-ADFD-230402F1B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Tillatt hjelpemiddel under </a:t>
            </a:r>
            <a:r>
              <a:rPr lang="nb-NO" dirty="0">
                <a:solidFill>
                  <a:srgbClr val="FF0000"/>
                </a:solidFill>
              </a:rPr>
              <a:t>hele</a:t>
            </a:r>
            <a:r>
              <a:rPr lang="nb-NO" dirty="0"/>
              <a:t> eksamineringen, er det stemplede A4-arket fra </a:t>
            </a:r>
            <a:r>
              <a:rPr lang="nb-NO" dirty="0" err="1"/>
              <a:t>forberedelsesdelen</a:t>
            </a:r>
            <a:r>
              <a:rPr lang="nb-NO" dirty="0"/>
              <a:t>.</a:t>
            </a:r>
          </a:p>
          <a:p>
            <a:r>
              <a:rPr lang="nb-NO" dirty="0"/>
              <a:t>Målet med eksamen er at privatisten skal få anledning til å vise kompetanse i så stor del av faget som mulig ut fra eksamensformen. Sensorene må derfor stille spørsmål som gir privatisten anledning til å vise bredest mulig kompetanse i faget.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0CE4B79-F80F-4FBF-A069-DE516DDA5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Regler for eksamen: Eksaminering forts.</a:t>
            </a:r>
          </a:p>
        </p:txBody>
      </p:sp>
    </p:spTree>
    <p:extLst>
      <p:ext uri="{BB962C8B-B14F-4D97-AF65-F5344CB8AC3E}">
        <p14:creationId xmlns:p14="http://schemas.microsoft.com/office/powerpoint/2010/main" val="173984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6776D270-AF66-4E66-893C-6FFB23738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Grunnlaget for vurdering er kompetansemålene i læreplanen.</a:t>
            </a:r>
          </a:p>
          <a:p>
            <a:r>
              <a:rPr lang="nb-NO" dirty="0"/>
              <a:t>Det er kompetansen som vises under selve eksamen som skal vurderes.</a:t>
            </a:r>
          </a:p>
          <a:p>
            <a:r>
              <a:rPr lang="nb-NO" dirty="0"/>
              <a:t>En eksamenskarakter skal være uttrykk for den </a:t>
            </a:r>
            <a:r>
              <a:rPr lang="nb-NO" dirty="0">
                <a:solidFill>
                  <a:srgbClr val="FF0000"/>
                </a:solidFill>
              </a:rPr>
              <a:t>helhetlige</a:t>
            </a:r>
            <a:r>
              <a:rPr lang="nb-NO" dirty="0"/>
              <a:t> kompetansen kandidaten viser på eksamen.</a:t>
            </a:r>
          </a:p>
          <a:p>
            <a:r>
              <a:rPr lang="nb-NO" dirty="0"/>
              <a:t>Sensorene har ikke anledning til å vekte de ulike delene av eksamen.</a:t>
            </a:r>
          </a:p>
          <a:p>
            <a:r>
              <a:rPr lang="nb-NO" dirty="0"/>
              <a:t>Eksamenskarakteren skal settes på individuelt grunnlag.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1080F4B9-BCB7-447F-AB0C-63E4FE3A2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Regler for eksamen: Vurdering</a:t>
            </a:r>
          </a:p>
        </p:txBody>
      </p:sp>
    </p:spTree>
    <p:extLst>
      <p:ext uri="{BB962C8B-B14F-4D97-AF65-F5344CB8AC3E}">
        <p14:creationId xmlns:p14="http://schemas.microsoft.com/office/powerpoint/2010/main" val="384427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D35AD3F-A056-4905-BD4E-A132BDB14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Positiv sensur: Sensorene skal lete etter den kompetansen privatisten har og ikke lete etter det privatisten ikke kan.</a:t>
            </a:r>
          </a:p>
          <a:p>
            <a:r>
              <a:rPr lang="nb-NO" dirty="0"/>
              <a:t>Privatisten har krav på en begrunnelse for karakteren som er basert på kjennetegnene på måloppnåelse i faget.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>
                <a:hlinkClick r:id="rId3"/>
              </a:rPr>
              <a:t>Kjennetegn på måloppnåelse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339B2E6-4440-4F03-8046-6FCAD8DA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Regler for eksamen: Vurdering forts.</a:t>
            </a:r>
          </a:p>
        </p:txBody>
      </p:sp>
    </p:spTree>
    <p:extLst>
      <p:ext uri="{BB962C8B-B14F-4D97-AF65-F5344CB8AC3E}">
        <p14:creationId xmlns:p14="http://schemas.microsoft.com/office/powerpoint/2010/main" val="2560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B46865DF-5D2F-4E11-975A-CEF21EE18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Privatisten har rett til å klage på formelle feil som har hatt noe å si for eksamensresultatet.</a:t>
            </a:r>
          </a:p>
          <a:p>
            <a:r>
              <a:rPr lang="nb-NO" dirty="0"/>
              <a:t>Til muntlig eksamen er det ikke anledning til å klage på karakteren.</a:t>
            </a:r>
          </a:p>
          <a:p>
            <a:r>
              <a:rPr lang="nb-NO" dirty="0"/>
              <a:t>Ta vare på alle notater i ett år etter eksamen.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55BA82A-4178-4E7B-8D04-54A6C5CCD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Regler for eksamen: Klage</a:t>
            </a:r>
          </a:p>
        </p:txBody>
      </p:sp>
    </p:spTree>
    <p:extLst>
      <p:ext uri="{BB962C8B-B14F-4D97-AF65-F5344CB8AC3E}">
        <p14:creationId xmlns:p14="http://schemas.microsoft.com/office/powerpoint/2010/main" val="236568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848D7E81-F24D-4482-B8F0-4E93C70A2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Ved uenighet om hva det skal eksamineres i eller karakteren: Sensor 2 avgjør.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331B39D-A4FF-43B2-8715-C4A733ED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Rollefordeling sensor 1 og 2</a:t>
            </a:r>
          </a:p>
        </p:txBody>
      </p:sp>
    </p:spTree>
    <p:extLst>
      <p:ext uri="{BB962C8B-B14F-4D97-AF65-F5344CB8AC3E}">
        <p14:creationId xmlns:p14="http://schemas.microsoft.com/office/powerpoint/2010/main" val="1975606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9B3FC1F2-7D03-434C-92E0-CAC2D3A88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5270" y="1694985"/>
            <a:ext cx="6310254" cy="5163015"/>
          </a:xfrm>
          <a:prstGeom prst="rect">
            <a:avLst/>
          </a:prstGeo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E018EE7D-3982-4DF6-A3E0-39F6C5FB9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Lytteprøve</a:t>
            </a:r>
          </a:p>
        </p:txBody>
      </p:sp>
    </p:spTree>
    <p:extLst>
      <p:ext uri="{BB962C8B-B14F-4D97-AF65-F5344CB8AC3E}">
        <p14:creationId xmlns:p14="http://schemas.microsoft.com/office/powerpoint/2010/main" val="902912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4870394A-A544-41A8-ABC8-3A7A27CB8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«I noen fag er det krav til fordypning. Det er ditt ansvar å sette deg inn i læreplanens eventuelle krav til fordypning. Til muntlig og muntlig-praktisk eksamen, anbefaler Eksamenskontoret at du lager en liste som oppgir hva du har fordypet deg i, i tillegg til kilder som du har benyttet. Listen leveres til sensorene ved oppmøte på eksamensdagen.»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2ECDC22A-1BFC-4354-B28C-B8055F78E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Fag med krav til fordypning</a:t>
            </a:r>
          </a:p>
        </p:txBody>
      </p:sp>
    </p:spTree>
    <p:extLst>
      <p:ext uri="{BB962C8B-B14F-4D97-AF65-F5344CB8AC3E}">
        <p14:creationId xmlns:p14="http://schemas.microsoft.com/office/powerpoint/2010/main" val="1367541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7166C7B7-F32D-46F2-8CC2-D8C21AAF6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Oppmeldinger i LK20 Fagfornyelsen våren 2021:</a:t>
            </a:r>
          </a:p>
          <a:p>
            <a:r>
              <a:rPr lang="nb-NO" dirty="0"/>
              <a:t>Engelsk: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i="1" dirty="0"/>
              <a:t>ENG1008</a:t>
            </a:r>
            <a:r>
              <a:rPr lang="nb-NO" dirty="0"/>
              <a:t> Engelsk Vg1 studieforberedende 	utdanningsprogram: 2 partier.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i="1" dirty="0"/>
              <a:t>ENG1010</a:t>
            </a:r>
            <a:r>
              <a:rPr lang="nb-NO" dirty="0"/>
              <a:t> Engelsk Vg1 yrkesfaglige 	utdanningsprogram: 1 parti.</a:t>
            </a:r>
          </a:p>
          <a:p>
            <a:r>
              <a:rPr lang="nb-NO" dirty="0"/>
              <a:t>ENG1008 og ENG1010 følger </a:t>
            </a:r>
            <a:r>
              <a:rPr lang="nb-NO" i="1" dirty="0"/>
              <a:t>ny</a:t>
            </a:r>
            <a:r>
              <a:rPr lang="nb-NO" dirty="0"/>
              <a:t> læreplan for LK20.</a:t>
            </a:r>
          </a:p>
          <a:p>
            <a:r>
              <a:rPr lang="nb-NO" i="1" dirty="0"/>
              <a:t>Alle</a:t>
            </a:r>
            <a:r>
              <a:rPr lang="nb-NO" dirty="0"/>
              <a:t> andre eksamener i språkfag følger gammel læreplan for LK06 Kunnskapsløftet.</a:t>
            </a:r>
          </a:p>
          <a:p>
            <a:pPr marL="0" indent="0">
              <a:buNone/>
            </a:pPr>
            <a:r>
              <a:rPr lang="nb-NO" dirty="0"/>
              <a:t>	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1309EDD8-5E1F-46BB-B127-18857272B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Fagfornyelsen</a:t>
            </a:r>
          </a:p>
        </p:txBody>
      </p:sp>
    </p:spTree>
    <p:extLst>
      <p:ext uri="{BB962C8B-B14F-4D97-AF65-F5344CB8AC3E}">
        <p14:creationId xmlns:p14="http://schemas.microsoft.com/office/powerpoint/2010/main" val="35086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BD6B6548-3D8F-45E0-B690-BFC318286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693" y="2115183"/>
            <a:ext cx="10685848" cy="4340046"/>
          </a:xfrm>
        </p:spPr>
        <p:txBody>
          <a:bodyPr>
            <a:normAutofit lnSpcReduction="10000"/>
          </a:bodyPr>
          <a:lstStyle/>
          <a:p>
            <a:r>
              <a:rPr lang="nb-NO" dirty="0"/>
              <a:t>Kjennetegn på måloppnåelse ENG1008 og ENG1010: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>
                <a:hlinkClick r:id="rId3"/>
              </a:rPr>
              <a:t>Kjennetegn engelsk LK20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§ 3-3: «Grunnlaget for vurdering i fag er kompetansemåla i læreplanen i faget. Kompetansemåla skal </a:t>
            </a:r>
            <a:r>
              <a:rPr lang="nb-NO" dirty="0" err="1"/>
              <a:t>forståast</a:t>
            </a:r>
            <a:r>
              <a:rPr lang="nb-NO" dirty="0"/>
              <a:t> i lys av </a:t>
            </a:r>
            <a:r>
              <a:rPr lang="nb-NO" dirty="0">
                <a:solidFill>
                  <a:srgbClr val="FF0000"/>
                </a:solidFill>
              </a:rPr>
              <a:t>teksten om faget </a:t>
            </a:r>
            <a:r>
              <a:rPr lang="nb-NO" dirty="0"/>
              <a:t>i læreplanen.» (gjelder kun LK20).</a:t>
            </a:r>
          </a:p>
          <a:p>
            <a:endParaRPr lang="nb-NO" dirty="0"/>
          </a:p>
          <a:p>
            <a:r>
              <a:rPr lang="nb-NO" dirty="0"/>
              <a:t>Tverrfaglige tema.</a:t>
            </a:r>
          </a:p>
          <a:p>
            <a:endParaRPr lang="nb-NO" dirty="0"/>
          </a:p>
          <a:p>
            <a:r>
              <a:rPr lang="nb-NO" dirty="0"/>
              <a:t>Dybdelæring.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DC24536-72A7-42F2-BDB9-5D12BDDDD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Fagfornyelsen forts.</a:t>
            </a:r>
          </a:p>
        </p:txBody>
      </p:sp>
    </p:spTree>
    <p:extLst>
      <p:ext uri="{BB962C8B-B14F-4D97-AF65-F5344CB8AC3E}">
        <p14:creationId xmlns:p14="http://schemas.microsoft.com/office/powerpoint/2010/main" val="238917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BFFF97F2-E372-4DA4-A45D-20CFE4398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693" y="2115183"/>
            <a:ext cx="10685848" cy="4416688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«IG» i sensorapp.</a:t>
            </a:r>
          </a:p>
          <a:p>
            <a:r>
              <a:rPr lang="nb-NO" dirty="0"/>
              <a:t>Særskilt tilrettelagt eksamen.</a:t>
            </a:r>
          </a:p>
          <a:p>
            <a:r>
              <a:rPr lang="nb-NO" dirty="0"/>
              <a:t>Ingen bevertning våren 2021.</a:t>
            </a:r>
          </a:p>
          <a:p>
            <a:r>
              <a:rPr lang="nb-NO" dirty="0"/>
              <a:t>Føring av reiseregninger.</a:t>
            </a:r>
          </a:p>
          <a:p>
            <a:r>
              <a:rPr lang="nb-NO" dirty="0"/>
              <a:t>Info om antall kandidater i parti: Send e-post til </a:t>
            </a:r>
            <a:r>
              <a:rPr lang="nb-NO" dirty="0">
                <a:hlinkClick r:id="rId3"/>
              </a:rPr>
              <a:t>eksamen@trondelagfylke.no</a:t>
            </a:r>
            <a:r>
              <a:rPr lang="nb-NO" dirty="0"/>
              <a:t>. </a:t>
            </a:r>
          </a:p>
          <a:p>
            <a:r>
              <a:rPr lang="nb-NO" dirty="0"/>
              <a:t>Oppgavemaler: </a:t>
            </a:r>
            <a:r>
              <a:rPr lang="nb-NO" dirty="0">
                <a:hlinkClick r:id="rId4"/>
              </a:rPr>
              <a:t>https://www.trondelagfylke.no/vare-tjenester/utdanning/Eksamen/privatisteksamen/sensorreglement/muntlig-og-muntlig-praktisk-eksamen-sensor/informasjon-om-eksamen/</a:t>
            </a:r>
            <a:r>
              <a:rPr lang="nb-NO" dirty="0"/>
              <a:t> («Eksamensoppgaver»).</a:t>
            </a:r>
          </a:p>
          <a:p>
            <a:r>
              <a:rPr lang="nb-NO" dirty="0"/>
              <a:t>Oppdrag ved Olav Duun vgs.</a:t>
            </a:r>
          </a:p>
          <a:p>
            <a:r>
              <a:rPr lang="nb-NO" dirty="0"/>
              <a:t>Oppmøtetidspunkt for sensor er senest kl. 16:00.</a:t>
            </a:r>
          </a:p>
          <a:p>
            <a:r>
              <a:rPr lang="nb-NO" dirty="0"/>
              <a:t>Sensorgodkjenning.</a:t>
            </a:r>
          </a:p>
          <a:p>
            <a:r>
              <a:rPr lang="nb-NO" dirty="0"/>
              <a:t>Avviksmeldinger: Send e-post til </a:t>
            </a:r>
            <a:r>
              <a:rPr lang="nb-NO" dirty="0">
                <a:hlinkClick r:id="rId3"/>
              </a:rPr>
              <a:t>eksamen@trondelagfylke.no</a:t>
            </a:r>
            <a:r>
              <a:rPr lang="nb-NO" dirty="0"/>
              <a:t>. 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B39641A-F6FE-49DE-8367-096555C48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Praktisk informasjon</a:t>
            </a:r>
          </a:p>
        </p:txBody>
      </p:sp>
    </p:spTree>
    <p:extLst>
      <p:ext uri="{BB962C8B-B14F-4D97-AF65-F5344CB8AC3E}">
        <p14:creationId xmlns:p14="http://schemas.microsoft.com/office/powerpoint/2010/main" val="157691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6EE8B30F-66D0-40A6-B579-3F7C3B27D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Det vil bli gjort lyd- og bildeopptak av hele møtet.</a:t>
            </a:r>
          </a:p>
          <a:p>
            <a:r>
              <a:rPr lang="nb-NO" dirty="0"/>
              <a:t>Demp mikrofon.</a:t>
            </a:r>
          </a:p>
          <a:p>
            <a:r>
              <a:rPr lang="nb-NO" dirty="0"/>
              <a:t>Slå av kamera.</a:t>
            </a:r>
          </a:p>
          <a:p>
            <a:r>
              <a:rPr lang="nb-NO" dirty="0"/>
              <a:t>Still spørsmål i chat.</a:t>
            </a:r>
          </a:p>
          <a:p>
            <a:r>
              <a:rPr lang="nb-NO" dirty="0"/>
              <a:t>Rekk opp hånda hvis du har </a:t>
            </a:r>
            <a:r>
              <a:rPr lang="nb-NO"/>
              <a:t>innspill.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719F116-C9C1-4247-B5E2-BC9180A34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Kjøreregler for møtet</a:t>
            </a:r>
          </a:p>
        </p:txBody>
      </p:sp>
    </p:spTree>
    <p:extLst>
      <p:ext uri="{BB962C8B-B14F-4D97-AF65-F5344CB8AC3E}">
        <p14:creationId xmlns:p14="http://schemas.microsoft.com/office/powerpoint/2010/main" val="3118110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A7EB49F5-F325-41C5-B79C-B1A52071C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3" y="326129"/>
            <a:ext cx="9601200" cy="1107996"/>
          </a:xfrm>
        </p:spPr>
        <p:txBody>
          <a:bodyPr anchor="ctr">
            <a:normAutofit/>
          </a:bodyPr>
          <a:lstStyle/>
          <a:p>
            <a:r>
              <a:rPr lang="nb-NO" dirty="0"/>
              <a:t>FAQ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3542B88-8C89-4F98-A6AD-B61D7ACDC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649" y="1769335"/>
            <a:ext cx="5296829" cy="5005504"/>
          </a:xfrm>
          <a:prstGeom prst="rect">
            <a:avLst/>
          </a:prstGeom>
          <a:noFill/>
        </p:spPr>
      </p:pic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95CADA8C-85F4-4508-934B-80198CC54F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b-NO" dirty="0">
                <a:hlinkClick r:id="rId4"/>
              </a:rPr>
              <a:t>Ofte stilte spørsmål</a:t>
            </a:r>
            <a:endParaRPr lang="nb-NO"/>
          </a:p>
          <a:p>
            <a:pPr marL="0" indent="0">
              <a:spcAft>
                <a:spcPts val="600"/>
              </a:spcAft>
              <a:buNone/>
            </a:pPr>
            <a:endParaRPr lang="nb-NO"/>
          </a:p>
          <a:p>
            <a:pPr marL="0" indent="0">
              <a:spcAft>
                <a:spcPts val="600"/>
              </a:spcAft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3756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639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DD2DD958-9E33-4E98-94A5-8F4B0B2F6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693" y="2115183"/>
            <a:ext cx="6278478" cy="4644846"/>
          </a:xfrm>
        </p:spPr>
        <p:txBody>
          <a:bodyPr>
            <a:normAutofit/>
          </a:bodyPr>
          <a:lstStyle/>
          <a:p>
            <a:r>
              <a:rPr lang="nn-NO" dirty="0">
                <a:hlinkClick r:id="rId3"/>
              </a:rPr>
              <a:t>Forskrift til opplæringslova kapittel 3, del V Eksamen</a:t>
            </a:r>
            <a:endParaRPr lang="nn-NO" dirty="0"/>
          </a:p>
          <a:p>
            <a:r>
              <a:rPr lang="nb-NO" dirty="0">
                <a:hlinkClick r:id="rId4"/>
              </a:rPr>
              <a:t>Individuell vurdering Udir-2-2020</a:t>
            </a:r>
            <a:endParaRPr lang="nb-NO" dirty="0"/>
          </a:p>
          <a:p>
            <a:r>
              <a:rPr lang="nb-NO" dirty="0"/>
              <a:t>Læreplanverk Kunnskapsløftet – LK06 og LK20.</a:t>
            </a:r>
          </a:p>
          <a:p>
            <a:r>
              <a:rPr lang="nb-NO" dirty="0">
                <a:hlinkClick r:id="rId5"/>
              </a:rPr>
              <a:t>Privatistreglement TRFK</a:t>
            </a:r>
            <a:endParaRPr lang="nb-NO" dirty="0"/>
          </a:p>
          <a:p>
            <a:r>
              <a:rPr lang="nb-NO" dirty="0">
                <a:hlinkClick r:id="rId6"/>
              </a:rPr>
              <a:t>Sensorreglement TRFK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E2893986-BF14-45EA-A0C3-1041423DB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Retningslinjer for eksamen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F98A40-611C-4361-ADBA-CDB17296E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70" y="1664834"/>
            <a:ext cx="2742357" cy="328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A706518-2ACC-4361-95D9-BFB118A3B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263" y="3429000"/>
            <a:ext cx="266111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69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7103B6FC-D644-4E37-9A50-6DCBFBB76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693" y="2115183"/>
            <a:ext cx="10685848" cy="4416688"/>
          </a:xfrm>
        </p:spPr>
        <p:txBody>
          <a:bodyPr>
            <a:normAutofit/>
          </a:bodyPr>
          <a:lstStyle/>
          <a:p>
            <a:r>
              <a:rPr lang="nb-NO" dirty="0">
                <a:hlinkClick r:id="rId3"/>
              </a:rPr>
              <a:t>Nyhetsbrev</a:t>
            </a:r>
            <a:endParaRPr lang="nb-NO" dirty="0"/>
          </a:p>
          <a:p>
            <a:r>
              <a:rPr lang="nb-NO" dirty="0">
                <a:hlinkClick r:id="rId4"/>
              </a:rPr>
              <a:t>Smittevernveileder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EEB12B7-11BD-419A-993D-61B4A229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Andre kilder til informasjon</a:t>
            </a:r>
          </a:p>
        </p:txBody>
      </p:sp>
    </p:spTree>
    <p:extLst>
      <p:ext uri="{BB962C8B-B14F-4D97-AF65-F5344CB8AC3E}">
        <p14:creationId xmlns:p14="http://schemas.microsoft.com/office/powerpoint/2010/main" val="15423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A37995C7-43CE-4458-B544-03862B5C4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Eksamen skal være i samsvar med kompetansemålene i læreplanen.</a:t>
            </a:r>
          </a:p>
          <a:p>
            <a:r>
              <a:rPr lang="nb-NO" dirty="0"/>
              <a:t>Eksamen skal gi privatisten mulighet til å vise sin kompetanse i så stor del av faget som mulig </a:t>
            </a:r>
            <a:r>
              <a:rPr lang="nb-NO" dirty="0">
                <a:solidFill>
                  <a:srgbClr val="FF0000"/>
                </a:solidFill>
              </a:rPr>
              <a:t>ut fra eksamensformen</a:t>
            </a:r>
            <a:r>
              <a:rPr lang="nb-NO" dirty="0"/>
              <a:t>.</a:t>
            </a:r>
          </a:p>
          <a:p>
            <a:r>
              <a:rPr lang="nb-NO" dirty="0"/>
              <a:t>Eksamenskarakteren er et uttrykk for den kompetansen som hver enkelt privatist viser på eksamen.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1827242-3199-4768-BD2E-6505C1AB7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Forskrift til opplæringslova § 3-22 Om eksamen</a:t>
            </a:r>
          </a:p>
        </p:txBody>
      </p:sp>
    </p:spTree>
    <p:extLst>
      <p:ext uri="{BB962C8B-B14F-4D97-AF65-F5344CB8AC3E}">
        <p14:creationId xmlns:p14="http://schemas.microsoft.com/office/powerpoint/2010/main" val="177737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D9E061AA-C488-4462-B533-A17B3DC1E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693" y="2115183"/>
            <a:ext cx="10685848" cy="4002588"/>
          </a:xfrm>
        </p:spPr>
        <p:txBody>
          <a:bodyPr>
            <a:normAutofit/>
          </a:bodyPr>
          <a:lstStyle/>
          <a:p>
            <a:r>
              <a:rPr lang="nb-NO" dirty="0"/>
              <a:t>Oppgavene skal være i samsvar med læreplanen.</a:t>
            </a:r>
          </a:p>
          <a:p>
            <a:r>
              <a:rPr lang="nb-NO" dirty="0"/>
              <a:t>Oppgavenes tema/problemstilling må være tilstrekkelig omfattende til at det vil være naturlig å trekke inn flere deler av læreplanen under selve eksamineringen. 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912CFD2-571D-4280-BDD6-B5F195686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Regler for eksamen: Oppgaven</a:t>
            </a:r>
          </a:p>
        </p:txBody>
      </p:sp>
    </p:spTree>
    <p:extLst>
      <p:ext uri="{BB962C8B-B14F-4D97-AF65-F5344CB8AC3E}">
        <p14:creationId xmlns:p14="http://schemas.microsoft.com/office/powerpoint/2010/main" val="421682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C2E206A-4E77-4BD2-8EB5-2976C94FC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Eksempeloppgaver:</a:t>
            </a:r>
          </a:p>
          <a:p>
            <a:r>
              <a:rPr lang="nb-NO" dirty="0"/>
              <a:t>Vil noen dele en av sine oppgaver/tema?</a:t>
            </a:r>
          </a:p>
          <a:p>
            <a:r>
              <a:rPr lang="nb-NO" dirty="0"/>
              <a:t>Del i chatten.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E09619DD-A2ED-4629-B571-D8CADCFF7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Regler for eksamen: Oppgaven forts.</a:t>
            </a:r>
          </a:p>
        </p:txBody>
      </p:sp>
    </p:spTree>
    <p:extLst>
      <p:ext uri="{BB962C8B-B14F-4D97-AF65-F5344CB8AC3E}">
        <p14:creationId xmlns:p14="http://schemas.microsoft.com/office/powerpoint/2010/main" val="735323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032D6EE-689C-4395-8BF3-6C25D4FD3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Varighet: 30 min.</a:t>
            </a:r>
          </a:p>
          <a:p>
            <a:r>
              <a:rPr lang="nb-NO" dirty="0" err="1"/>
              <a:t>Forberedelsesdelen</a:t>
            </a:r>
            <a:r>
              <a:rPr lang="nb-NO" dirty="0"/>
              <a:t> skal ta utgangspunkt i et tema som privatisten enten trekker eller får tildelt. </a:t>
            </a:r>
          </a:p>
          <a:p>
            <a:r>
              <a:rPr lang="nb-NO" dirty="0"/>
              <a:t>Privatisten velger selv en avgrensning av temaet. </a:t>
            </a:r>
          </a:p>
          <a:p>
            <a:r>
              <a:rPr lang="nb-NO" dirty="0"/>
              <a:t>Hele innholdet i selve eksamen blir ikke gjort kjent i </a:t>
            </a:r>
            <a:r>
              <a:rPr lang="nb-NO" dirty="0" err="1"/>
              <a:t>forberedelsesdelen</a:t>
            </a:r>
            <a:r>
              <a:rPr lang="nb-NO" dirty="0"/>
              <a:t>. 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C057B66-736C-4381-88BE-1502DCADF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Regler for eksamen: </a:t>
            </a:r>
            <a:r>
              <a:rPr lang="nb-NO" dirty="0" err="1"/>
              <a:t>Forberedelsesdel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6478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F54593FA-2DE5-427F-B805-D0C89C23A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693" y="2115183"/>
            <a:ext cx="10685848" cy="4644846"/>
          </a:xfrm>
        </p:spPr>
        <p:txBody>
          <a:bodyPr>
            <a:normAutofit/>
          </a:bodyPr>
          <a:lstStyle/>
          <a:p>
            <a:r>
              <a:rPr lang="nb-NO" dirty="0"/>
              <a:t>Varighet: </a:t>
            </a:r>
            <a:r>
              <a:rPr lang="nb-NO" dirty="0">
                <a:solidFill>
                  <a:srgbClr val="FF0000"/>
                </a:solidFill>
              </a:rPr>
              <a:t>inntil</a:t>
            </a:r>
            <a:r>
              <a:rPr lang="nb-NO" dirty="0"/>
              <a:t> 30 min per kandidat.</a:t>
            </a:r>
          </a:p>
          <a:p>
            <a:r>
              <a:rPr lang="nb-NO" dirty="0"/>
              <a:t>Privatisten kan disponere </a:t>
            </a:r>
            <a:r>
              <a:rPr lang="nb-NO" dirty="0">
                <a:solidFill>
                  <a:srgbClr val="FF0000"/>
                </a:solidFill>
              </a:rPr>
              <a:t>inntil</a:t>
            </a:r>
            <a:r>
              <a:rPr lang="nb-NO" dirty="0"/>
              <a:t> 10 minutter til framlegg av temaet fra forberedelsestiden. </a:t>
            </a:r>
          </a:p>
          <a:p>
            <a:r>
              <a:rPr lang="nb-NO" dirty="0"/>
              <a:t>Framlegget etterfølges av en samtale mellom privatisten og sensorene. Samtalen skal ta utgangspunkt i privatistens framlegg. </a:t>
            </a:r>
          </a:p>
          <a:p>
            <a:r>
              <a:rPr lang="nb-NO" dirty="0"/>
              <a:t>Sensorene kan prøve privatisten i alle kompetansemålene i læreplanen under eksamineringen. Det vil si at privatisten kan prøves i flere relevante deler av læreplanen enn det som kan leses ut av oppgaven.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895EC61-76FF-48A4-AFCE-5FAC6D2C9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Regler for eksamen: Eksaminering</a:t>
            </a:r>
          </a:p>
        </p:txBody>
      </p:sp>
    </p:spTree>
    <p:extLst>
      <p:ext uri="{BB962C8B-B14F-4D97-AF65-F5344CB8AC3E}">
        <p14:creationId xmlns:p14="http://schemas.microsoft.com/office/powerpoint/2010/main" val="355595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FK">
  <a:themeElements>
    <a:clrScheme name="TFK">
      <a:dk1>
        <a:sysClr val="windowText" lastClr="000000"/>
      </a:dk1>
      <a:lt1>
        <a:sysClr val="window" lastClr="FFFFFF"/>
      </a:lt1>
      <a:dk2>
        <a:srgbClr val="FFDD00"/>
      </a:dk2>
      <a:lt2>
        <a:srgbClr val="E7E6E6"/>
      </a:lt2>
      <a:accent1>
        <a:srgbClr val="FFDD00"/>
      </a:accent1>
      <a:accent2>
        <a:srgbClr val="018A92"/>
      </a:accent2>
      <a:accent3>
        <a:srgbClr val="CDC9AF"/>
      </a:accent3>
      <a:accent4>
        <a:srgbClr val="E35205"/>
      </a:accent4>
      <a:accent5>
        <a:srgbClr val="004052"/>
      </a:accent5>
      <a:accent6>
        <a:srgbClr val="000000"/>
      </a:accent6>
      <a:hlink>
        <a:srgbClr val="0563C1"/>
      </a:hlink>
      <a:folHlink>
        <a:srgbClr val="954F72"/>
      </a:folHlink>
    </a:clrScheme>
    <a:fontScheme name="Egendefinert 1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FK_ppt_norsk_logo" id="{BA1F1125-86A3-4059-A7F1-7E76CE576184}" vid="{3636A7F6-C131-4496-B866-29485714D88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EEDF62974373D4CA90AF3566155D42C" ma:contentTypeVersion="12" ma:contentTypeDescription="Opprett et nytt dokument." ma:contentTypeScope="" ma:versionID="cda2d70de4f0730ed04b8ba0a8877a91">
  <xsd:schema xmlns:xsd="http://www.w3.org/2001/XMLSchema" xmlns:xs="http://www.w3.org/2001/XMLSchema" xmlns:p="http://schemas.microsoft.com/office/2006/metadata/properties" xmlns:ns2="f8e9240b-5381-45bb-aa2d-c85324a5fcf8" xmlns:ns3="18a95495-ab3a-4f33-bd73-095ebdc440dd" targetNamespace="http://schemas.microsoft.com/office/2006/metadata/properties" ma:root="true" ma:fieldsID="e3f9a5151120593424e29e245e81f9c3" ns2:_="" ns3:_="">
    <xsd:import namespace="f8e9240b-5381-45bb-aa2d-c85324a5fcf8"/>
    <xsd:import namespace="18a95495-ab3a-4f33-bd73-095ebdc440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9240b-5381-45bb-aa2d-c85324a5fc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a95495-ab3a-4f33-bd73-095ebdc440d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5E3B8D-4595-4EEF-BEB1-E704B8B0ABCD}"/>
</file>

<file path=customXml/itemProps2.xml><?xml version="1.0" encoding="utf-8"?>
<ds:datastoreItem xmlns:ds="http://schemas.openxmlformats.org/officeDocument/2006/customXml" ds:itemID="{1465BAD9-9E2E-4DA2-98B7-A9439A4AC3F2}"/>
</file>

<file path=customXml/itemProps3.xml><?xml version="1.0" encoding="utf-8"?>
<ds:datastoreItem xmlns:ds="http://schemas.openxmlformats.org/officeDocument/2006/customXml" ds:itemID="{32DC97D6-3F60-4F2C-9C67-F7ACBADD15D6}"/>
</file>

<file path=docProps/app.xml><?xml version="1.0" encoding="utf-8"?>
<Properties xmlns="http://schemas.openxmlformats.org/officeDocument/2006/extended-properties" xmlns:vt="http://schemas.openxmlformats.org/officeDocument/2006/docPropsVTypes">
  <Template>TRFK_ppt_norsk_logo</Template>
  <TotalTime>418</TotalTime>
  <Words>2225</Words>
  <Application>Microsoft Office PowerPoint</Application>
  <PresentationFormat>Widescreen</PresentationFormat>
  <Paragraphs>230</Paragraphs>
  <Slides>21</Slides>
  <Notes>21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5" baseType="lpstr">
      <vt:lpstr>Arial</vt:lpstr>
      <vt:lpstr>Calibri</vt:lpstr>
      <vt:lpstr>Verdana</vt:lpstr>
      <vt:lpstr>TRFK</vt:lpstr>
      <vt:lpstr>Sensorsamling</vt:lpstr>
      <vt:lpstr>Kjøreregler for møtet</vt:lpstr>
      <vt:lpstr>Retningslinjer for eksamen</vt:lpstr>
      <vt:lpstr>Andre kilder til informasjon</vt:lpstr>
      <vt:lpstr>Forskrift til opplæringslova § 3-22 Om eksamen</vt:lpstr>
      <vt:lpstr>Regler for eksamen: Oppgaven</vt:lpstr>
      <vt:lpstr>Regler for eksamen: Oppgaven forts.</vt:lpstr>
      <vt:lpstr>Regler for eksamen: Forberedelsesdel</vt:lpstr>
      <vt:lpstr>Regler for eksamen: Eksaminering</vt:lpstr>
      <vt:lpstr>Regler for eksamen: Eksaminering forts.</vt:lpstr>
      <vt:lpstr>Regler for eksamen: Vurdering</vt:lpstr>
      <vt:lpstr>Regler for eksamen: Vurdering forts.</vt:lpstr>
      <vt:lpstr>Regler for eksamen: Klage</vt:lpstr>
      <vt:lpstr>Rollefordeling sensor 1 og 2</vt:lpstr>
      <vt:lpstr>Lytteprøve</vt:lpstr>
      <vt:lpstr>Fag med krav til fordypning</vt:lpstr>
      <vt:lpstr>Fagfornyelsen</vt:lpstr>
      <vt:lpstr>Fagfornyelsen forts.</vt:lpstr>
      <vt:lpstr>Praktisk informasjon</vt:lpstr>
      <vt:lpstr>FAQ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Sensorsamling</dc:title>
  <dc:creator>Jon Solbakken</dc:creator>
  <cp:lastModifiedBy>Jon Solbakken</cp:lastModifiedBy>
  <cp:revision>51</cp:revision>
  <cp:lastPrinted>2021-03-22T13:56:05Z</cp:lastPrinted>
  <dcterms:created xsi:type="dcterms:W3CDTF">2021-03-11T09:31:54Z</dcterms:created>
  <dcterms:modified xsi:type="dcterms:W3CDTF">2021-03-22T14:01:08Z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0x010100EEEDF62974373D4CA90AF3566155D42C</vt:lpwstr>
  </property>
</Properties>
</file>