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61" r:id="rId6"/>
    <p:sldId id="257" r:id="rId7"/>
    <p:sldId id="258" r:id="rId8"/>
    <p:sldId id="260" r:id="rId9"/>
    <p:sldId id="259" r:id="rId10"/>
    <p:sldId id="262" r:id="rId11"/>
    <p:sldId id="267" r:id="rId12"/>
    <p:sldId id="273" r:id="rId13"/>
    <p:sldId id="272" r:id="rId14"/>
    <p:sldId id="274" r:id="rId15"/>
    <p:sldId id="270" r:id="rId16"/>
    <p:sldId id="269"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3FC6E-7BCA-40E3-B6B6-47193567B389}" v="34" dt="2021-06-07T16:01:48.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457" autoAdjust="0"/>
  </p:normalViewPr>
  <p:slideViewPr>
    <p:cSldViewPr snapToGrid="0">
      <p:cViewPr varScale="1">
        <p:scale>
          <a:sx n="45" d="100"/>
          <a:sy n="45" d="100"/>
        </p:scale>
        <p:origin x="1460" y="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02749892112543"/>
          <c:y val="4.5662229441050813E-2"/>
          <c:w val="0.86949313154037577"/>
          <c:h val="0.74722976099934002"/>
        </c:manualLayout>
      </c:layout>
      <c:lineChart>
        <c:grouping val="standard"/>
        <c:varyColors val="0"/>
        <c:ser>
          <c:idx val="0"/>
          <c:order val="0"/>
          <c:tx>
            <c:v>Registrert antall drepte og hardt skadde</c:v>
          </c:tx>
          <c:spPr>
            <a:ln w="57150" cap="rnd">
              <a:solidFill>
                <a:srgbClr val="C00000"/>
              </a:solidFill>
              <a:round/>
            </a:ln>
            <a:effectLst/>
          </c:spPr>
          <c:marker>
            <c:symbol val="circle"/>
            <c:size val="4"/>
            <c:spPr>
              <a:solidFill>
                <a:srgbClr val="C00000"/>
              </a:solidFill>
              <a:ln w="57150">
                <a:solidFill>
                  <a:srgbClr val="C00000"/>
                </a:solidFill>
              </a:ln>
              <a:effectLst/>
            </c:spPr>
          </c:marker>
          <c:dLbls>
            <c:dLbl>
              <c:idx val="0"/>
              <c:layout>
                <c:manualLayout>
                  <c:x val="-4.7169811320754734E-2"/>
                  <c:y val="-3.7944118661607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97-44AD-B51E-58FF64775E62}"/>
                </c:ext>
              </c:extLst>
            </c:dLbl>
            <c:dLbl>
              <c:idx val="15"/>
              <c:layout>
                <c:manualLayout>
                  <c:x val="-3.5938903863432167E-2"/>
                  <c:y val="-3.7944118661607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97-44AD-B51E-58FF64775E6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'Ark1'!$A$44:$A$70</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'Ark1'!$B$44:$B$70</c:f>
              <c:numCache>
                <c:formatCode>General</c:formatCode>
                <c:ptCount val="27"/>
                <c:pt idx="0">
                  <c:v>1252</c:v>
                </c:pt>
                <c:pt idx="1">
                  <c:v>1187</c:v>
                </c:pt>
                <c:pt idx="2">
                  <c:v>1217</c:v>
                </c:pt>
                <c:pt idx="3">
                  <c:v>1150</c:v>
                </c:pt>
                <c:pt idx="4">
                  <c:v>1159</c:v>
                </c:pt>
                <c:pt idx="5">
                  <c:v>1004</c:v>
                </c:pt>
                <c:pt idx="6">
                  <c:v>922</c:v>
                </c:pt>
                <c:pt idx="7">
                  <c:v>847</c:v>
                </c:pt>
                <c:pt idx="8">
                  <c:v>844</c:v>
                </c:pt>
                <c:pt idx="9">
                  <c:v>890</c:v>
                </c:pt>
                <c:pt idx="10">
                  <c:v>821</c:v>
                </c:pt>
                <c:pt idx="11">
                  <c:v>810</c:v>
                </c:pt>
                <c:pt idx="12">
                  <c:v>791</c:v>
                </c:pt>
                <c:pt idx="13">
                  <c:v>771</c:v>
                </c:pt>
                <c:pt idx="14">
                  <c:v>710</c:v>
                </c:pt>
                <c:pt idx="15">
                  <c:v>673</c:v>
                </c:pt>
              </c:numCache>
            </c:numRef>
          </c:val>
          <c:smooth val="0"/>
          <c:extLst>
            <c:ext xmlns:c16="http://schemas.microsoft.com/office/drawing/2014/chart" uri="{C3380CC4-5D6E-409C-BE32-E72D297353CC}">
              <c16:uniqueId val="{00000002-D397-44AD-B51E-58FF64775E62}"/>
            </c:ext>
          </c:extLst>
        </c:ser>
        <c:ser>
          <c:idx val="1"/>
          <c:order val="1"/>
          <c:tx>
            <c:v>Målkurve fram til 2030 fra NTP 2018-2029</c:v>
          </c:tx>
          <c:spPr>
            <a:ln w="57150" cap="rnd">
              <a:solidFill>
                <a:srgbClr val="002060"/>
              </a:solidFill>
              <a:round/>
            </a:ln>
            <a:effectLst/>
          </c:spPr>
          <c:marker>
            <c:symbol val="circle"/>
            <c:size val="4"/>
            <c:spPr>
              <a:solidFill>
                <a:srgbClr val="002060"/>
              </a:solidFill>
              <a:ln w="57150">
                <a:solidFill>
                  <a:srgbClr val="002060"/>
                </a:solidFill>
              </a:ln>
              <a:effectLst/>
            </c:spPr>
          </c:marker>
          <c:dLbls>
            <c:dLbl>
              <c:idx val="10"/>
              <c:layout>
                <c:manualLayout>
                  <c:x val="-3.8859824125757864E-2"/>
                  <c:y val="4.25968226893335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97-44AD-B51E-58FF64775E62}"/>
                </c:ext>
              </c:extLst>
            </c:dLbl>
            <c:dLbl>
              <c:idx val="11"/>
              <c:delete val="1"/>
              <c:extLst>
                <c:ext xmlns:c15="http://schemas.microsoft.com/office/drawing/2012/chart" uri="{CE6537A1-D6FC-4f65-9D91-7224C49458BB}"/>
                <c:ext xmlns:c16="http://schemas.microsoft.com/office/drawing/2014/chart" uri="{C3380CC4-5D6E-409C-BE32-E72D297353CC}">
                  <c16:uniqueId val="{00000004-D397-44AD-B51E-58FF64775E62}"/>
                </c:ext>
              </c:extLst>
            </c:dLbl>
            <c:dLbl>
              <c:idx val="12"/>
              <c:delete val="1"/>
              <c:extLst>
                <c:ext xmlns:c15="http://schemas.microsoft.com/office/drawing/2012/chart" uri="{CE6537A1-D6FC-4f65-9D91-7224C49458BB}"/>
                <c:ext xmlns:c16="http://schemas.microsoft.com/office/drawing/2014/chart" uri="{C3380CC4-5D6E-409C-BE32-E72D297353CC}">
                  <c16:uniqueId val="{00000005-D397-44AD-B51E-58FF64775E62}"/>
                </c:ext>
              </c:extLst>
            </c:dLbl>
            <c:dLbl>
              <c:idx val="13"/>
              <c:delete val="1"/>
              <c:extLst>
                <c:ext xmlns:c15="http://schemas.microsoft.com/office/drawing/2012/chart" uri="{CE6537A1-D6FC-4f65-9D91-7224C49458BB}"/>
                <c:ext xmlns:c16="http://schemas.microsoft.com/office/drawing/2014/chart" uri="{C3380CC4-5D6E-409C-BE32-E72D297353CC}">
                  <c16:uniqueId val="{00000006-D397-44AD-B51E-58FF64775E62}"/>
                </c:ext>
              </c:extLst>
            </c:dLbl>
            <c:dLbl>
              <c:idx val="14"/>
              <c:delete val="1"/>
              <c:extLst>
                <c:ext xmlns:c15="http://schemas.microsoft.com/office/drawing/2012/chart" uri="{CE6537A1-D6FC-4f65-9D91-7224C49458BB}"/>
                <c:ext xmlns:c16="http://schemas.microsoft.com/office/drawing/2014/chart" uri="{C3380CC4-5D6E-409C-BE32-E72D297353CC}">
                  <c16:uniqueId val="{00000007-D397-44AD-B51E-58FF64775E62}"/>
                </c:ext>
              </c:extLst>
            </c:dLbl>
            <c:dLbl>
              <c:idx val="15"/>
              <c:layout>
                <c:manualLayout>
                  <c:x val="-3.8185085354896675E-2"/>
                  <c:y val="4.1393583994480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97-44AD-B51E-58FF64775E62}"/>
                </c:ext>
              </c:extLst>
            </c:dLbl>
            <c:dLbl>
              <c:idx val="16"/>
              <c:delete val="1"/>
              <c:extLst>
                <c:ext xmlns:c15="http://schemas.microsoft.com/office/drawing/2012/chart" uri="{CE6537A1-D6FC-4f65-9D91-7224C49458BB}"/>
                <c:ext xmlns:c16="http://schemas.microsoft.com/office/drawing/2014/chart" uri="{C3380CC4-5D6E-409C-BE32-E72D297353CC}">
                  <c16:uniqueId val="{00000009-D397-44AD-B51E-58FF64775E62}"/>
                </c:ext>
              </c:extLst>
            </c:dLbl>
            <c:dLbl>
              <c:idx val="17"/>
              <c:delete val="1"/>
              <c:extLst>
                <c:ext xmlns:c15="http://schemas.microsoft.com/office/drawing/2012/chart" uri="{CE6537A1-D6FC-4f65-9D91-7224C49458BB}"/>
                <c:ext xmlns:c16="http://schemas.microsoft.com/office/drawing/2014/chart" uri="{C3380CC4-5D6E-409C-BE32-E72D297353CC}">
                  <c16:uniqueId val="{0000000A-D397-44AD-B51E-58FF64775E62}"/>
                </c:ext>
              </c:extLst>
            </c:dLbl>
            <c:dLbl>
              <c:idx val="18"/>
              <c:delete val="1"/>
              <c:extLst>
                <c:ext xmlns:c15="http://schemas.microsoft.com/office/drawing/2012/chart" uri="{CE6537A1-D6FC-4f65-9D91-7224C49458BB}"/>
                <c:ext xmlns:c16="http://schemas.microsoft.com/office/drawing/2014/chart" uri="{C3380CC4-5D6E-409C-BE32-E72D297353CC}">
                  <c16:uniqueId val="{0000000B-D397-44AD-B51E-58FF64775E62}"/>
                </c:ext>
              </c:extLst>
            </c:dLbl>
            <c:dLbl>
              <c:idx val="19"/>
              <c:delete val="1"/>
              <c:extLst>
                <c:ext xmlns:c15="http://schemas.microsoft.com/office/drawing/2012/chart" uri="{CE6537A1-D6FC-4f65-9D91-7224C49458BB}"/>
                <c:ext xmlns:c16="http://schemas.microsoft.com/office/drawing/2014/chart" uri="{C3380CC4-5D6E-409C-BE32-E72D297353CC}">
                  <c16:uniqueId val="{0000000C-D397-44AD-B51E-58FF64775E62}"/>
                </c:ext>
              </c:extLst>
            </c:dLbl>
            <c:dLbl>
              <c:idx val="20"/>
              <c:layout>
                <c:manualLayout>
                  <c:x val="-4.1106005617222378E-2"/>
                  <c:y val="2.4282334663324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397-44AD-B51E-58FF64775E62}"/>
                </c:ext>
              </c:extLst>
            </c:dLbl>
            <c:dLbl>
              <c:idx val="21"/>
              <c:delete val="1"/>
              <c:extLst>
                <c:ext xmlns:c15="http://schemas.microsoft.com/office/drawing/2012/chart" uri="{CE6537A1-D6FC-4f65-9D91-7224C49458BB}"/>
                <c:ext xmlns:c16="http://schemas.microsoft.com/office/drawing/2014/chart" uri="{C3380CC4-5D6E-409C-BE32-E72D297353CC}">
                  <c16:uniqueId val="{0000000E-D397-44AD-B51E-58FF64775E62}"/>
                </c:ext>
              </c:extLst>
            </c:dLbl>
            <c:dLbl>
              <c:idx val="22"/>
              <c:delete val="1"/>
              <c:extLst>
                <c:ext xmlns:c15="http://schemas.microsoft.com/office/drawing/2012/chart" uri="{CE6537A1-D6FC-4f65-9D91-7224C49458BB}"/>
                <c:ext xmlns:c16="http://schemas.microsoft.com/office/drawing/2014/chart" uri="{C3380CC4-5D6E-409C-BE32-E72D297353CC}">
                  <c16:uniqueId val="{0000000F-D397-44AD-B51E-58FF64775E62}"/>
                </c:ext>
              </c:extLst>
            </c:dLbl>
            <c:dLbl>
              <c:idx val="23"/>
              <c:delete val="1"/>
              <c:extLst>
                <c:ext xmlns:c15="http://schemas.microsoft.com/office/drawing/2012/chart" uri="{CE6537A1-D6FC-4f65-9D91-7224C49458BB}"/>
                <c:ext xmlns:c16="http://schemas.microsoft.com/office/drawing/2014/chart" uri="{C3380CC4-5D6E-409C-BE32-E72D297353CC}">
                  <c16:uniqueId val="{00000010-D397-44AD-B51E-58FF64775E62}"/>
                </c:ext>
              </c:extLst>
            </c:dLbl>
            <c:dLbl>
              <c:idx val="24"/>
              <c:delete val="1"/>
              <c:extLst>
                <c:ext xmlns:c15="http://schemas.microsoft.com/office/drawing/2012/chart" uri="{CE6537A1-D6FC-4f65-9D91-7224C49458BB}"/>
                <c:ext xmlns:c16="http://schemas.microsoft.com/office/drawing/2014/chart" uri="{C3380CC4-5D6E-409C-BE32-E72D297353CC}">
                  <c16:uniqueId val="{00000011-D397-44AD-B51E-58FF64775E62}"/>
                </c:ext>
              </c:extLst>
            </c:dLbl>
            <c:dLbl>
              <c:idx val="25"/>
              <c:delete val="1"/>
              <c:extLst>
                <c:ext xmlns:c15="http://schemas.microsoft.com/office/drawing/2012/chart" uri="{CE6537A1-D6FC-4f65-9D91-7224C49458BB}"/>
                <c:ext xmlns:c16="http://schemas.microsoft.com/office/drawing/2014/chart" uri="{C3380CC4-5D6E-409C-BE32-E72D297353CC}">
                  <c16:uniqueId val="{00000012-D397-44AD-B51E-58FF64775E62}"/>
                </c:ext>
              </c:extLst>
            </c:dLbl>
            <c:dLbl>
              <c:idx val="26"/>
              <c:layout>
                <c:manualLayout>
                  <c:x val="-7.5079058513912176E-3"/>
                  <c:y val="3.1181265329070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397-44AD-B51E-58FF64775E6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'Ark1'!$A$44:$A$70</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'Ark1'!$C$44:$C$70</c:f>
              <c:numCache>
                <c:formatCode>General</c:formatCode>
                <c:ptCount val="27"/>
                <c:pt idx="10">
                  <c:v>840</c:v>
                </c:pt>
                <c:pt idx="11">
                  <c:v>800</c:v>
                </c:pt>
                <c:pt idx="12">
                  <c:v>760</c:v>
                </c:pt>
                <c:pt idx="13">
                  <c:v>720</c:v>
                </c:pt>
                <c:pt idx="14">
                  <c:v>680</c:v>
                </c:pt>
                <c:pt idx="15">
                  <c:v>640</c:v>
                </c:pt>
                <c:pt idx="16">
                  <c:v>600</c:v>
                </c:pt>
                <c:pt idx="17">
                  <c:v>575</c:v>
                </c:pt>
                <c:pt idx="18">
                  <c:v>550</c:v>
                </c:pt>
                <c:pt idx="19">
                  <c:v>525</c:v>
                </c:pt>
                <c:pt idx="20">
                  <c:v>500</c:v>
                </c:pt>
                <c:pt idx="21">
                  <c:v>475</c:v>
                </c:pt>
                <c:pt idx="22">
                  <c:v>450</c:v>
                </c:pt>
                <c:pt idx="23">
                  <c:v>425</c:v>
                </c:pt>
                <c:pt idx="24">
                  <c:v>400</c:v>
                </c:pt>
                <c:pt idx="25">
                  <c:v>375</c:v>
                </c:pt>
                <c:pt idx="26">
                  <c:v>350</c:v>
                </c:pt>
              </c:numCache>
            </c:numRef>
          </c:val>
          <c:smooth val="0"/>
          <c:extLst>
            <c:ext xmlns:c16="http://schemas.microsoft.com/office/drawing/2014/chart" uri="{C3380CC4-5D6E-409C-BE32-E72D297353CC}">
              <c16:uniqueId val="{00000014-D397-44AD-B51E-58FF64775E62}"/>
            </c:ext>
          </c:extLst>
        </c:ser>
        <c:dLbls>
          <c:showLegendKey val="0"/>
          <c:showVal val="0"/>
          <c:showCatName val="0"/>
          <c:showSerName val="0"/>
          <c:showPercent val="0"/>
          <c:showBubbleSize val="0"/>
        </c:dLbls>
        <c:marker val="1"/>
        <c:smooth val="0"/>
        <c:axId val="252763200"/>
        <c:axId val="252762808"/>
      </c:lineChart>
      <c:catAx>
        <c:axId val="25276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52762808"/>
        <c:crosses val="autoZero"/>
        <c:auto val="1"/>
        <c:lblAlgn val="ctr"/>
        <c:lblOffset val="100"/>
        <c:noMultiLvlLbl val="0"/>
      </c:catAx>
      <c:valAx>
        <c:axId val="252762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nb-NO" sz="1400" b="1"/>
                  <a:t>Antall drepte og hardt skadde</a:t>
                </a:r>
              </a:p>
            </c:rich>
          </c:tx>
          <c:layout>
            <c:manualLayout>
              <c:xMode val="edge"/>
              <c:yMode val="edge"/>
              <c:x val="1.0894604083580459E-2"/>
              <c:y val="0.144485192775560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52763200"/>
        <c:crosses val="autoZero"/>
        <c:crossBetween val="between"/>
      </c:valAx>
      <c:spPr>
        <a:noFill/>
        <a:ln>
          <a:noFill/>
        </a:ln>
        <a:effectLst/>
      </c:spPr>
    </c:plotArea>
    <c:legend>
      <c:legendPos val="b"/>
      <c:layout>
        <c:manualLayout>
          <c:xMode val="edge"/>
          <c:yMode val="edge"/>
          <c:x val="7.5038357806986953E-3"/>
          <c:y val="0.91321990382861196"/>
          <c:w val="0.98132870294105257"/>
          <c:h val="7.747855718948372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8C708-91B0-4368-8E6A-B997DAFE385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D868028-36F6-48AE-898C-C637124CC971}">
      <dgm:prSet/>
      <dgm:spPr/>
      <dgm:t>
        <a:bodyPr/>
        <a:lstStyle/>
        <a:p>
          <a:r>
            <a:rPr lang="nb-NO"/>
            <a:t>Antall kommuner som har gyldig trafikksikkerhetsplan</a:t>
          </a:r>
          <a:endParaRPr lang="en-US"/>
        </a:p>
      </dgm:t>
    </dgm:pt>
    <dgm:pt modelId="{E352CB36-9CA8-4ABC-9693-D9873E0E5896}" type="parTrans" cxnId="{A40C5EE0-7B67-4EEB-A8DF-D564172EC8EB}">
      <dgm:prSet/>
      <dgm:spPr/>
      <dgm:t>
        <a:bodyPr/>
        <a:lstStyle/>
        <a:p>
          <a:endParaRPr lang="en-US"/>
        </a:p>
      </dgm:t>
    </dgm:pt>
    <dgm:pt modelId="{B002449D-18D4-4279-95EA-96C358A127CB}" type="sibTrans" cxnId="{A40C5EE0-7B67-4EEB-A8DF-D564172EC8EB}">
      <dgm:prSet/>
      <dgm:spPr/>
      <dgm:t>
        <a:bodyPr/>
        <a:lstStyle/>
        <a:p>
          <a:endParaRPr lang="en-US"/>
        </a:p>
      </dgm:t>
    </dgm:pt>
    <dgm:pt modelId="{0B7D8E02-2C45-4CE8-95CD-9AC40D50900D}">
      <dgm:prSet/>
      <dgm:spPr/>
      <dgm:t>
        <a:bodyPr/>
        <a:lstStyle/>
        <a:p>
          <a:r>
            <a:rPr lang="nb-NO"/>
            <a:t>Antall kommuner som er godkjent og regodkjent som Trafikksikker kommune</a:t>
          </a:r>
          <a:endParaRPr lang="en-US"/>
        </a:p>
      </dgm:t>
    </dgm:pt>
    <dgm:pt modelId="{B28EC1C3-672B-48BF-ACBB-8170F80B8C54}" type="parTrans" cxnId="{CE7E8041-B87A-404B-87A2-9D1ABF8DD901}">
      <dgm:prSet/>
      <dgm:spPr/>
      <dgm:t>
        <a:bodyPr/>
        <a:lstStyle/>
        <a:p>
          <a:endParaRPr lang="en-US"/>
        </a:p>
      </dgm:t>
    </dgm:pt>
    <dgm:pt modelId="{1788ABDE-741B-4C69-8ED3-8EC9CB04713B}" type="sibTrans" cxnId="{CE7E8041-B87A-404B-87A2-9D1ABF8DD901}">
      <dgm:prSet/>
      <dgm:spPr/>
      <dgm:t>
        <a:bodyPr/>
        <a:lstStyle/>
        <a:p>
          <a:endParaRPr lang="en-US"/>
        </a:p>
      </dgm:t>
    </dgm:pt>
    <dgm:pt modelId="{249E8C6D-2E2D-4B7E-98E7-52D21BDD809F}" type="pres">
      <dgm:prSet presAssocID="{F8E8C708-91B0-4368-8E6A-B997DAFE385A}" presName="hierChild1" presStyleCnt="0">
        <dgm:presLayoutVars>
          <dgm:chPref val="1"/>
          <dgm:dir/>
          <dgm:animOne val="branch"/>
          <dgm:animLvl val="lvl"/>
          <dgm:resizeHandles/>
        </dgm:presLayoutVars>
      </dgm:prSet>
      <dgm:spPr/>
    </dgm:pt>
    <dgm:pt modelId="{EE788E01-0DA3-42FC-8387-4496323584C4}" type="pres">
      <dgm:prSet presAssocID="{4D868028-36F6-48AE-898C-C637124CC971}" presName="hierRoot1" presStyleCnt="0"/>
      <dgm:spPr/>
    </dgm:pt>
    <dgm:pt modelId="{2ACEC116-ABEE-4314-8C8F-2CBA21D3E6DE}" type="pres">
      <dgm:prSet presAssocID="{4D868028-36F6-48AE-898C-C637124CC971}" presName="composite" presStyleCnt="0"/>
      <dgm:spPr/>
    </dgm:pt>
    <dgm:pt modelId="{47EAECB9-93DE-46D5-A11D-1A6284720D34}" type="pres">
      <dgm:prSet presAssocID="{4D868028-36F6-48AE-898C-C637124CC971}" presName="background" presStyleLbl="node0" presStyleIdx="0" presStyleCnt="2"/>
      <dgm:spPr/>
    </dgm:pt>
    <dgm:pt modelId="{CD43BFB2-526E-463F-BF82-FE2923EE490C}" type="pres">
      <dgm:prSet presAssocID="{4D868028-36F6-48AE-898C-C637124CC971}" presName="text" presStyleLbl="fgAcc0" presStyleIdx="0" presStyleCnt="2">
        <dgm:presLayoutVars>
          <dgm:chPref val="3"/>
        </dgm:presLayoutVars>
      </dgm:prSet>
      <dgm:spPr/>
    </dgm:pt>
    <dgm:pt modelId="{40A443CE-51DA-4A55-B76A-17204ADDD9A3}" type="pres">
      <dgm:prSet presAssocID="{4D868028-36F6-48AE-898C-C637124CC971}" presName="hierChild2" presStyleCnt="0"/>
      <dgm:spPr/>
    </dgm:pt>
    <dgm:pt modelId="{8EA02C73-992C-439B-BAFF-6384A3D3BDAC}" type="pres">
      <dgm:prSet presAssocID="{0B7D8E02-2C45-4CE8-95CD-9AC40D50900D}" presName="hierRoot1" presStyleCnt="0"/>
      <dgm:spPr/>
    </dgm:pt>
    <dgm:pt modelId="{06CECF20-1B26-405B-8457-986E97FF9A85}" type="pres">
      <dgm:prSet presAssocID="{0B7D8E02-2C45-4CE8-95CD-9AC40D50900D}" presName="composite" presStyleCnt="0"/>
      <dgm:spPr/>
    </dgm:pt>
    <dgm:pt modelId="{CB54652E-5B46-461C-8EAE-3B50ED9AF3A6}" type="pres">
      <dgm:prSet presAssocID="{0B7D8E02-2C45-4CE8-95CD-9AC40D50900D}" presName="background" presStyleLbl="node0" presStyleIdx="1" presStyleCnt="2"/>
      <dgm:spPr/>
    </dgm:pt>
    <dgm:pt modelId="{EA691EBA-739B-4FFB-9670-648E422A873E}" type="pres">
      <dgm:prSet presAssocID="{0B7D8E02-2C45-4CE8-95CD-9AC40D50900D}" presName="text" presStyleLbl="fgAcc0" presStyleIdx="1" presStyleCnt="2">
        <dgm:presLayoutVars>
          <dgm:chPref val="3"/>
        </dgm:presLayoutVars>
      </dgm:prSet>
      <dgm:spPr/>
    </dgm:pt>
    <dgm:pt modelId="{B401ECC9-004E-4459-8E36-289A84037127}" type="pres">
      <dgm:prSet presAssocID="{0B7D8E02-2C45-4CE8-95CD-9AC40D50900D}" presName="hierChild2" presStyleCnt="0"/>
      <dgm:spPr/>
    </dgm:pt>
  </dgm:ptLst>
  <dgm:cxnLst>
    <dgm:cxn modelId="{B86E2A3D-B4FE-467C-A9C4-27FEEEC992AF}" type="presOf" srcId="{F8E8C708-91B0-4368-8E6A-B997DAFE385A}" destId="{249E8C6D-2E2D-4B7E-98E7-52D21BDD809F}" srcOrd="0" destOrd="0" presId="urn:microsoft.com/office/officeart/2005/8/layout/hierarchy1"/>
    <dgm:cxn modelId="{CE7E8041-B87A-404B-87A2-9D1ABF8DD901}" srcId="{F8E8C708-91B0-4368-8E6A-B997DAFE385A}" destId="{0B7D8E02-2C45-4CE8-95CD-9AC40D50900D}" srcOrd="1" destOrd="0" parTransId="{B28EC1C3-672B-48BF-ACBB-8170F80B8C54}" sibTransId="{1788ABDE-741B-4C69-8ED3-8EC9CB04713B}"/>
    <dgm:cxn modelId="{4F18756C-C59A-4AB7-8D37-0C93E543199E}" type="presOf" srcId="{4D868028-36F6-48AE-898C-C637124CC971}" destId="{CD43BFB2-526E-463F-BF82-FE2923EE490C}" srcOrd="0" destOrd="0" presId="urn:microsoft.com/office/officeart/2005/8/layout/hierarchy1"/>
    <dgm:cxn modelId="{FC5FFD7E-BB6D-45B8-A41C-2F9D8444060F}" type="presOf" srcId="{0B7D8E02-2C45-4CE8-95CD-9AC40D50900D}" destId="{EA691EBA-739B-4FFB-9670-648E422A873E}" srcOrd="0" destOrd="0" presId="urn:microsoft.com/office/officeart/2005/8/layout/hierarchy1"/>
    <dgm:cxn modelId="{A40C5EE0-7B67-4EEB-A8DF-D564172EC8EB}" srcId="{F8E8C708-91B0-4368-8E6A-B997DAFE385A}" destId="{4D868028-36F6-48AE-898C-C637124CC971}" srcOrd="0" destOrd="0" parTransId="{E352CB36-9CA8-4ABC-9693-D9873E0E5896}" sibTransId="{B002449D-18D4-4279-95EA-96C358A127CB}"/>
    <dgm:cxn modelId="{04E53633-36A6-4CC5-B051-BDA8E15CAABC}" type="presParOf" srcId="{249E8C6D-2E2D-4B7E-98E7-52D21BDD809F}" destId="{EE788E01-0DA3-42FC-8387-4496323584C4}" srcOrd="0" destOrd="0" presId="urn:microsoft.com/office/officeart/2005/8/layout/hierarchy1"/>
    <dgm:cxn modelId="{B0EBA0A5-0EDB-44C4-B57F-14A3FEDC3ED9}" type="presParOf" srcId="{EE788E01-0DA3-42FC-8387-4496323584C4}" destId="{2ACEC116-ABEE-4314-8C8F-2CBA21D3E6DE}" srcOrd="0" destOrd="0" presId="urn:microsoft.com/office/officeart/2005/8/layout/hierarchy1"/>
    <dgm:cxn modelId="{9E23A39D-22EF-4F9A-BE02-7918CD5EDBCC}" type="presParOf" srcId="{2ACEC116-ABEE-4314-8C8F-2CBA21D3E6DE}" destId="{47EAECB9-93DE-46D5-A11D-1A6284720D34}" srcOrd="0" destOrd="0" presId="urn:microsoft.com/office/officeart/2005/8/layout/hierarchy1"/>
    <dgm:cxn modelId="{02D4961D-932F-466C-A92C-551E19335A29}" type="presParOf" srcId="{2ACEC116-ABEE-4314-8C8F-2CBA21D3E6DE}" destId="{CD43BFB2-526E-463F-BF82-FE2923EE490C}" srcOrd="1" destOrd="0" presId="urn:microsoft.com/office/officeart/2005/8/layout/hierarchy1"/>
    <dgm:cxn modelId="{97796627-4791-480E-BE76-87F25810395C}" type="presParOf" srcId="{EE788E01-0DA3-42FC-8387-4496323584C4}" destId="{40A443CE-51DA-4A55-B76A-17204ADDD9A3}" srcOrd="1" destOrd="0" presId="urn:microsoft.com/office/officeart/2005/8/layout/hierarchy1"/>
    <dgm:cxn modelId="{52EC1627-0AF0-45DD-A52C-86D0BDCFC131}" type="presParOf" srcId="{249E8C6D-2E2D-4B7E-98E7-52D21BDD809F}" destId="{8EA02C73-992C-439B-BAFF-6384A3D3BDAC}" srcOrd="1" destOrd="0" presId="urn:microsoft.com/office/officeart/2005/8/layout/hierarchy1"/>
    <dgm:cxn modelId="{581A3ECD-ADE9-4CA8-99D8-40A276CE0FDB}" type="presParOf" srcId="{8EA02C73-992C-439B-BAFF-6384A3D3BDAC}" destId="{06CECF20-1B26-405B-8457-986E97FF9A85}" srcOrd="0" destOrd="0" presId="urn:microsoft.com/office/officeart/2005/8/layout/hierarchy1"/>
    <dgm:cxn modelId="{47C4082F-CD11-4B8B-9883-3844D72B7EEE}" type="presParOf" srcId="{06CECF20-1B26-405B-8457-986E97FF9A85}" destId="{CB54652E-5B46-461C-8EAE-3B50ED9AF3A6}" srcOrd="0" destOrd="0" presId="urn:microsoft.com/office/officeart/2005/8/layout/hierarchy1"/>
    <dgm:cxn modelId="{40FC1A27-A18A-4A60-8F95-8A97C0FB5461}" type="presParOf" srcId="{06CECF20-1B26-405B-8457-986E97FF9A85}" destId="{EA691EBA-739B-4FFB-9670-648E422A873E}" srcOrd="1" destOrd="0" presId="urn:microsoft.com/office/officeart/2005/8/layout/hierarchy1"/>
    <dgm:cxn modelId="{41713DBA-2F94-4422-801A-8B816DC44194}" type="presParOf" srcId="{8EA02C73-992C-439B-BAFF-6384A3D3BDAC}" destId="{B401ECC9-004E-4459-8E36-289A8403712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AECB9-93DE-46D5-A11D-1A6284720D34}">
      <dsp:nvSpPr>
        <dsp:cNvPr id="0" name=""/>
        <dsp:cNvSpPr/>
      </dsp:nvSpPr>
      <dsp:spPr>
        <a:xfrm>
          <a:off x="1304" y="281225"/>
          <a:ext cx="4578531" cy="29073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3BFB2-526E-463F-BF82-FE2923EE490C}">
      <dsp:nvSpPr>
        <dsp:cNvPr id="0" name=""/>
        <dsp:cNvSpPr/>
      </dsp:nvSpPr>
      <dsp:spPr>
        <a:xfrm>
          <a:off x="510030" y="764515"/>
          <a:ext cx="4578531" cy="2907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b-NO" sz="3100" kern="1200"/>
            <a:t>Antall kommuner som har gyldig trafikksikkerhetsplan</a:t>
          </a:r>
          <a:endParaRPr lang="en-US" sz="3100" kern="1200"/>
        </a:p>
      </dsp:txBody>
      <dsp:txXfrm>
        <a:off x="595184" y="849669"/>
        <a:ext cx="4408223" cy="2737059"/>
      </dsp:txXfrm>
    </dsp:sp>
    <dsp:sp modelId="{CB54652E-5B46-461C-8EAE-3B50ED9AF3A6}">
      <dsp:nvSpPr>
        <dsp:cNvPr id="0" name=""/>
        <dsp:cNvSpPr/>
      </dsp:nvSpPr>
      <dsp:spPr>
        <a:xfrm>
          <a:off x="5597286" y="281225"/>
          <a:ext cx="4578531" cy="29073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691EBA-739B-4FFB-9670-648E422A873E}">
      <dsp:nvSpPr>
        <dsp:cNvPr id="0" name=""/>
        <dsp:cNvSpPr/>
      </dsp:nvSpPr>
      <dsp:spPr>
        <a:xfrm>
          <a:off x="6106012" y="764515"/>
          <a:ext cx="4578531" cy="2907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b-NO" sz="3100" kern="1200"/>
            <a:t>Antall kommuner som er godkjent og regodkjent som Trafikksikker kommune</a:t>
          </a:r>
          <a:endParaRPr lang="en-US" sz="3100" kern="1200"/>
        </a:p>
      </dsp:txBody>
      <dsp:txXfrm>
        <a:off x="6191166" y="849669"/>
        <a:ext cx="4408223" cy="27370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605F2-2634-4925-B779-27901DD1DC4A}" type="datetimeFigureOut">
              <a:rPr lang="nb-NO" smtClean="0"/>
              <a:t>09.06.2021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5D6F4-F53E-4507-908E-BB8EBC0DF348}" type="slidenum">
              <a:rPr lang="nb-NO" smtClean="0"/>
              <a:t>‹#›</a:t>
            </a:fld>
            <a:endParaRPr lang="nb-NO"/>
          </a:p>
        </p:txBody>
      </p:sp>
    </p:spTree>
    <p:extLst>
      <p:ext uri="{BB962C8B-B14F-4D97-AF65-F5344CB8AC3E}">
        <p14:creationId xmlns:p14="http://schemas.microsoft.com/office/powerpoint/2010/main" val="3737433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kern="1200" dirty="0">
                <a:solidFill>
                  <a:schemeClr val="tx1"/>
                </a:solidFill>
                <a:effectLst/>
                <a:latin typeface="+mn-lt"/>
                <a:ea typeface="+mn-ea"/>
                <a:cs typeface="+mn-cs"/>
              </a:rPr>
              <a:t>Nasjonal tiltaksplan for trafikksikkerhet på veg 2022-2025</a:t>
            </a:r>
            <a:r>
              <a:rPr lang="nb-NO" sz="1200" kern="1200" dirty="0">
                <a:solidFill>
                  <a:schemeClr val="tx1"/>
                </a:solidFill>
                <a:effectLst/>
                <a:latin typeface="+mn-lt"/>
                <a:ea typeface="+mn-ea"/>
                <a:cs typeface="+mn-cs"/>
              </a:rPr>
              <a:t> vil være den sjette utgaven av tiltaksplan for trafikksikkerhet. Den første utgaven gjaldt for ti-årsperioden 2002-2011. Fra og med 2005 har det vært utarbeidet fireårige tiltaksplaner. Planene har over tid blitt mer omfattende. Den første planen var begrenset til et samarbeid mellom Trygg Trafikk, politiet og Statens vegvesen. Mens i arbeidet med inneværende plan</a:t>
            </a:r>
            <a:r>
              <a:rPr lang="nb-NO" sz="1200" i="1" kern="1200" dirty="0">
                <a:solidFill>
                  <a:schemeClr val="tx1"/>
                </a:solidFill>
                <a:effectLst/>
                <a:latin typeface="+mn-lt"/>
                <a:ea typeface="+mn-ea"/>
                <a:cs typeface="+mn-cs"/>
              </a:rPr>
              <a:t> 2018-2021</a:t>
            </a:r>
            <a:r>
              <a:rPr lang="nb-NO" sz="1200" kern="1200" dirty="0">
                <a:solidFill>
                  <a:schemeClr val="tx1"/>
                </a:solidFill>
                <a:effectLst/>
                <a:latin typeface="+mn-lt"/>
                <a:ea typeface="+mn-ea"/>
                <a:cs typeface="+mn-cs"/>
              </a:rPr>
              <a:t> medvirket totalt 13 statlige aktører, alle fylkeskommunene, 7 storbykommuner og mer enn 20 ulike interesseorganisasjoner.  Tiltaksplanen har med andre ord utviklet seg mye på disse 20 årene både </a:t>
            </a:r>
            <a:r>
              <a:rPr lang="nb-NO" sz="1200" kern="1200" dirty="0" err="1">
                <a:solidFill>
                  <a:schemeClr val="tx1"/>
                </a:solidFill>
                <a:effectLst/>
                <a:latin typeface="+mn-lt"/>
                <a:ea typeface="+mn-ea"/>
                <a:cs typeface="+mn-cs"/>
              </a:rPr>
              <a:t>mtp</a:t>
            </a:r>
            <a:r>
              <a:rPr lang="nb-NO" sz="1200" kern="1200" dirty="0">
                <a:solidFill>
                  <a:schemeClr val="tx1"/>
                </a:solidFill>
                <a:effectLst/>
                <a:latin typeface="+mn-lt"/>
                <a:ea typeface="+mn-ea"/>
                <a:cs typeface="+mn-cs"/>
              </a:rPr>
              <a:t> ambisjonsnivå og omfang av involverte aktører som samarbeider om trafikksikkerhet i Norge. </a:t>
            </a:r>
          </a:p>
          <a:p>
            <a:endParaRPr lang="nb-NO" dirty="0"/>
          </a:p>
        </p:txBody>
      </p:sp>
      <p:sp>
        <p:nvSpPr>
          <p:cNvPr id="4" name="Plassholder for lysbildenummer 3"/>
          <p:cNvSpPr>
            <a:spLocks noGrp="1"/>
          </p:cNvSpPr>
          <p:nvPr>
            <p:ph type="sldNum" sz="quarter" idx="5"/>
          </p:nvPr>
        </p:nvSpPr>
        <p:spPr/>
        <p:txBody>
          <a:bodyPr/>
          <a:lstStyle/>
          <a:p>
            <a:fld id="{FBD5D6F4-F53E-4507-908E-BB8EBC0DF348}" type="slidenum">
              <a:rPr lang="nb-NO" smtClean="0"/>
              <a:t>2</a:t>
            </a:fld>
            <a:endParaRPr lang="nb-NO"/>
          </a:p>
        </p:txBody>
      </p:sp>
    </p:spTree>
    <p:extLst>
      <p:ext uri="{BB962C8B-B14F-4D97-AF65-F5344CB8AC3E}">
        <p14:creationId xmlns:p14="http://schemas.microsoft.com/office/powerpoint/2010/main" val="130877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BD5D6F4-F53E-4507-908E-BB8EBC0DF348}" type="slidenum">
              <a:rPr lang="nb-NO" smtClean="0"/>
              <a:t>14</a:t>
            </a:fld>
            <a:endParaRPr lang="nb-NO"/>
          </a:p>
        </p:txBody>
      </p:sp>
    </p:spTree>
    <p:extLst>
      <p:ext uri="{BB962C8B-B14F-4D97-AF65-F5344CB8AC3E}">
        <p14:creationId xmlns:p14="http://schemas.microsoft.com/office/powerpoint/2010/main" val="409470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NTTV springer ut fra NTP – det er der mandatet hentes fra. Tiltaksplanen er det dokumentet som er ment å skal operasjonalisere målene og strategiene som ligger i NTP innenfor TS-området. Primært fra </a:t>
            </a:r>
            <a:r>
              <a:rPr lang="nb-NO" sz="1200" kern="1200" dirty="0" err="1">
                <a:solidFill>
                  <a:schemeClr val="tx1"/>
                </a:solidFill>
                <a:effectLst/>
                <a:latin typeface="+mn-lt"/>
                <a:ea typeface="+mn-ea"/>
                <a:cs typeface="+mn-cs"/>
              </a:rPr>
              <a:t>kap</a:t>
            </a:r>
            <a:r>
              <a:rPr lang="nb-NO" sz="1200" kern="1200" dirty="0">
                <a:solidFill>
                  <a:schemeClr val="tx1"/>
                </a:solidFill>
                <a:effectLst/>
                <a:latin typeface="+mn-lt"/>
                <a:ea typeface="+mn-ea"/>
                <a:cs typeface="+mn-cs"/>
              </a:rPr>
              <a:t> 7 i NTP.</a:t>
            </a:r>
          </a:p>
          <a:p>
            <a:r>
              <a:rPr lang="nb-NO" sz="1200" kern="1200" dirty="0">
                <a:solidFill>
                  <a:schemeClr val="tx1"/>
                </a:solidFill>
                <a:effectLst/>
                <a:latin typeface="+mn-lt"/>
                <a:ea typeface="+mn-ea"/>
                <a:cs typeface="+mn-cs"/>
              </a:rPr>
              <a:t>Nullvisjonen er 1 av 5 (likestilte) mål for et effektivt, miljøvennlig og trygt transportsystem i 2050. Verdens </a:t>
            </a:r>
            <a:r>
              <a:rPr lang="nb-NO" sz="1200" kern="1200" dirty="0" err="1">
                <a:solidFill>
                  <a:schemeClr val="tx1"/>
                </a:solidFill>
                <a:effectLst/>
                <a:latin typeface="+mn-lt"/>
                <a:ea typeface="+mn-ea"/>
                <a:cs typeface="+mn-cs"/>
              </a:rPr>
              <a:t>bærekraftsmål</a:t>
            </a:r>
            <a:r>
              <a:rPr lang="nb-NO" sz="1200" kern="1200" dirty="0">
                <a:solidFill>
                  <a:schemeClr val="tx1"/>
                </a:solidFill>
                <a:effectLst/>
                <a:latin typeface="+mn-lt"/>
                <a:ea typeface="+mn-ea"/>
                <a:cs typeface="+mn-cs"/>
              </a:rPr>
              <a:t> har vært med på å gi retningen for arbeidet. Tiltak for å nå nullvisjonen vil virke positivt på </a:t>
            </a:r>
            <a:r>
              <a:rPr lang="nb-NO" sz="1200" kern="1200" dirty="0" err="1">
                <a:solidFill>
                  <a:schemeClr val="tx1"/>
                </a:solidFill>
                <a:effectLst/>
                <a:latin typeface="+mn-lt"/>
                <a:ea typeface="+mn-ea"/>
                <a:cs typeface="+mn-cs"/>
              </a:rPr>
              <a:t>bærekraftsmål</a:t>
            </a:r>
            <a:r>
              <a:rPr lang="nb-NO" sz="1200" kern="1200" dirty="0">
                <a:solidFill>
                  <a:schemeClr val="tx1"/>
                </a:solidFill>
                <a:effectLst/>
                <a:latin typeface="+mn-lt"/>
                <a:ea typeface="+mn-ea"/>
                <a:cs typeface="+mn-cs"/>
              </a:rPr>
              <a:t> 3.6 som går ut på å halvere antall dødsfall og skader i verden forårsaket av trafikkulykker, i tillegg til EUs langsiktige mål om nær null drepte i 2050.</a:t>
            </a:r>
          </a:p>
          <a:p>
            <a:endParaRPr lang="nb-NO" dirty="0"/>
          </a:p>
        </p:txBody>
      </p:sp>
      <p:sp>
        <p:nvSpPr>
          <p:cNvPr id="4" name="Plassholder for lysbildenummer 3"/>
          <p:cNvSpPr>
            <a:spLocks noGrp="1"/>
          </p:cNvSpPr>
          <p:nvPr>
            <p:ph type="sldNum" sz="quarter" idx="5"/>
          </p:nvPr>
        </p:nvSpPr>
        <p:spPr/>
        <p:txBody>
          <a:bodyPr/>
          <a:lstStyle/>
          <a:p>
            <a:fld id="{FBD5D6F4-F53E-4507-908E-BB8EBC0DF348}" type="slidenum">
              <a:rPr lang="nb-NO" smtClean="0"/>
              <a:t>3</a:t>
            </a:fld>
            <a:endParaRPr lang="nb-NO"/>
          </a:p>
        </p:txBody>
      </p:sp>
    </p:spTree>
    <p:extLst>
      <p:ext uri="{BB962C8B-B14F-4D97-AF65-F5344CB8AC3E}">
        <p14:creationId xmlns:p14="http://schemas.microsoft.com/office/powerpoint/2010/main" val="365808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Regjeringens ambisjon er at det innen 2030 maksimalt skal være 350 drepte og hardt skadde i veitrafikken, </a:t>
            </a:r>
            <a:endParaRPr lang="nb-NO" dirty="0"/>
          </a:p>
        </p:txBody>
      </p:sp>
      <p:sp>
        <p:nvSpPr>
          <p:cNvPr id="4" name="Plassholder for lysbildenummer 3"/>
          <p:cNvSpPr>
            <a:spLocks noGrp="1"/>
          </p:cNvSpPr>
          <p:nvPr>
            <p:ph type="sldNum" sz="quarter" idx="5"/>
          </p:nvPr>
        </p:nvSpPr>
        <p:spPr/>
        <p:txBody>
          <a:bodyPr/>
          <a:lstStyle/>
          <a:p>
            <a:fld id="{FBD5D6F4-F53E-4507-908E-BB8EBC0DF348}" type="slidenum">
              <a:rPr lang="nb-NO" smtClean="0"/>
              <a:t>4</a:t>
            </a:fld>
            <a:endParaRPr lang="nb-NO"/>
          </a:p>
        </p:txBody>
      </p:sp>
    </p:spTree>
    <p:extLst>
      <p:ext uri="{BB962C8B-B14F-4D97-AF65-F5344CB8AC3E}">
        <p14:creationId xmlns:p14="http://schemas.microsoft.com/office/powerpoint/2010/main" val="411942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Regjeringens ambisjon for 2030 og 2050 er at det innen 2030 skal være maksimalt 50 drepte. Dette innebærer om lag en halvering fra dagens nivå for antall drepte. Det er for første gang tidfestet en langsiktig ambisjon at ingen skal bli drept i trafikken i 2050. Ambisjonsnivået er høyt og krever en fortsatt stor innsats i trafikksikkerhetsarbeidet.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Minner om det samferdselsministeren sa i sin tale: At det ikke har vært samme reduksjon innen hardt skadde, og at dette arbeidet vil kreve en stor innsats fra alle aktører.</a:t>
            </a:r>
          </a:p>
          <a:p>
            <a:endParaRPr lang="nb-NO" dirty="0"/>
          </a:p>
        </p:txBody>
      </p:sp>
      <p:sp>
        <p:nvSpPr>
          <p:cNvPr id="4" name="Plassholder for lysbildenummer 3"/>
          <p:cNvSpPr>
            <a:spLocks noGrp="1"/>
          </p:cNvSpPr>
          <p:nvPr>
            <p:ph type="sldNum" sz="quarter" idx="5"/>
          </p:nvPr>
        </p:nvSpPr>
        <p:spPr/>
        <p:txBody>
          <a:bodyPr/>
          <a:lstStyle/>
          <a:p>
            <a:fld id="{FBD5D6F4-F53E-4507-908E-BB8EBC0DF348}" type="slidenum">
              <a:rPr lang="nb-NO" smtClean="0"/>
              <a:t>5</a:t>
            </a:fld>
            <a:endParaRPr lang="nb-NO"/>
          </a:p>
        </p:txBody>
      </p:sp>
    </p:spTree>
    <p:extLst>
      <p:ext uri="{BB962C8B-B14F-4D97-AF65-F5344CB8AC3E}">
        <p14:creationId xmlns:p14="http://schemas.microsoft.com/office/powerpoint/2010/main" val="120812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a:t>
            </a:r>
            <a:r>
              <a:rPr lang="nb-NO" sz="1200" i="1" u="sng" kern="1200" dirty="0">
                <a:solidFill>
                  <a:schemeClr val="tx1"/>
                </a:solidFill>
                <a:effectLst/>
                <a:latin typeface="+mn-lt"/>
                <a:ea typeface="+mn-ea"/>
                <a:cs typeface="+mn-cs"/>
              </a:rPr>
              <a:t>Fase 1</a:t>
            </a:r>
            <a:r>
              <a:rPr lang="nb-NO" sz="1200" kern="1200" dirty="0">
                <a:solidFill>
                  <a:schemeClr val="tx1"/>
                </a:solidFill>
                <a:effectLst/>
                <a:latin typeface="+mn-lt"/>
                <a:ea typeface="+mn-ea"/>
                <a:cs typeface="+mn-cs"/>
              </a:rPr>
              <a:t> inngår:</a:t>
            </a:r>
          </a:p>
          <a:p>
            <a:pPr lvl="0"/>
            <a:r>
              <a:rPr lang="nb-NO" sz="1200" kern="1200" dirty="0">
                <a:solidFill>
                  <a:schemeClr val="tx1"/>
                </a:solidFill>
                <a:effectLst/>
                <a:latin typeface="+mn-lt"/>
                <a:ea typeface="+mn-ea"/>
                <a:cs typeface="+mn-cs"/>
              </a:rPr>
              <a:t>Gjennomgang av dokumenter for å skaffe til veie et best mulig faglig grunnlag for arbeidet med tiltaksplanen.</a:t>
            </a:r>
          </a:p>
          <a:p>
            <a:pPr lvl="0"/>
            <a:r>
              <a:rPr lang="nb-NO" sz="1200" kern="1200" dirty="0">
                <a:solidFill>
                  <a:schemeClr val="tx1"/>
                </a:solidFill>
                <a:effectLst/>
                <a:latin typeface="+mn-lt"/>
                <a:ea typeface="+mn-ea"/>
                <a:cs typeface="+mn-cs"/>
              </a:rPr>
              <a:t>Gjennomføring av møter innenfor 15 ulike temaer (avholdt i perioden 5/3 – 27/4). Formålet med møtene har vært å samle fagpersoner fra ulike aktører til en diskusjon hva som kan være aktuelle tiltak innenfor de ulike temaene. I hovedsak er det avholdt ett møte per innsatsområde. Innhenting av forslag til tiltak i tiltaksplanen fra ulike aktører. </a:t>
            </a:r>
          </a:p>
          <a:p>
            <a:pPr lvl="0"/>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 </a:t>
            </a:r>
            <a:r>
              <a:rPr lang="nb-NO" sz="1200" i="1" u="sng" kern="1200" dirty="0">
                <a:solidFill>
                  <a:schemeClr val="tx1"/>
                </a:solidFill>
                <a:effectLst/>
                <a:latin typeface="+mn-lt"/>
                <a:ea typeface="+mn-ea"/>
                <a:cs typeface="+mn-cs"/>
              </a:rPr>
              <a:t>Fase 2</a:t>
            </a:r>
            <a:r>
              <a:rPr lang="nb-NO" sz="1200" kern="1200" dirty="0">
                <a:solidFill>
                  <a:schemeClr val="tx1"/>
                </a:solidFill>
                <a:effectLst/>
                <a:latin typeface="+mn-lt"/>
                <a:ea typeface="+mn-ea"/>
                <a:cs typeface="+mn-cs"/>
              </a:rPr>
              <a:t> vil det som en del av arbeidet med høringsutkastet også bli tatt kontakt med aktører som har kommet med forslag til tiltak for oppfølgende samtaler.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 </a:t>
            </a:r>
            <a:r>
              <a:rPr lang="nb-NO" sz="1200" i="1" u="sng" kern="1200" dirty="0">
                <a:solidFill>
                  <a:schemeClr val="tx1"/>
                </a:solidFill>
                <a:effectLst/>
                <a:latin typeface="+mn-lt"/>
                <a:ea typeface="+mn-ea"/>
                <a:cs typeface="+mn-cs"/>
              </a:rPr>
              <a:t>Fase 3</a:t>
            </a:r>
            <a:r>
              <a:rPr lang="nb-NO" sz="1200" kern="1200" dirty="0">
                <a:solidFill>
                  <a:schemeClr val="tx1"/>
                </a:solidFill>
                <a:effectLst/>
                <a:latin typeface="+mn-lt"/>
                <a:ea typeface="+mn-ea"/>
                <a:cs typeface="+mn-cs"/>
              </a:rPr>
              <a:t> legges det til rette for at høringsutkastet skal kunne behandles politisk i fylkeskommunene og i de åtte medvirkende storbykommunene.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FBD5D6F4-F53E-4507-908E-BB8EBC0DF348}" type="slidenum">
              <a:rPr lang="nb-NO" smtClean="0"/>
              <a:t>7</a:t>
            </a:fld>
            <a:endParaRPr lang="nb-NO"/>
          </a:p>
        </p:txBody>
      </p:sp>
    </p:spTree>
    <p:extLst>
      <p:ext uri="{BB962C8B-B14F-4D97-AF65-F5344CB8AC3E}">
        <p14:creationId xmlns:p14="http://schemas.microsoft.com/office/powerpoint/2010/main" val="2639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Nye innsatsområder (enkelte har tidligere kun hatt omtale i planen, uten å være eget innsatsområde): Uoppmerksomhet, drift og vedlikehold og bruk av ny teknologi.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Ambisjonen i NTP 2022-2033 om maksimalt 350 drepte og hardt skadde innen 2030, forutsetter at det gjennomføres et stort mangfold av tiltak og at alle relevante aktører bidrar. </a:t>
            </a:r>
            <a:r>
              <a:rPr lang="nb-NO" sz="1200" i="1" kern="1200" dirty="0">
                <a:solidFill>
                  <a:schemeClr val="tx1"/>
                </a:solidFill>
                <a:effectLst/>
                <a:latin typeface="+mn-lt"/>
                <a:ea typeface="+mn-ea"/>
                <a:cs typeface="+mn-cs"/>
              </a:rPr>
              <a:t>Nasjonal tiltaksplan for trafikksikkerhet på veg</a:t>
            </a:r>
            <a:r>
              <a:rPr lang="nb-NO" sz="1200" kern="1200" dirty="0">
                <a:solidFill>
                  <a:schemeClr val="tx1"/>
                </a:solidFill>
                <a:effectLst/>
                <a:latin typeface="+mn-lt"/>
                <a:ea typeface="+mn-ea"/>
                <a:cs typeface="+mn-cs"/>
              </a:rPr>
              <a:t> skal synliggjøre denne bredden. Enkelte trafikksikkerhetstiltak vil falle utenom de 15 innsatsområdene, og det er viktig at også disse skal kunne gis plass i tiltaksplanen.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Derfor vil det, i tillegg til de 15 innsatsområdene, også bli tatt med mer begrensede omtaler av ytterligere tema, som </a:t>
            </a:r>
            <a:r>
              <a:rPr lang="nb-NO" sz="1200" i="1" kern="1200" dirty="0">
                <a:solidFill>
                  <a:schemeClr val="tx1"/>
                </a:solidFill>
                <a:effectLst/>
                <a:latin typeface="+mn-lt"/>
                <a:ea typeface="+mn-ea"/>
                <a:cs typeface="+mn-cs"/>
              </a:rPr>
              <a:t>supplerende temaområder</a:t>
            </a:r>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BD5D6F4-F53E-4507-908E-BB8EBC0DF348}" type="slidenum">
              <a:rPr lang="nb-NO" smtClean="0"/>
              <a:t>8</a:t>
            </a:fld>
            <a:endParaRPr lang="nb-NO"/>
          </a:p>
        </p:txBody>
      </p:sp>
    </p:spTree>
    <p:extLst>
      <p:ext uri="{BB962C8B-B14F-4D97-AF65-F5344CB8AC3E}">
        <p14:creationId xmlns:p14="http://schemas.microsoft.com/office/powerpoint/2010/main" val="173681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viktig at tiltakene, og en forventet reduksjon av antall d/</a:t>
            </a:r>
            <a:r>
              <a:rPr lang="nb-NO" dirty="0" err="1"/>
              <a:t>hs</a:t>
            </a:r>
            <a:r>
              <a:rPr lang="nb-NO" dirty="0"/>
              <a:t>, skal være KUNNSKAPSBASERTE</a:t>
            </a:r>
          </a:p>
        </p:txBody>
      </p:sp>
      <p:sp>
        <p:nvSpPr>
          <p:cNvPr id="4" name="Plassholder for lysbildenummer 3"/>
          <p:cNvSpPr>
            <a:spLocks noGrp="1"/>
          </p:cNvSpPr>
          <p:nvPr>
            <p:ph type="sldNum" sz="quarter" idx="5"/>
          </p:nvPr>
        </p:nvSpPr>
        <p:spPr/>
        <p:txBody>
          <a:bodyPr/>
          <a:lstStyle/>
          <a:p>
            <a:fld id="{FBD5D6F4-F53E-4507-908E-BB8EBC0DF348}" type="slidenum">
              <a:rPr lang="nb-NO" smtClean="0"/>
              <a:t>9</a:t>
            </a:fld>
            <a:endParaRPr lang="nb-NO"/>
          </a:p>
        </p:txBody>
      </p:sp>
    </p:spTree>
    <p:extLst>
      <p:ext uri="{BB962C8B-B14F-4D97-AF65-F5344CB8AC3E}">
        <p14:creationId xmlns:p14="http://schemas.microsoft.com/office/powerpoint/2010/main" val="3554919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Aktuelle tiltak som har vært i inneværende periode, og som er sannsynlig at vil bli med videre i ny form.</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Vi jobber også med at Trøndelag skal bli Trafikksikker fylkeskommune.</a:t>
            </a:r>
          </a:p>
          <a:p>
            <a:endParaRPr lang="nb-NO" dirty="0"/>
          </a:p>
          <a:p>
            <a:r>
              <a:rPr lang="nb-NO" dirty="0"/>
              <a:t>Siste punkt vil være under innsatsområdet Barn og unge -&gt; se neste</a:t>
            </a:r>
          </a:p>
          <a:p>
            <a:endParaRPr lang="nb-NO" dirty="0"/>
          </a:p>
        </p:txBody>
      </p:sp>
      <p:sp>
        <p:nvSpPr>
          <p:cNvPr id="4" name="Plassholder for lysbildenummer 3"/>
          <p:cNvSpPr>
            <a:spLocks noGrp="1"/>
          </p:cNvSpPr>
          <p:nvPr>
            <p:ph type="sldNum" sz="quarter" idx="5"/>
          </p:nvPr>
        </p:nvSpPr>
        <p:spPr/>
        <p:txBody>
          <a:bodyPr/>
          <a:lstStyle/>
          <a:p>
            <a:fld id="{FBD5D6F4-F53E-4507-908E-BB8EBC0DF348}" type="slidenum">
              <a:rPr lang="nb-NO" smtClean="0"/>
              <a:t>10</a:t>
            </a:fld>
            <a:endParaRPr lang="nb-NO"/>
          </a:p>
        </p:txBody>
      </p:sp>
    </p:spTree>
    <p:extLst>
      <p:ext uri="{BB962C8B-B14F-4D97-AF65-F5344CB8AC3E}">
        <p14:creationId xmlns:p14="http://schemas.microsoft.com/office/powerpoint/2010/main" val="3235851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Eget innlegg om trafikksikker kommune!</a:t>
            </a:r>
          </a:p>
        </p:txBody>
      </p:sp>
      <p:sp>
        <p:nvSpPr>
          <p:cNvPr id="4" name="Plassholder for lysbildenummer 3"/>
          <p:cNvSpPr>
            <a:spLocks noGrp="1"/>
          </p:cNvSpPr>
          <p:nvPr>
            <p:ph type="sldNum" sz="quarter" idx="5"/>
          </p:nvPr>
        </p:nvSpPr>
        <p:spPr/>
        <p:txBody>
          <a:bodyPr/>
          <a:lstStyle/>
          <a:p>
            <a:fld id="{FBD5D6F4-F53E-4507-908E-BB8EBC0DF348}" type="slidenum">
              <a:rPr lang="nb-NO" smtClean="0"/>
              <a:t>13</a:t>
            </a:fld>
            <a:endParaRPr lang="nb-NO"/>
          </a:p>
        </p:txBody>
      </p:sp>
    </p:spTree>
    <p:extLst>
      <p:ext uri="{BB962C8B-B14F-4D97-AF65-F5344CB8AC3E}">
        <p14:creationId xmlns:p14="http://schemas.microsoft.com/office/powerpoint/2010/main" val="3664882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dirty="0"/>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9" name="Picture 3" descr="Hovedlogo_liggende.pdf">
            <a:extLst>
              <a:ext uri="{FF2B5EF4-FFF2-40B4-BE49-F238E27FC236}">
                <a16:creationId xmlns:a16="http://schemas.microsoft.com/office/drawing/2014/main" id="{9B99E569-489B-4A5A-9688-30C3EB7AB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176" y="304590"/>
            <a:ext cx="2434127" cy="949105"/>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A1A0E74-B8A8-4360-A367-9FF538085BF2}" type="datetimeFigureOut">
              <a:rPr lang="nb-NO" smtClean="0"/>
              <a:t>09.06.2021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14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09.06.2021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44649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dirty="0"/>
              <a:t>trondelagfylke.no | fb.com/</a:t>
            </a:r>
            <a:r>
              <a:rPr lang="nb-NO" sz="1300" dirty="0" err="1"/>
              <a:t>trondelagfylke</a:t>
            </a:r>
            <a:endParaRPr lang="nb-NO" sz="1300" dirty="0"/>
          </a:p>
        </p:txBody>
      </p:sp>
      <p:pic>
        <p:nvPicPr>
          <p:cNvPr id="4" name="Bilde 3">
            <a:extLst>
              <a:ext uri="{FF2B5EF4-FFF2-40B4-BE49-F238E27FC236}">
                <a16:creationId xmlns:a16="http://schemas.microsoft.com/office/drawing/2014/main" id="{B180F9EF-C83D-44E5-A14B-9713F4B0ED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1452" y="1929634"/>
            <a:ext cx="2709097" cy="2324866"/>
          </a:xfrm>
          <a:prstGeom prst="rect">
            <a:avLst/>
          </a:prstGeom>
        </p:spPr>
      </p:pic>
    </p:spTree>
    <p:extLst>
      <p:ext uri="{BB962C8B-B14F-4D97-AF65-F5344CB8AC3E}">
        <p14:creationId xmlns:p14="http://schemas.microsoft.com/office/powerpoint/2010/main" val="360613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dirty="0"/>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63713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A1A0E74-B8A8-4360-A367-9FF538085BF2}" type="datetimeFigureOut">
              <a:rPr lang="nb-NO" smtClean="0"/>
              <a:t>09.06.2021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18688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5" name="Date Placeholder 4"/>
          <p:cNvSpPr>
            <a:spLocks noGrp="1"/>
          </p:cNvSpPr>
          <p:nvPr>
            <p:ph type="dt" sz="half" idx="10"/>
          </p:nvPr>
        </p:nvSpPr>
        <p:spPr/>
        <p:txBody>
          <a:bodyPr/>
          <a:lstStyle/>
          <a:p>
            <a:fld id="{6A1A0E74-B8A8-4360-A367-9FF538085BF2}" type="datetimeFigureOut">
              <a:rPr lang="nb-NO" smtClean="0"/>
              <a:t>09.06.2021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1735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09.06.2021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8062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09.06.2021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Klikk for å redigere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37048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09.06.2021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24766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09.06.2021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116214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Klikk for å redigere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09.06.2021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Klikk for å redigere tekststiler i malen</a:t>
            </a:r>
          </a:p>
        </p:txBody>
      </p:sp>
      <p:pic>
        <p:nvPicPr>
          <p:cNvPr id="9" name="Picture 3" descr="Hovedlogo_liggende.pdf">
            <a:extLst>
              <a:ext uri="{FF2B5EF4-FFF2-40B4-BE49-F238E27FC236}">
                <a16:creationId xmlns:a16="http://schemas.microsoft.com/office/drawing/2014/main" id="{53912F0C-7C67-40A1-A7B9-A0E9EF5406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088" y="393125"/>
            <a:ext cx="1423125" cy="554899"/>
          </a:xfrm>
          <a:prstGeom prst="rect">
            <a:avLst/>
          </a:prstGeom>
        </p:spPr>
      </p:pic>
    </p:spTree>
    <p:extLst>
      <p:ext uri="{BB962C8B-B14F-4D97-AF65-F5344CB8AC3E}">
        <p14:creationId xmlns:p14="http://schemas.microsoft.com/office/powerpoint/2010/main" val="17258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09.06.2021</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dirty="0"/>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72" r:id="rId6"/>
    <p:sldLayoutId id="2147483673" r:id="rId7"/>
    <p:sldLayoutId id="2147483674" r:id="rId8"/>
    <p:sldLayoutId id="2147483676" r:id="rId9"/>
    <p:sldLayoutId id="2147483666" r:id="rId10"/>
    <p:sldLayoutId id="2147483667" r:id="rId11"/>
    <p:sldLayoutId id="2147483677" r:id="rId12"/>
  </p:sldLayoutIdLst>
  <p:txStyles>
    <p:titleStyle>
      <a:lvl1pPr algn="l" defTabSz="914400" rtl="0" eaLnBrk="1" latinLnBrk="0" hangingPunct="1">
        <a:lnSpc>
          <a:spcPct val="90000"/>
        </a:lnSpc>
        <a:spcBef>
          <a:spcPts val="0"/>
        </a:spcBef>
        <a:buNone/>
        <a:defRPr sz="36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CAFB2-6E0D-49A8-99F0-04FF78C5A870}"/>
              </a:ext>
            </a:extLst>
          </p:cNvPr>
          <p:cNvSpPr>
            <a:spLocks noGrp="1"/>
          </p:cNvSpPr>
          <p:nvPr>
            <p:ph type="ctrTitle"/>
          </p:nvPr>
        </p:nvSpPr>
        <p:spPr>
          <a:xfrm>
            <a:off x="914400" y="2795955"/>
            <a:ext cx="10363200" cy="1121846"/>
          </a:xfrm>
        </p:spPr>
        <p:txBody>
          <a:bodyPr>
            <a:normAutofit fontScale="90000"/>
          </a:bodyPr>
          <a:lstStyle/>
          <a:p>
            <a:br>
              <a:rPr lang="nb-NO" dirty="0"/>
            </a:br>
            <a:br>
              <a:rPr lang="nb-NO" dirty="0"/>
            </a:br>
            <a:br>
              <a:rPr lang="nb-NO" dirty="0"/>
            </a:br>
            <a:r>
              <a:rPr lang="nb-NO" sz="4400" dirty="0"/>
              <a:t>Nasjonal tiltaksplan for </a:t>
            </a:r>
            <a:br>
              <a:rPr lang="nb-NO" sz="4400" dirty="0"/>
            </a:br>
            <a:r>
              <a:rPr lang="nb-NO" sz="4400" dirty="0"/>
              <a:t>trafikksikkerhet på veg</a:t>
            </a:r>
            <a:br>
              <a:rPr lang="nb-NO" dirty="0"/>
            </a:br>
            <a:br>
              <a:rPr lang="nb-NO" dirty="0"/>
            </a:br>
            <a:r>
              <a:rPr lang="nb-NO" sz="3600" dirty="0"/>
              <a:t>med fokus på kommende periode 2022-2025</a:t>
            </a:r>
            <a:endParaRPr lang="nb-NO" dirty="0"/>
          </a:p>
        </p:txBody>
      </p:sp>
      <p:sp>
        <p:nvSpPr>
          <p:cNvPr id="3" name="Undertittel 2">
            <a:extLst>
              <a:ext uri="{FF2B5EF4-FFF2-40B4-BE49-F238E27FC236}">
                <a16:creationId xmlns:a16="http://schemas.microsoft.com/office/drawing/2014/main" id="{C66E8297-8E85-4F43-B346-0DEF68D0D91B}"/>
              </a:ext>
            </a:extLst>
          </p:cNvPr>
          <p:cNvSpPr>
            <a:spLocks noGrp="1"/>
          </p:cNvSpPr>
          <p:nvPr>
            <p:ph type="subTitle" idx="1"/>
          </p:nvPr>
        </p:nvSpPr>
        <p:spPr>
          <a:xfrm>
            <a:off x="914400" y="4379054"/>
            <a:ext cx="10363200" cy="1657638"/>
          </a:xfrm>
        </p:spPr>
        <p:txBody>
          <a:bodyPr>
            <a:normAutofit fontScale="92500" lnSpcReduction="20000"/>
          </a:bodyPr>
          <a:lstStyle/>
          <a:p>
            <a:r>
              <a:rPr lang="nb-NO" dirty="0"/>
              <a:t>Trafikksikkerhetsseminar for kommuner</a:t>
            </a:r>
          </a:p>
          <a:p>
            <a:r>
              <a:rPr lang="nb-NO" sz="2600" dirty="0"/>
              <a:t>8. Juni 2021</a:t>
            </a:r>
          </a:p>
          <a:p>
            <a:endParaRPr lang="nb-NO" dirty="0"/>
          </a:p>
          <a:p>
            <a:r>
              <a:rPr lang="nb-NO" sz="2400" dirty="0"/>
              <a:t>Marianne Løvhaug Eklo, Trøndelag fylkeskommune</a:t>
            </a:r>
          </a:p>
          <a:p>
            <a:pPr>
              <a:lnSpc>
                <a:spcPct val="120000"/>
              </a:lnSpc>
            </a:pPr>
            <a:r>
              <a:rPr lang="nb-NO" sz="2400" dirty="0"/>
              <a:t>Frode Skjervø, Trygg Trafikk</a:t>
            </a:r>
          </a:p>
        </p:txBody>
      </p:sp>
    </p:spTree>
    <p:extLst>
      <p:ext uri="{BB962C8B-B14F-4D97-AF65-F5344CB8AC3E}">
        <p14:creationId xmlns:p14="http://schemas.microsoft.com/office/powerpoint/2010/main" val="28189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3779736-7B7D-4E85-AB25-7BCAB36E2447}"/>
              </a:ext>
            </a:extLst>
          </p:cNvPr>
          <p:cNvSpPr>
            <a:spLocks noGrp="1"/>
          </p:cNvSpPr>
          <p:nvPr>
            <p:ph type="title"/>
          </p:nvPr>
        </p:nvSpPr>
        <p:spPr>
          <a:xfrm>
            <a:off x="1015068" y="855676"/>
            <a:ext cx="9146878" cy="766899"/>
          </a:xfrm>
        </p:spPr>
        <p:txBody>
          <a:bodyPr>
            <a:normAutofit fontScale="90000"/>
          </a:bodyPr>
          <a:lstStyle/>
          <a:p>
            <a:r>
              <a:rPr lang="nb-NO" sz="2700" b="0" dirty="0"/>
              <a:t>Innsatsområde:</a:t>
            </a:r>
            <a:br>
              <a:rPr lang="nb-NO" dirty="0"/>
            </a:br>
            <a:r>
              <a:rPr lang="nb-NO" sz="3200" b="0" dirty="0"/>
              <a:t>Systematisk trafikksikkerhetsarbeid i fylkeskommuner og </a:t>
            </a:r>
            <a:r>
              <a:rPr lang="nb-NO" sz="3200" dirty="0"/>
              <a:t>kommuner</a:t>
            </a:r>
            <a:br>
              <a:rPr lang="nb-NO" sz="3200" dirty="0"/>
            </a:br>
            <a:br>
              <a:rPr lang="nb-NO" dirty="0"/>
            </a:br>
            <a:endParaRPr lang="nb-NO" dirty="0"/>
          </a:p>
        </p:txBody>
      </p:sp>
      <p:sp>
        <p:nvSpPr>
          <p:cNvPr id="4" name="Plassholder for innhold 1">
            <a:extLst>
              <a:ext uri="{FF2B5EF4-FFF2-40B4-BE49-F238E27FC236}">
                <a16:creationId xmlns:a16="http://schemas.microsoft.com/office/drawing/2014/main" id="{FC98EB6C-F8E1-4381-AD61-BC98FF13CAED}"/>
              </a:ext>
            </a:extLst>
          </p:cNvPr>
          <p:cNvSpPr>
            <a:spLocks noGrp="1"/>
          </p:cNvSpPr>
          <p:nvPr>
            <p:ph idx="1"/>
          </p:nvPr>
        </p:nvSpPr>
        <p:spPr>
          <a:xfrm>
            <a:off x="844062" y="2016859"/>
            <a:ext cx="8693833" cy="4682792"/>
          </a:xfrm>
        </p:spPr>
        <p:txBody>
          <a:bodyPr>
            <a:normAutofit/>
          </a:bodyPr>
          <a:lstStyle/>
          <a:p>
            <a:pPr marL="0" indent="0">
              <a:buNone/>
            </a:pPr>
            <a:endParaRPr lang="nb-NO" sz="2000" dirty="0"/>
          </a:p>
          <a:p>
            <a:r>
              <a:rPr lang="nb-NO" sz="2000" dirty="0"/>
              <a:t>Flere tiltak har til hensikt å påvirke kommunenes trafikksikkerhetsarbeid, både gjennom innsats fra Trygg Trafikk og fylkeskommunene</a:t>
            </a:r>
          </a:p>
          <a:p>
            <a:pPr marL="0" indent="0">
              <a:buNone/>
            </a:pPr>
            <a:endParaRPr lang="nb-NO" sz="2000" dirty="0"/>
          </a:p>
          <a:p>
            <a:r>
              <a:rPr lang="nb-NO" sz="2000" dirty="0"/>
              <a:t>Kommunale trafikksikkerhetsplaner </a:t>
            </a:r>
          </a:p>
          <a:p>
            <a:endParaRPr lang="nb-NO" sz="2000" dirty="0"/>
          </a:p>
          <a:p>
            <a:r>
              <a:rPr lang="nb-NO" sz="2000" dirty="0"/>
              <a:t>Revisjon av </a:t>
            </a:r>
            <a:r>
              <a:rPr lang="nb-NO" sz="2000" dirty="0" err="1"/>
              <a:t>hb</a:t>
            </a:r>
            <a:r>
              <a:rPr lang="nb-NO" sz="2000" dirty="0"/>
              <a:t> V722 Kommunale trafikksikkerhetsplaner</a:t>
            </a:r>
          </a:p>
          <a:p>
            <a:endParaRPr lang="nb-NO" sz="2000" dirty="0"/>
          </a:p>
          <a:p>
            <a:r>
              <a:rPr lang="nb-NO" sz="2000" dirty="0"/>
              <a:t>Godkjenning som Trafikksikker kommune</a:t>
            </a:r>
          </a:p>
          <a:p>
            <a:endParaRPr lang="nb-NO" sz="2000" dirty="0"/>
          </a:p>
          <a:p>
            <a:r>
              <a:rPr lang="nb-NO" sz="2000" dirty="0"/>
              <a:t>Oppfølging av Barnas transportplan tas under innsatsområde Barn og unge</a:t>
            </a:r>
          </a:p>
          <a:p>
            <a:endParaRPr lang="nb-NO" sz="2000" dirty="0"/>
          </a:p>
          <a:p>
            <a:pPr marL="0" indent="0">
              <a:buNone/>
            </a:pPr>
            <a:endParaRPr lang="nb-NO" sz="2000" dirty="0"/>
          </a:p>
          <a:p>
            <a:endParaRPr lang="nb-NO" dirty="0"/>
          </a:p>
        </p:txBody>
      </p:sp>
    </p:spTree>
    <p:extLst>
      <p:ext uri="{BB962C8B-B14F-4D97-AF65-F5344CB8AC3E}">
        <p14:creationId xmlns:p14="http://schemas.microsoft.com/office/powerpoint/2010/main" val="146706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 9.1 Barnas transportplan. Illustrasjon av Tim Are, Kasper, Lise Kristin, Oda, Una, Alan og Melkeveien Designkontor AS">
            <a:extLst>
              <a:ext uri="{FF2B5EF4-FFF2-40B4-BE49-F238E27FC236}">
                <a16:creationId xmlns:a16="http://schemas.microsoft.com/office/drawing/2014/main" id="{9275BD33-A24A-40E6-974F-BAFE3F71FD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6496"/>
          <a:stretch/>
        </p:blipFill>
        <p:spPr bwMode="auto">
          <a:xfrm>
            <a:off x="2" y="10"/>
            <a:ext cx="5280660" cy="6857990"/>
          </a:xfrm>
          <a:prstGeom prst="rect">
            <a:avLst/>
          </a:prstGeom>
          <a:solidFill>
            <a:srgbClr val="FFFFFF"/>
          </a:solidFill>
        </p:spPr>
      </p:pic>
      <p:sp>
        <p:nvSpPr>
          <p:cNvPr id="2" name="Plassholder for innhold 1">
            <a:extLst>
              <a:ext uri="{FF2B5EF4-FFF2-40B4-BE49-F238E27FC236}">
                <a16:creationId xmlns:a16="http://schemas.microsoft.com/office/drawing/2014/main" id="{28A62307-CAB4-4534-9EF3-EDEF8BCE5806}"/>
              </a:ext>
            </a:extLst>
          </p:cNvPr>
          <p:cNvSpPr>
            <a:spLocks noGrp="1"/>
          </p:cNvSpPr>
          <p:nvPr>
            <p:ph type="body" sz="quarter" idx="14"/>
          </p:nvPr>
        </p:nvSpPr>
        <p:spPr>
          <a:xfrm>
            <a:off x="6144768" y="1480991"/>
            <a:ext cx="5294773" cy="4695972"/>
          </a:xfrm>
        </p:spPr>
        <p:txBody>
          <a:bodyPr>
            <a:normAutofit/>
          </a:bodyPr>
          <a:lstStyle/>
          <a:p>
            <a:pPr>
              <a:spcAft>
                <a:spcPts val="600"/>
              </a:spcAft>
            </a:pPr>
            <a:r>
              <a:rPr lang="nb-NO"/>
              <a:t>Det etableres en tilskuddsordning for å stimulere til lokalt arbeid. Det prioriteres en ramme på 500 mill. kroner i første seksårsperiode til tiltak som bedrer trafikksikkerheten for barn og unge, herunder etablere en tilskuddsordning for å stimulere til lokalt arbeid for trygge skoleveier og nærmiljøer</a:t>
            </a:r>
          </a:p>
          <a:p>
            <a:pPr marL="0" indent="0">
              <a:spcAft>
                <a:spcPts val="600"/>
              </a:spcAft>
              <a:buNone/>
            </a:pPr>
            <a:endParaRPr lang="nb-NO"/>
          </a:p>
          <a:p>
            <a:pPr>
              <a:spcAft>
                <a:spcPts val="600"/>
              </a:spcAft>
            </a:pPr>
            <a:r>
              <a:rPr lang="nb-NO"/>
              <a:t>Et sentralt tiltak her er etablering av såkalte "hjertesoner", det vil si mest mulig bilfrie soner rundt skoler</a:t>
            </a:r>
          </a:p>
          <a:p>
            <a:pPr marL="0" indent="0">
              <a:spcAft>
                <a:spcPts val="600"/>
              </a:spcAft>
              <a:buNone/>
            </a:pPr>
            <a:endParaRPr lang="nb-NO"/>
          </a:p>
        </p:txBody>
      </p:sp>
      <p:sp>
        <p:nvSpPr>
          <p:cNvPr id="3" name="Tittel 2">
            <a:extLst>
              <a:ext uri="{FF2B5EF4-FFF2-40B4-BE49-F238E27FC236}">
                <a16:creationId xmlns:a16="http://schemas.microsoft.com/office/drawing/2014/main" id="{73E41501-79D6-4681-B920-22FF6E06B249}"/>
              </a:ext>
            </a:extLst>
          </p:cNvPr>
          <p:cNvSpPr>
            <a:spLocks noGrp="1"/>
          </p:cNvSpPr>
          <p:nvPr>
            <p:ph type="title"/>
          </p:nvPr>
        </p:nvSpPr>
        <p:spPr>
          <a:xfrm>
            <a:off x="6144768" y="288398"/>
            <a:ext cx="4334653" cy="830997"/>
          </a:xfrm>
        </p:spPr>
        <p:txBody>
          <a:bodyPr anchor="b">
            <a:normAutofit/>
          </a:bodyPr>
          <a:lstStyle/>
          <a:p>
            <a:r>
              <a:rPr lang="nb-NO" dirty="0"/>
              <a:t>Barnas transportplan</a:t>
            </a:r>
          </a:p>
        </p:txBody>
      </p:sp>
    </p:spTree>
    <p:extLst>
      <p:ext uri="{BB962C8B-B14F-4D97-AF65-F5344CB8AC3E}">
        <p14:creationId xmlns:p14="http://schemas.microsoft.com/office/powerpoint/2010/main" val="220789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D418CD8-8635-47DA-BD51-8EC12DC2FEF5}"/>
              </a:ext>
            </a:extLst>
          </p:cNvPr>
          <p:cNvSpPr>
            <a:spLocks noGrp="1"/>
          </p:cNvSpPr>
          <p:nvPr>
            <p:ph type="title"/>
          </p:nvPr>
        </p:nvSpPr>
        <p:spPr>
          <a:xfrm>
            <a:off x="753693" y="326129"/>
            <a:ext cx="9601200" cy="1107996"/>
          </a:xfrm>
        </p:spPr>
        <p:txBody>
          <a:bodyPr anchor="ctr">
            <a:normAutofit/>
          </a:bodyPr>
          <a:lstStyle/>
          <a:p>
            <a:r>
              <a:rPr lang="nb-NO" sz="2800" dirty="0"/>
              <a:t>Eksempler på mulige utdypende indikatorer for kommunalt trafikksikkerhetsarbeid</a:t>
            </a:r>
          </a:p>
        </p:txBody>
      </p:sp>
      <p:graphicFrame>
        <p:nvGraphicFramePr>
          <p:cNvPr id="5" name="Plassholder for innhold 1">
            <a:extLst>
              <a:ext uri="{FF2B5EF4-FFF2-40B4-BE49-F238E27FC236}">
                <a16:creationId xmlns:a16="http://schemas.microsoft.com/office/drawing/2014/main" id="{14DA804A-8DFB-45FB-8726-18E7E93AEE25}"/>
              </a:ext>
            </a:extLst>
          </p:cNvPr>
          <p:cNvGraphicFramePr>
            <a:graphicFrameLocks noGrp="1"/>
          </p:cNvGraphicFramePr>
          <p:nvPr>
            <p:ph idx="1"/>
            <p:extLst>
              <p:ext uri="{D42A27DB-BD31-4B8C-83A1-F6EECF244321}">
                <p14:modId xmlns:p14="http://schemas.microsoft.com/office/powerpoint/2010/main" val="4024173407"/>
              </p:ext>
            </p:extLst>
          </p:nvPr>
        </p:nvGraphicFramePr>
        <p:xfrm>
          <a:off x="753693" y="2115183"/>
          <a:ext cx="10685848" cy="395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01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4D6D1B8-3D0C-4C72-9F68-0C9FD6ECD7EC}"/>
              </a:ext>
            </a:extLst>
          </p:cNvPr>
          <p:cNvSpPr>
            <a:spLocks noGrp="1"/>
          </p:cNvSpPr>
          <p:nvPr>
            <p:ph idx="1"/>
          </p:nvPr>
        </p:nvSpPr>
        <p:spPr/>
        <p:txBody>
          <a:bodyPr/>
          <a:lstStyle/>
          <a:p>
            <a:r>
              <a:rPr lang="nb-NO" dirty="0"/>
              <a:t>Kommunene er arealmyndighet</a:t>
            </a:r>
          </a:p>
          <a:p>
            <a:r>
              <a:rPr lang="nb-NO" dirty="0"/>
              <a:t>Kommunene er eier av kommunale veger</a:t>
            </a:r>
          </a:p>
          <a:p>
            <a:r>
              <a:rPr lang="nb-NO" dirty="0"/>
              <a:t>Kommunene er arbeidsgiver</a:t>
            </a:r>
          </a:p>
          <a:p>
            <a:r>
              <a:rPr lang="nb-NO" dirty="0"/>
              <a:t>Kommunene er eier av skoler og barnehager</a:t>
            </a:r>
          </a:p>
          <a:p>
            <a:r>
              <a:rPr lang="nb-NO" dirty="0"/>
              <a:t>Kommunene skal etter folkehelseloven fremme befolkningens helse og bidra til å forebygge skade</a:t>
            </a:r>
          </a:p>
          <a:p>
            <a:r>
              <a:rPr lang="nb-NO" dirty="0"/>
              <a:t>Mange ansatte kjører mye bil i kommunal tjeneste</a:t>
            </a:r>
          </a:p>
        </p:txBody>
      </p:sp>
      <p:sp>
        <p:nvSpPr>
          <p:cNvPr id="3" name="Tittel 2">
            <a:extLst>
              <a:ext uri="{FF2B5EF4-FFF2-40B4-BE49-F238E27FC236}">
                <a16:creationId xmlns:a16="http://schemas.microsoft.com/office/drawing/2014/main" id="{DD418CD8-8635-47DA-BD51-8EC12DC2FEF5}"/>
              </a:ext>
            </a:extLst>
          </p:cNvPr>
          <p:cNvSpPr>
            <a:spLocks noGrp="1"/>
          </p:cNvSpPr>
          <p:nvPr>
            <p:ph type="title"/>
          </p:nvPr>
        </p:nvSpPr>
        <p:spPr/>
        <p:txBody>
          <a:bodyPr/>
          <a:lstStyle/>
          <a:p>
            <a:r>
              <a:rPr lang="nb-NO" dirty="0"/>
              <a:t>Kommunene som sentrale aktører innen trafikksikkerhetsarbeidet</a:t>
            </a:r>
          </a:p>
        </p:txBody>
      </p:sp>
    </p:spTree>
    <p:extLst>
      <p:ext uri="{BB962C8B-B14F-4D97-AF65-F5344CB8AC3E}">
        <p14:creationId xmlns:p14="http://schemas.microsoft.com/office/powerpoint/2010/main" val="210882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6C6B779C-0DEB-4564-A7EC-5F682AAB5E9C}"/>
              </a:ext>
            </a:extLst>
          </p:cNvPr>
          <p:cNvPicPr>
            <a:picLocks noChangeAspect="1"/>
          </p:cNvPicPr>
          <p:nvPr/>
        </p:nvPicPr>
        <p:blipFill>
          <a:blip r:embed="rId3"/>
          <a:stretch>
            <a:fillRect/>
          </a:stretch>
        </p:blipFill>
        <p:spPr>
          <a:xfrm>
            <a:off x="2952173" y="1795827"/>
            <a:ext cx="5911938" cy="3266345"/>
          </a:xfrm>
          <a:prstGeom prst="rect">
            <a:avLst/>
          </a:prstGeom>
          <a:noFill/>
        </p:spPr>
      </p:pic>
      <p:sp>
        <p:nvSpPr>
          <p:cNvPr id="7" name="Title 2">
            <a:extLst>
              <a:ext uri="{FF2B5EF4-FFF2-40B4-BE49-F238E27FC236}">
                <a16:creationId xmlns:a16="http://schemas.microsoft.com/office/drawing/2014/main" id="{7E1A0590-4DB8-45E7-AB12-67C9E7E80F79}"/>
              </a:ext>
            </a:extLst>
          </p:cNvPr>
          <p:cNvSpPr>
            <a:spLocks noGrp="1"/>
          </p:cNvSpPr>
          <p:nvPr>
            <p:ph type="title"/>
          </p:nvPr>
        </p:nvSpPr>
        <p:spPr>
          <a:xfrm>
            <a:off x="677007" y="5426740"/>
            <a:ext cx="10837985" cy="775597"/>
          </a:xfrm>
        </p:spPr>
        <p:txBody>
          <a:bodyPr>
            <a:normAutofit/>
          </a:bodyPr>
          <a:lstStyle/>
          <a:p>
            <a:r>
              <a:rPr lang="nb-NO" sz="2000" b="0" dirty="0"/>
              <a:t>Ny nullvisjonslogo utarbeidet i anledning nullvisjonens 20-årsjubileum, februar 2021</a:t>
            </a:r>
            <a:endParaRPr lang="en-US" sz="2000" b="0" dirty="0"/>
          </a:p>
        </p:txBody>
      </p:sp>
      <p:sp>
        <p:nvSpPr>
          <p:cNvPr id="3" name="TekstSylinder 2">
            <a:extLst>
              <a:ext uri="{FF2B5EF4-FFF2-40B4-BE49-F238E27FC236}">
                <a16:creationId xmlns:a16="http://schemas.microsoft.com/office/drawing/2014/main" id="{121FDD47-57F8-470D-843F-B14245B65F9F}"/>
              </a:ext>
            </a:extLst>
          </p:cNvPr>
          <p:cNvSpPr txBox="1"/>
          <p:nvPr/>
        </p:nvSpPr>
        <p:spPr>
          <a:xfrm>
            <a:off x="2349305" y="801858"/>
            <a:ext cx="5081840" cy="461665"/>
          </a:xfrm>
          <a:prstGeom prst="rect">
            <a:avLst/>
          </a:prstGeom>
          <a:noFill/>
        </p:spPr>
        <p:txBody>
          <a:bodyPr wrap="none" rtlCol="0">
            <a:spAutoFit/>
          </a:bodyPr>
          <a:lstStyle/>
          <a:p>
            <a:r>
              <a:rPr lang="nb-NO" sz="2400" b="1" dirty="0"/>
              <a:t>Takk for oppmerksomheten!</a:t>
            </a:r>
          </a:p>
        </p:txBody>
      </p:sp>
    </p:spTree>
    <p:extLst>
      <p:ext uri="{BB962C8B-B14F-4D97-AF65-F5344CB8AC3E}">
        <p14:creationId xmlns:p14="http://schemas.microsoft.com/office/powerpoint/2010/main" val="175069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sigurd løtveit\Pictures\MP Navigator EX\2012_10_06\Tiltaksplaner_0001.jpg">
            <a:extLst>
              <a:ext uri="{FF2B5EF4-FFF2-40B4-BE49-F238E27FC236}">
                <a16:creationId xmlns:a16="http://schemas.microsoft.com/office/drawing/2014/main" id="{21CE358A-7F54-461F-B232-79CE20CD0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21" y="237356"/>
            <a:ext cx="229896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C:\Users\sigurd løtveit\Pictures\MP Navigator EX\2012_10_06\Tiltaksplaner_0002.jpg">
            <a:extLst>
              <a:ext uri="{FF2B5EF4-FFF2-40B4-BE49-F238E27FC236}">
                <a16:creationId xmlns:a16="http://schemas.microsoft.com/office/drawing/2014/main" id="{D54D4348-9C67-4F20-AB65-5131CD275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803" y="250974"/>
            <a:ext cx="2459424" cy="302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C:\Users\sigurd løtveit\Pictures\MP Navigator EX\2012_10_06\Tiltaksplaner_0003.jpg">
            <a:extLst>
              <a:ext uri="{FF2B5EF4-FFF2-40B4-BE49-F238E27FC236}">
                <a16:creationId xmlns:a16="http://schemas.microsoft.com/office/drawing/2014/main" id="{5F960879-A6C1-4828-BB5C-AF4E99463D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880" y="252075"/>
            <a:ext cx="216024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4">
            <a:extLst>
              <a:ext uri="{FF2B5EF4-FFF2-40B4-BE49-F238E27FC236}">
                <a16:creationId xmlns:a16="http://schemas.microsoft.com/office/drawing/2014/main" id="{06DC658B-AB96-475A-92C6-40D3517664E3}"/>
              </a:ext>
            </a:extLst>
          </p:cNvPr>
          <p:cNvPicPr>
            <a:picLocks noChangeAspect="1"/>
          </p:cNvPicPr>
          <p:nvPr/>
        </p:nvPicPr>
        <p:blipFill>
          <a:blip r:embed="rId6"/>
          <a:stretch>
            <a:fillRect/>
          </a:stretch>
        </p:blipFill>
        <p:spPr>
          <a:xfrm>
            <a:off x="488921" y="3483092"/>
            <a:ext cx="2351093" cy="3210572"/>
          </a:xfrm>
          <a:prstGeom prst="rect">
            <a:avLst/>
          </a:prstGeom>
        </p:spPr>
      </p:pic>
      <p:pic>
        <p:nvPicPr>
          <p:cNvPr id="6" name="Bilde 5">
            <a:extLst>
              <a:ext uri="{FF2B5EF4-FFF2-40B4-BE49-F238E27FC236}">
                <a16:creationId xmlns:a16="http://schemas.microsoft.com/office/drawing/2014/main" id="{78176300-FE09-43DE-A342-EBA4C6612D4F}"/>
              </a:ext>
            </a:extLst>
          </p:cNvPr>
          <p:cNvPicPr>
            <a:picLocks noChangeAspect="1"/>
          </p:cNvPicPr>
          <p:nvPr/>
        </p:nvPicPr>
        <p:blipFill>
          <a:blip r:embed="rId7"/>
          <a:stretch>
            <a:fillRect/>
          </a:stretch>
        </p:blipFill>
        <p:spPr>
          <a:xfrm>
            <a:off x="3048678" y="3396453"/>
            <a:ext cx="2459425" cy="3375429"/>
          </a:xfrm>
          <a:prstGeom prst="rect">
            <a:avLst/>
          </a:prstGeom>
        </p:spPr>
      </p:pic>
      <p:sp>
        <p:nvSpPr>
          <p:cNvPr id="7" name="Rektangel 6">
            <a:extLst>
              <a:ext uri="{FF2B5EF4-FFF2-40B4-BE49-F238E27FC236}">
                <a16:creationId xmlns:a16="http://schemas.microsoft.com/office/drawing/2014/main" id="{155DC5A7-7BCC-40FC-B983-1CBDD03ED6B5}"/>
              </a:ext>
            </a:extLst>
          </p:cNvPr>
          <p:cNvSpPr/>
          <p:nvPr/>
        </p:nvSpPr>
        <p:spPr>
          <a:xfrm>
            <a:off x="5596880" y="3374136"/>
            <a:ext cx="2160240" cy="32646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C00000"/>
                </a:solidFill>
                <a:effectLst/>
                <a:uLnTx/>
                <a:uFillTx/>
                <a:latin typeface="Calibri"/>
                <a:ea typeface="+mn-ea"/>
                <a:cs typeface="+mn-cs"/>
              </a:rPr>
              <a:t>Nasjonal tiltaksplan for trafikksikkerhet på veg 2022-2025</a:t>
            </a:r>
          </a:p>
        </p:txBody>
      </p:sp>
      <p:sp>
        <p:nvSpPr>
          <p:cNvPr id="8" name="Plassholder for innhold 1">
            <a:extLst>
              <a:ext uri="{FF2B5EF4-FFF2-40B4-BE49-F238E27FC236}">
                <a16:creationId xmlns:a16="http://schemas.microsoft.com/office/drawing/2014/main" id="{F748BFED-A84C-41AC-A5C5-536C3394078B}"/>
              </a:ext>
            </a:extLst>
          </p:cNvPr>
          <p:cNvSpPr txBox="1">
            <a:spLocks/>
          </p:cNvSpPr>
          <p:nvPr/>
        </p:nvSpPr>
        <p:spPr>
          <a:xfrm>
            <a:off x="8079376" y="1094140"/>
            <a:ext cx="3099902" cy="2388952"/>
          </a:xfrm>
          <a:prstGeom prst="rect">
            <a:avLst/>
          </a:prstGeom>
        </p:spPr>
        <p:txBody>
          <a:bodyPr>
            <a:normAutofit/>
          </a:bodyPr>
          <a:lst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200" b="1" dirty="0"/>
              <a:t>Styringsgruppe</a:t>
            </a:r>
            <a:r>
              <a:rPr lang="nb-NO" sz="2200" dirty="0"/>
              <a:t>  </a:t>
            </a:r>
            <a:r>
              <a:rPr lang="nb-NO" sz="2100" dirty="0"/>
              <a:t>Statens vegvesen</a:t>
            </a:r>
          </a:p>
          <a:p>
            <a:pPr marL="0" indent="0">
              <a:buFont typeface="Arial" panose="020B0604020202020204" pitchFamily="34" charset="0"/>
              <a:buNone/>
            </a:pPr>
            <a:r>
              <a:rPr lang="nb-NO" sz="2100" dirty="0"/>
              <a:t>Politiet    </a:t>
            </a:r>
          </a:p>
          <a:p>
            <a:pPr marL="0" indent="0">
              <a:buFont typeface="Arial" panose="020B0604020202020204" pitchFamily="34" charset="0"/>
              <a:buNone/>
            </a:pPr>
            <a:r>
              <a:rPr lang="nb-NO" sz="2100" dirty="0"/>
              <a:t>Trygg Trafikk      Helsedirektoratet Fylkeskommunene</a:t>
            </a:r>
          </a:p>
        </p:txBody>
      </p:sp>
      <p:sp>
        <p:nvSpPr>
          <p:cNvPr id="9" name="TekstSylinder 8">
            <a:extLst>
              <a:ext uri="{FF2B5EF4-FFF2-40B4-BE49-F238E27FC236}">
                <a16:creationId xmlns:a16="http://schemas.microsoft.com/office/drawing/2014/main" id="{D9B95F00-480E-4356-9073-E9F6962520A5}"/>
              </a:ext>
            </a:extLst>
          </p:cNvPr>
          <p:cNvSpPr txBox="1"/>
          <p:nvPr/>
        </p:nvSpPr>
        <p:spPr>
          <a:xfrm>
            <a:off x="8073076" y="3374136"/>
            <a:ext cx="4032707" cy="3416320"/>
          </a:xfrm>
          <a:prstGeom prst="rect">
            <a:avLst/>
          </a:prstGeom>
          <a:noFill/>
        </p:spPr>
        <p:txBody>
          <a:bodyPr wrap="square" rtlCol="0">
            <a:spAutoFit/>
          </a:bodyPr>
          <a:lstStyle/>
          <a:p>
            <a:r>
              <a:rPr lang="nb-NO" sz="2200" b="1" dirty="0"/>
              <a:t>Arbeidsgruppe</a:t>
            </a:r>
          </a:p>
          <a:p>
            <a:r>
              <a:rPr lang="nb-NO" sz="2100" dirty="0"/>
              <a:t>Statens vegvesen</a:t>
            </a:r>
          </a:p>
          <a:p>
            <a:r>
              <a:rPr lang="nb-NO" sz="2100" dirty="0"/>
              <a:t>Politiet    </a:t>
            </a:r>
          </a:p>
          <a:p>
            <a:r>
              <a:rPr lang="nb-NO" sz="2100" dirty="0"/>
              <a:t>Trygg Trafikk      Helsedirektoratet Fylkeskommunene</a:t>
            </a:r>
          </a:p>
          <a:p>
            <a:r>
              <a:rPr lang="nb-NO" sz="2100" dirty="0" err="1"/>
              <a:t>Storbyommunene</a:t>
            </a:r>
            <a:endParaRPr lang="nb-NO" sz="2100" dirty="0"/>
          </a:p>
          <a:p>
            <a:r>
              <a:rPr lang="nb-NO" sz="2100" dirty="0"/>
              <a:t>Utdanningsdirektoratet</a:t>
            </a:r>
          </a:p>
          <a:p>
            <a:r>
              <a:rPr lang="nb-NO" sz="2100" dirty="0"/>
              <a:t>Samferdselsdepartementet</a:t>
            </a:r>
          </a:p>
          <a:p>
            <a:endParaRPr lang="nb-NO" dirty="0"/>
          </a:p>
        </p:txBody>
      </p:sp>
      <p:sp>
        <p:nvSpPr>
          <p:cNvPr id="10" name="TekstSylinder 9">
            <a:extLst>
              <a:ext uri="{FF2B5EF4-FFF2-40B4-BE49-F238E27FC236}">
                <a16:creationId xmlns:a16="http://schemas.microsoft.com/office/drawing/2014/main" id="{132E944E-0DB3-430E-BC44-584CDA0B08BA}"/>
              </a:ext>
            </a:extLst>
          </p:cNvPr>
          <p:cNvSpPr txBox="1"/>
          <p:nvPr/>
        </p:nvSpPr>
        <p:spPr>
          <a:xfrm>
            <a:off x="8073076" y="237356"/>
            <a:ext cx="3902614" cy="707886"/>
          </a:xfrm>
          <a:prstGeom prst="rect">
            <a:avLst/>
          </a:prstGeom>
          <a:noFill/>
        </p:spPr>
        <p:txBody>
          <a:bodyPr wrap="square" rtlCol="0">
            <a:spAutoFit/>
          </a:bodyPr>
          <a:lstStyle/>
          <a:p>
            <a:r>
              <a:rPr lang="nb-NO" sz="2000" dirty="0"/>
              <a:t>Aktører i rullering av tiltaksplanen for 2022-2025</a:t>
            </a:r>
            <a:r>
              <a:rPr lang="nb-NO" dirty="0"/>
              <a:t>:</a:t>
            </a:r>
          </a:p>
        </p:txBody>
      </p:sp>
    </p:spTree>
    <p:extLst>
      <p:ext uri="{BB962C8B-B14F-4D97-AF65-F5344CB8AC3E}">
        <p14:creationId xmlns:p14="http://schemas.microsoft.com/office/powerpoint/2010/main" val="214575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2893986-BF14-45EA-A0C3-1041423DBA39}"/>
              </a:ext>
            </a:extLst>
          </p:cNvPr>
          <p:cNvSpPr>
            <a:spLocks noGrp="1"/>
          </p:cNvSpPr>
          <p:nvPr>
            <p:ph type="title"/>
          </p:nvPr>
        </p:nvSpPr>
        <p:spPr/>
        <p:txBody>
          <a:bodyPr>
            <a:normAutofit fontScale="90000"/>
          </a:bodyPr>
          <a:lstStyle/>
          <a:p>
            <a:r>
              <a:rPr lang="nb-NO" dirty="0"/>
              <a:t>Målformuleringer i stortingsmeldingen om NTP 2022-2033</a:t>
            </a:r>
          </a:p>
        </p:txBody>
      </p:sp>
      <p:pic>
        <p:nvPicPr>
          <p:cNvPr id="7" name="Plassholder for innhold 6">
            <a:extLst>
              <a:ext uri="{FF2B5EF4-FFF2-40B4-BE49-F238E27FC236}">
                <a16:creationId xmlns:a16="http://schemas.microsoft.com/office/drawing/2014/main" id="{590AD5E8-558B-4AEE-8AE5-DAD1E0CA0B4F}"/>
              </a:ext>
            </a:extLst>
          </p:cNvPr>
          <p:cNvPicPr>
            <a:picLocks noGrp="1" noChangeAspect="1"/>
          </p:cNvPicPr>
          <p:nvPr>
            <p:ph idx="1"/>
          </p:nvPr>
        </p:nvPicPr>
        <p:blipFill>
          <a:blip r:embed="rId3"/>
          <a:stretch>
            <a:fillRect/>
          </a:stretch>
        </p:blipFill>
        <p:spPr>
          <a:xfrm>
            <a:off x="1332387" y="1633459"/>
            <a:ext cx="9022506" cy="4898412"/>
          </a:xfrm>
          <a:prstGeom prst="rect">
            <a:avLst/>
          </a:prstGeom>
        </p:spPr>
      </p:pic>
      <p:sp>
        <p:nvSpPr>
          <p:cNvPr id="8" name="Ellipse 7">
            <a:extLst>
              <a:ext uri="{FF2B5EF4-FFF2-40B4-BE49-F238E27FC236}">
                <a16:creationId xmlns:a16="http://schemas.microsoft.com/office/drawing/2014/main" id="{818BCB11-1ABB-4DD5-9170-8C898A71C2FD}"/>
              </a:ext>
            </a:extLst>
          </p:cNvPr>
          <p:cNvSpPr/>
          <p:nvPr/>
        </p:nvSpPr>
        <p:spPr>
          <a:xfrm>
            <a:off x="6685919" y="3186111"/>
            <a:ext cx="2024261" cy="3600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7690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78FA196-5A0C-4AE8-A445-66D633C74B27}"/>
              </a:ext>
            </a:extLst>
          </p:cNvPr>
          <p:cNvSpPr>
            <a:spLocks noGrp="1"/>
          </p:cNvSpPr>
          <p:nvPr>
            <p:ph type="title"/>
          </p:nvPr>
        </p:nvSpPr>
        <p:spPr/>
        <p:txBody>
          <a:bodyPr>
            <a:normAutofit fontScale="90000"/>
          </a:bodyPr>
          <a:lstStyle/>
          <a:p>
            <a:r>
              <a:rPr lang="nb-NO" dirty="0"/>
              <a:t>Utvikling i antall drepte og hardt skadde + regjeringens ambisjon for utviklingen fram til 2030 i NTP 2022-2033</a:t>
            </a:r>
          </a:p>
        </p:txBody>
      </p:sp>
      <p:graphicFrame>
        <p:nvGraphicFramePr>
          <p:cNvPr id="4" name="Plassholder for innhold 3">
            <a:extLst>
              <a:ext uri="{FF2B5EF4-FFF2-40B4-BE49-F238E27FC236}">
                <a16:creationId xmlns:a16="http://schemas.microsoft.com/office/drawing/2014/main" id="{AACBAD0E-8EE0-4745-ADB4-D7543127D811}"/>
              </a:ext>
            </a:extLst>
          </p:cNvPr>
          <p:cNvGraphicFramePr>
            <a:graphicFrameLocks noGrp="1"/>
          </p:cNvGraphicFramePr>
          <p:nvPr>
            <p:ph idx="1"/>
            <p:extLst>
              <p:ext uri="{D42A27DB-BD31-4B8C-83A1-F6EECF244321}">
                <p14:modId xmlns:p14="http://schemas.microsoft.com/office/powerpoint/2010/main" val="969008120"/>
              </p:ext>
            </p:extLst>
          </p:nvPr>
        </p:nvGraphicFramePr>
        <p:xfrm>
          <a:off x="374073" y="1724891"/>
          <a:ext cx="11450782" cy="48069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153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F10895A5-04D8-4A28-90BE-F420E92E095E}"/>
              </a:ext>
            </a:extLst>
          </p:cNvPr>
          <p:cNvSpPr>
            <a:spLocks noGrp="1"/>
          </p:cNvSpPr>
          <p:nvPr>
            <p:ph type="title"/>
          </p:nvPr>
        </p:nvSpPr>
        <p:spPr>
          <a:xfrm>
            <a:off x="540327" y="326129"/>
            <a:ext cx="9814566" cy="1107996"/>
          </a:xfrm>
        </p:spPr>
        <p:txBody>
          <a:bodyPr>
            <a:noAutofit/>
          </a:bodyPr>
          <a:lstStyle/>
          <a:p>
            <a:r>
              <a:rPr lang="nb-NO" sz="3000" dirty="0"/>
              <a:t>Utvikling i antall drepte + regjeringens ambisjon for 2030 og 2050 i NTP 2022-2033</a:t>
            </a:r>
          </a:p>
        </p:txBody>
      </p:sp>
      <p:pic>
        <p:nvPicPr>
          <p:cNvPr id="4" name="Plassholder for innhold 3">
            <a:extLst>
              <a:ext uri="{FF2B5EF4-FFF2-40B4-BE49-F238E27FC236}">
                <a16:creationId xmlns:a16="http://schemas.microsoft.com/office/drawing/2014/main" id="{605F5C01-7EE4-4D10-8EC6-F23A88B5BE6E}"/>
              </a:ext>
            </a:extLst>
          </p:cNvPr>
          <p:cNvPicPr>
            <a:picLocks noGrp="1" noChangeAspect="1"/>
          </p:cNvPicPr>
          <p:nvPr>
            <p:ph idx="1"/>
          </p:nvPr>
        </p:nvPicPr>
        <p:blipFill>
          <a:blip r:embed="rId3"/>
          <a:stretch>
            <a:fillRect/>
          </a:stretch>
        </p:blipFill>
        <p:spPr>
          <a:xfrm>
            <a:off x="780138" y="1745673"/>
            <a:ext cx="10846289" cy="4786198"/>
          </a:xfrm>
          <a:prstGeom prst="rect">
            <a:avLst/>
          </a:prstGeom>
        </p:spPr>
      </p:pic>
    </p:spTree>
    <p:extLst>
      <p:ext uri="{BB962C8B-B14F-4D97-AF65-F5344CB8AC3E}">
        <p14:creationId xmlns:p14="http://schemas.microsoft.com/office/powerpoint/2010/main" val="128382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802485E-7DCB-404C-909E-907FE9BD4FB8}"/>
              </a:ext>
            </a:extLst>
          </p:cNvPr>
          <p:cNvSpPr>
            <a:spLocks noGrp="1"/>
          </p:cNvSpPr>
          <p:nvPr>
            <p:ph type="title"/>
          </p:nvPr>
        </p:nvSpPr>
        <p:spPr>
          <a:xfrm>
            <a:off x="488592" y="326129"/>
            <a:ext cx="10086372" cy="1107996"/>
          </a:xfrm>
        </p:spPr>
        <p:txBody>
          <a:bodyPr>
            <a:noAutofit/>
          </a:bodyPr>
          <a:lstStyle/>
          <a:p>
            <a:r>
              <a:rPr lang="nb-NO" sz="3000" dirty="0"/>
              <a:t>Forankring av arbeidet med Nasjonal tiltaksplan for trafikksikkerhet på veg 2022-2025 i stortingsmeldingen om NTP 2022-2033:</a:t>
            </a:r>
          </a:p>
        </p:txBody>
      </p:sp>
      <p:sp>
        <p:nvSpPr>
          <p:cNvPr id="4" name="Plassholder for innhold 1">
            <a:extLst>
              <a:ext uri="{FF2B5EF4-FFF2-40B4-BE49-F238E27FC236}">
                <a16:creationId xmlns:a16="http://schemas.microsoft.com/office/drawing/2014/main" id="{690C5FDD-1201-4589-82A1-38D8F28C25EC}"/>
              </a:ext>
            </a:extLst>
          </p:cNvPr>
          <p:cNvSpPr>
            <a:spLocks noGrp="1"/>
          </p:cNvSpPr>
          <p:nvPr>
            <p:ph idx="1"/>
          </p:nvPr>
        </p:nvSpPr>
        <p:spPr>
          <a:xfrm>
            <a:off x="998970" y="1725273"/>
            <a:ext cx="10086372" cy="4969141"/>
          </a:xfrm>
        </p:spPr>
        <p:txBody>
          <a:bodyPr>
            <a:normAutofit fontScale="25000" lnSpcReduction="20000"/>
          </a:bodyPr>
          <a:lstStyle/>
          <a:p>
            <a:pPr marL="0" indent="0">
              <a:lnSpc>
                <a:spcPct val="150000"/>
              </a:lnSpc>
              <a:buNone/>
            </a:pPr>
            <a:r>
              <a:rPr lang="nb-NO" sz="5600" i="1" dirty="0">
                <a:solidFill>
                  <a:schemeClr val="accent6">
                    <a:lumMod val="75000"/>
                    <a:lumOff val="25000"/>
                  </a:schemeClr>
                </a:solidFill>
              </a:rPr>
              <a:t>«Med utgangspunkt i målene og innsatsområdene i Nasjonal transportplan, gir Samferdselsdepartementet Statens vegvesen mandat til å lede arbeidet med rulleringen av Nasjonal tiltaksplan for trafikksikkerhet på vei.</a:t>
            </a:r>
          </a:p>
          <a:p>
            <a:pPr marL="0" indent="0">
              <a:lnSpc>
                <a:spcPct val="150000"/>
              </a:lnSpc>
              <a:buNone/>
            </a:pPr>
            <a:r>
              <a:rPr lang="nb-NO" sz="5600" i="1" dirty="0">
                <a:solidFill>
                  <a:schemeClr val="accent6">
                    <a:lumMod val="75000"/>
                    <a:lumOff val="25000"/>
                  </a:schemeClr>
                </a:solidFill>
              </a:rPr>
              <a:t> </a:t>
            </a:r>
          </a:p>
          <a:p>
            <a:pPr marL="0" indent="0">
              <a:lnSpc>
                <a:spcPct val="150000"/>
              </a:lnSpc>
              <a:buNone/>
            </a:pPr>
            <a:r>
              <a:rPr lang="nb-NO" sz="5600" b="1" i="1" dirty="0">
                <a:solidFill>
                  <a:schemeClr val="accent6">
                    <a:lumMod val="75000"/>
                    <a:lumOff val="25000"/>
                  </a:schemeClr>
                </a:solidFill>
              </a:rPr>
              <a:t>Formålet med planen er å utarbeide et bredt spekter av omforente og faglig forankrede tiltak, i tillegg til å styrke samarbeidet mellom de sentrale trafikksikkerhetsaktørene.</a:t>
            </a:r>
            <a:r>
              <a:rPr lang="nb-NO" sz="5600" i="1" dirty="0">
                <a:solidFill>
                  <a:schemeClr val="accent6">
                    <a:lumMod val="75000"/>
                    <a:lumOff val="25000"/>
                  </a:schemeClr>
                </a:solidFill>
              </a:rPr>
              <a:t> </a:t>
            </a:r>
          </a:p>
          <a:p>
            <a:pPr marL="0" indent="0">
              <a:lnSpc>
                <a:spcPct val="150000"/>
              </a:lnSpc>
              <a:buNone/>
            </a:pPr>
            <a:endParaRPr lang="nb-NO" sz="3200" i="1" dirty="0">
              <a:solidFill>
                <a:schemeClr val="accent6">
                  <a:lumMod val="75000"/>
                  <a:lumOff val="25000"/>
                </a:schemeClr>
              </a:solidFill>
            </a:endParaRPr>
          </a:p>
          <a:p>
            <a:pPr marL="0" indent="0">
              <a:lnSpc>
                <a:spcPct val="150000"/>
              </a:lnSpc>
              <a:buNone/>
            </a:pPr>
            <a:r>
              <a:rPr lang="nb-NO" sz="5600" i="1" dirty="0">
                <a:solidFill>
                  <a:schemeClr val="accent6">
                    <a:lumMod val="75000"/>
                    <a:lumOff val="25000"/>
                  </a:schemeClr>
                </a:solidFill>
              </a:rPr>
              <a:t>Tiltaksplanen framstiller hvordan aktørene skal bidra til reduksjon i antall drepte og hardt skadde. Gjennom arbeidet med tiltaksplanen skal det settes mål for tilstandsutviklingen innenfor områder av stor betydning for trafikksikkerheten, som for eksempel overholdelse av fartsgrenser og bruk av bilbelte. Det skal også konkretiseres tiltak for å nå målene i Nasjonal transportplan.</a:t>
            </a:r>
          </a:p>
          <a:p>
            <a:pPr marL="0" indent="0">
              <a:lnSpc>
                <a:spcPct val="150000"/>
              </a:lnSpc>
              <a:buNone/>
            </a:pPr>
            <a:endParaRPr lang="nb-NO" sz="3200" i="1" dirty="0">
              <a:solidFill>
                <a:schemeClr val="accent6">
                  <a:lumMod val="75000"/>
                  <a:lumOff val="25000"/>
                </a:schemeClr>
              </a:solidFill>
            </a:endParaRPr>
          </a:p>
          <a:p>
            <a:pPr marL="0" indent="0">
              <a:lnSpc>
                <a:spcPct val="150000"/>
              </a:lnSpc>
              <a:buNone/>
            </a:pPr>
            <a:r>
              <a:rPr lang="nb-NO" sz="5600" b="1" i="1" dirty="0">
                <a:solidFill>
                  <a:schemeClr val="accent6">
                    <a:lumMod val="75000"/>
                    <a:lumOff val="25000"/>
                  </a:schemeClr>
                </a:solidFill>
              </a:rPr>
              <a:t>I arbeidet bør det søkes en enda nærmere kobling mellom den nasjonale tiltaksplanen og fylkeskommunenes planer.</a:t>
            </a:r>
          </a:p>
          <a:p>
            <a:pPr marL="0" indent="0">
              <a:lnSpc>
                <a:spcPct val="150000"/>
              </a:lnSpc>
              <a:buNone/>
            </a:pPr>
            <a:endParaRPr lang="nb-NO" sz="3200" b="1" i="1" dirty="0">
              <a:solidFill>
                <a:schemeClr val="accent6">
                  <a:lumMod val="75000"/>
                  <a:lumOff val="25000"/>
                </a:schemeClr>
              </a:solidFill>
            </a:endParaRPr>
          </a:p>
          <a:p>
            <a:pPr marL="0" indent="0">
              <a:lnSpc>
                <a:spcPct val="150000"/>
              </a:lnSpc>
              <a:buNone/>
            </a:pPr>
            <a:r>
              <a:rPr lang="nb-NO" sz="5600" i="1" dirty="0">
                <a:solidFill>
                  <a:schemeClr val="accent6">
                    <a:lumMod val="75000"/>
                    <a:lumOff val="25000"/>
                  </a:schemeClr>
                </a:solidFill>
              </a:rPr>
              <a:t>I tråd med innsatsområdene i planperioden må trafikksikkerhet i storbyområdene tillegges større vekt.</a:t>
            </a:r>
          </a:p>
          <a:p>
            <a:pPr marL="0" indent="0">
              <a:lnSpc>
                <a:spcPct val="150000"/>
              </a:lnSpc>
              <a:buNone/>
            </a:pPr>
            <a:endParaRPr lang="nb-NO" sz="3200" dirty="0"/>
          </a:p>
          <a:p>
            <a:pPr marL="0" indent="0">
              <a:lnSpc>
                <a:spcPct val="150000"/>
              </a:lnSpc>
              <a:buNone/>
            </a:pPr>
            <a:r>
              <a:rPr lang="nb-NO" sz="5600" b="1" i="1" dirty="0">
                <a:solidFill>
                  <a:schemeClr val="accent6">
                    <a:lumMod val="75000"/>
                    <a:lumOff val="25000"/>
                  </a:schemeClr>
                </a:solidFill>
              </a:rPr>
              <a:t>Statens vegvesen skal utarbeide årlige resultatrapporter som viser progresjon i forhold til ambisjonsnivået i Nasjonal transportplan og tilstandsmålene i tiltaksplanen»</a:t>
            </a:r>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201222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F1DD5A1-8A5A-4CD6-A78F-1022FB1B092C}"/>
              </a:ext>
            </a:extLst>
          </p:cNvPr>
          <p:cNvSpPr>
            <a:spLocks noGrp="1"/>
          </p:cNvSpPr>
          <p:nvPr>
            <p:ph type="title"/>
          </p:nvPr>
        </p:nvSpPr>
        <p:spPr>
          <a:xfrm>
            <a:off x="368710" y="235711"/>
            <a:ext cx="9986183" cy="1107996"/>
          </a:xfrm>
        </p:spPr>
        <p:txBody>
          <a:bodyPr>
            <a:noAutofit/>
          </a:bodyPr>
          <a:lstStyle/>
          <a:p>
            <a:r>
              <a:rPr lang="nb-NO" sz="2800" dirty="0"/>
              <a:t>Grov framdriftsplan for arbeidet med Nasjonal tiltaksplan for trafikksikkerhet på veg 2022-2025</a:t>
            </a:r>
          </a:p>
        </p:txBody>
      </p:sp>
      <p:sp>
        <p:nvSpPr>
          <p:cNvPr id="9" name="Plassholder for innhold 1">
            <a:extLst>
              <a:ext uri="{FF2B5EF4-FFF2-40B4-BE49-F238E27FC236}">
                <a16:creationId xmlns:a16="http://schemas.microsoft.com/office/drawing/2014/main" id="{5181F56C-634E-4CEE-9DF7-4BA372CDA094}"/>
              </a:ext>
            </a:extLst>
          </p:cNvPr>
          <p:cNvSpPr>
            <a:spLocks noGrp="1"/>
          </p:cNvSpPr>
          <p:nvPr>
            <p:ph idx="1"/>
          </p:nvPr>
        </p:nvSpPr>
        <p:spPr>
          <a:xfrm>
            <a:off x="883083" y="2091775"/>
            <a:ext cx="10425833" cy="4275650"/>
          </a:xfrm>
        </p:spPr>
        <p:txBody>
          <a:bodyPr/>
          <a:lstStyle/>
          <a:p>
            <a:r>
              <a:rPr lang="nb-NO" sz="2400" dirty="0">
                <a:solidFill>
                  <a:srgbClr val="FF9600"/>
                </a:solidFill>
              </a:rPr>
              <a:t>Fase 1</a:t>
            </a:r>
            <a:r>
              <a:rPr lang="nb-NO" sz="2400" dirty="0"/>
              <a:t> 	1/1 – 1/6: Innhente forslag til tiltak</a:t>
            </a:r>
          </a:p>
          <a:p>
            <a:endParaRPr lang="nb-NO" sz="2400" dirty="0"/>
          </a:p>
          <a:p>
            <a:r>
              <a:rPr lang="nb-NO" sz="2400" dirty="0">
                <a:solidFill>
                  <a:srgbClr val="FF9600"/>
                </a:solidFill>
              </a:rPr>
              <a:t>Fase 2</a:t>
            </a:r>
            <a:r>
              <a:rPr lang="nb-NO" sz="2400" dirty="0"/>
              <a:t> 	1/6 – 1/10: Utarbeide høringsutkast</a:t>
            </a:r>
          </a:p>
          <a:p>
            <a:endParaRPr lang="nb-NO" sz="2400" dirty="0"/>
          </a:p>
          <a:p>
            <a:r>
              <a:rPr lang="nb-NO" sz="2400" dirty="0">
                <a:solidFill>
                  <a:srgbClr val="FF9600"/>
                </a:solidFill>
              </a:rPr>
              <a:t>Fase 3</a:t>
            </a:r>
            <a:r>
              <a:rPr lang="nb-NO" sz="2400" dirty="0"/>
              <a:t>	1/10 – 31/12: Utkast på høring	</a:t>
            </a:r>
          </a:p>
          <a:p>
            <a:endParaRPr lang="nb-NO" sz="2400" dirty="0"/>
          </a:p>
          <a:p>
            <a:r>
              <a:rPr lang="nb-NO" sz="2400" dirty="0">
                <a:solidFill>
                  <a:srgbClr val="FF9600"/>
                </a:solidFill>
              </a:rPr>
              <a:t>Fase 4</a:t>
            </a:r>
            <a:r>
              <a:rPr lang="nb-NO" sz="2400" dirty="0"/>
              <a:t>	1/1 -1/3 2022: Utarbeide sluttdokumentet</a:t>
            </a:r>
          </a:p>
          <a:p>
            <a:endParaRPr lang="nb-NO" sz="2600" dirty="0"/>
          </a:p>
          <a:p>
            <a:pPr marL="0" indent="0">
              <a:buNone/>
            </a:pPr>
            <a:r>
              <a:rPr lang="nb-NO" sz="2600" dirty="0"/>
              <a:t>		Ca. 1/3 2022: Lansering og overlevering av   					 sluttdokumentet til Statsråden</a:t>
            </a:r>
            <a:endParaRPr lang="nb-NO" sz="2400" dirty="0"/>
          </a:p>
        </p:txBody>
      </p:sp>
    </p:spTree>
    <p:extLst>
      <p:ext uri="{BB962C8B-B14F-4D97-AF65-F5344CB8AC3E}">
        <p14:creationId xmlns:p14="http://schemas.microsoft.com/office/powerpoint/2010/main" val="217107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3779736-7B7D-4E85-AB25-7BCAB36E2447}"/>
              </a:ext>
            </a:extLst>
          </p:cNvPr>
          <p:cNvSpPr>
            <a:spLocks noGrp="1"/>
          </p:cNvSpPr>
          <p:nvPr>
            <p:ph type="title"/>
          </p:nvPr>
        </p:nvSpPr>
        <p:spPr/>
        <p:txBody>
          <a:bodyPr/>
          <a:lstStyle/>
          <a:p>
            <a:r>
              <a:rPr lang="nb-NO" dirty="0"/>
              <a:t>15 innsatsområder</a:t>
            </a:r>
          </a:p>
        </p:txBody>
      </p:sp>
      <p:sp>
        <p:nvSpPr>
          <p:cNvPr id="4" name="Plassholder for innhold 1">
            <a:extLst>
              <a:ext uri="{FF2B5EF4-FFF2-40B4-BE49-F238E27FC236}">
                <a16:creationId xmlns:a16="http://schemas.microsoft.com/office/drawing/2014/main" id="{FC98EB6C-F8E1-4381-AD61-BC98FF13CAED}"/>
              </a:ext>
            </a:extLst>
          </p:cNvPr>
          <p:cNvSpPr>
            <a:spLocks noGrp="1"/>
          </p:cNvSpPr>
          <p:nvPr>
            <p:ph idx="1"/>
          </p:nvPr>
        </p:nvSpPr>
        <p:spPr>
          <a:xfrm>
            <a:off x="753693" y="1849079"/>
            <a:ext cx="11148254" cy="4682792"/>
          </a:xfrm>
        </p:spPr>
        <p:txBody>
          <a:bodyPr>
            <a:normAutofit fontScale="85000" lnSpcReduction="20000"/>
          </a:bodyPr>
          <a:lstStyle/>
          <a:p>
            <a:pPr lvl="0"/>
            <a:r>
              <a:rPr lang="nb-NO" dirty="0"/>
              <a:t>Fart</a:t>
            </a:r>
          </a:p>
          <a:p>
            <a:pPr lvl="0"/>
            <a:r>
              <a:rPr lang="nb-NO" dirty="0"/>
              <a:t>Rus</a:t>
            </a:r>
          </a:p>
          <a:p>
            <a:pPr lvl="0"/>
            <a:r>
              <a:rPr lang="nb-NO" dirty="0"/>
              <a:t>Belte i bil og buss og sikring av barn</a:t>
            </a:r>
          </a:p>
          <a:p>
            <a:pPr lvl="0"/>
            <a:r>
              <a:rPr lang="nb-NO" dirty="0"/>
              <a:t>Uoppmerksomhet</a:t>
            </a:r>
          </a:p>
          <a:p>
            <a:pPr lvl="0"/>
            <a:r>
              <a:rPr lang="nb-NO" dirty="0"/>
              <a:t>Barn og unge (0-14 år)</a:t>
            </a:r>
          </a:p>
          <a:p>
            <a:pPr lvl="0"/>
            <a:r>
              <a:rPr lang="nb-NO" dirty="0"/>
              <a:t>Ungdom og unge førere</a:t>
            </a:r>
          </a:p>
          <a:p>
            <a:pPr lvl="0"/>
            <a:r>
              <a:rPr lang="nb-NO" dirty="0"/>
              <a:t>Eldre trafikanter og trafikanter med funksjonsnedsettelser</a:t>
            </a:r>
          </a:p>
          <a:p>
            <a:pPr lvl="0"/>
            <a:r>
              <a:rPr lang="nb-NO" dirty="0"/>
              <a:t>Gående og syklende</a:t>
            </a:r>
          </a:p>
          <a:p>
            <a:pPr lvl="0"/>
            <a:r>
              <a:rPr lang="nb-NO" dirty="0"/>
              <a:t>Motorsykkel og moped</a:t>
            </a:r>
          </a:p>
          <a:p>
            <a:pPr lvl="0"/>
            <a:r>
              <a:rPr lang="nb-NO" dirty="0"/>
              <a:t>Godstransport på veg</a:t>
            </a:r>
          </a:p>
          <a:p>
            <a:pPr lvl="0"/>
            <a:r>
              <a:rPr lang="nb-NO" dirty="0"/>
              <a:t>Møteulykker og utforkjøringsulykker</a:t>
            </a:r>
          </a:p>
          <a:p>
            <a:pPr lvl="0"/>
            <a:r>
              <a:rPr lang="nb-NO" dirty="0"/>
              <a:t>Drift og vedlikehold</a:t>
            </a:r>
          </a:p>
          <a:p>
            <a:pPr lvl="0"/>
            <a:r>
              <a:rPr lang="nb-NO" dirty="0"/>
              <a:t>Bruk av ny teknologi i trafikksikkerhetsarbeidet</a:t>
            </a:r>
          </a:p>
          <a:p>
            <a:pPr lvl="0"/>
            <a:r>
              <a:rPr lang="nb-NO" dirty="0"/>
              <a:t>Systematisk trafikksikkerhetsarbeid i fylkeskommuner og kommuner</a:t>
            </a:r>
          </a:p>
          <a:p>
            <a:pPr lvl="0"/>
            <a:r>
              <a:rPr lang="nb-NO" dirty="0"/>
              <a:t>Kunnskapsutvikling</a:t>
            </a:r>
          </a:p>
          <a:p>
            <a:pPr marL="0" indent="0">
              <a:buNone/>
            </a:pPr>
            <a:endParaRPr lang="nb-NO" sz="2000" dirty="0"/>
          </a:p>
          <a:p>
            <a:endParaRPr lang="nb-NO" sz="2000" dirty="0"/>
          </a:p>
          <a:p>
            <a:endParaRPr lang="nb-NO" sz="2000" dirty="0"/>
          </a:p>
          <a:p>
            <a:endParaRPr lang="nb-NO" dirty="0"/>
          </a:p>
        </p:txBody>
      </p:sp>
    </p:spTree>
    <p:extLst>
      <p:ext uri="{BB962C8B-B14F-4D97-AF65-F5344CB8AC3E}">
        <p14:creationId xmlns:p14="http://schemas.microsoft.com/office/powerpoint/2010/main" val="102930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466ADF63-810B-4041-8C56-46C1E44F4396}"/>
              </a:ext>
            </a:extLst>
          </p:cNvPr>
          <p:cNvSpPr>
            <a:spLocks noGrp="1"/>
          </p:cNvSpPr>
          <p:nvPr>
            <p:ph type="body" sz="quarter" idx="15"/>
          </p:nvPr>
        </p:nvSpPr>
        <p:spPr>
          <a:xfrm>
            <a:off x="999594" y="2195674"/>
            <a:ext cx="10402414" cy="4485044"/>
          </a:xfrm>
        </p:spPr>
        <p:txBody>
          <a:bodyPr anchor="t">
            <a:normAutofit/>
          </a:bodyPr>
          <a:lstStyle/>
          <a:p>
            <a:pPr>
              <a:lnSpc>
                <a:spcPct val="90000"/>
              </a:lnSpc>
              <a:spcAft>
                <a:spcPts val="600"/>
              </a:spcAft>
            </a:pPr>
            <a:r>
              <a:rPr lang="nb-NO" sz="1400" i="1" dirty="0"/>
              <a:t>Nasjonal tiltaksplan for trafikksikkerhet på veg 2022-2025</a:t>
            </a:r>
            <a:r>
              <a:rPr lang="nb-NO" sz="1400" dirty="0"/>
              <a:t> vil inneholde et antall såkalte «oppfølgingstiltak». Dette er tiltak som vil bli fulgt opp gjennom planperioden, og det legges opp til rapportering til Samferdselsdepartementet halvveis i planperioden og etter endt planperiode.</a:t>
            </a:r>
          </a:p>
          <a:p>
            <a:pPr marL="0" indent="0">
              <a:lnSpc>
                <a:spcPct val="90000"/>
              </a:lnSpc>
              <a:spcAft>
                <a:spcPts val="600"/>
              </a:spcAft>
              <a:buNone/>
            </a:pPr>
            <a:r>
              <a:rPr lang="nb-NO" sz="1400" dirty="0"/>
              <a:t> </a:t>
            </a:r>
          </a:p>
          <a:p>
            <a:pPr>
              <a:lnSpc>
                <a:spcPct val="90000"/>
              </a:lnSpc>
              <a:spcAft>
                <a:spcPts val="600"/>
              </a:spcAft>
            </a:pPr>
            <a:r>
              <a:rPr lang="nb-NO" sz="1400" dirty="0"/>
              <a:t>Det legges til grunn at oppfølgingstiltakene skal oppfylle følgende kriterier:</a:t>
            </a:r>
          </a:p>
          <a:p>
            <a:pPr lvl="1">
              <a:lnSpc>
                <a:spcPct val="90000"/>
              </a:lnSpc>
              <a:spcAft>
                <a:spcPts val="600"/>
              </a:spcAft>
              <a:buFont typeface="Wingdings" panose="05000000000000000000" pitchFamily="2" charset="2"/>
              <a:buChar char="v"/>
            </a:pPr>
            <a:r>
              <a:rPr lang="nb-NO" sz="1400" dirty="0"/>
              <a:t>Tiltaket må gi en forventet reduksjon i drepte og hardt skadde sammenliknet med om tiltaket ikke ble gjennomført</a:t>
            </a:r>
          </a:p>
          <a:p>
            <a:pPr lvl="1">
              <a:lnSpc>
                <a:spcPct val="90000"/>
              </a:lnSpc>
              <a:spcAft>
                <a:spcPts val="600"/>
              </a:spcAft>
              <a:buFont typeface="Wingdings" panose="05000000000000000000" pitchFamily="2" charset="2"/>
              <a:buChar char="v"/>
            </a:pPr>
            <a:r>
              <a:rPr lang="nb-NO" sz="1400" dirty="0"/>
              <a:t>Tiltaket må ikke være strid med føringer gitt i NTP 2022-2033 eller med øvrige politiske signaler gitt av regjeringen.</a:t>
            </a:r>
          </a:p>
          <a:p>
            <a:pPr lvl="1">
              <a:lnSpc>
                <a:spcPct val="90000"/>
              </a:lnSpc>
              <a:spcAft>
                <a:spcPts val="600"/>
              </a:spcAft>
              <a:buFont typeface="Wingdings" panose="05000000000000000000" pitchFamily="2" charset="2"/>
              <a:buChar char="v"/>
            </a:pPr>
            <a:r>
              <a:rPr lang="nb-NO" sz="1400" dirty="0"/>
              <a:t>Tiltaket må være forankret i ledelsen hos den aktøren (eller de aktørene) som står som ansvarlig for gjennomføring. </a:t>
            </a:r>
          </a:p>
          <a:p>
            <a:pPr lvl="1">
              <a:lnSpc>
                <a:spcPct val="90000"/>
              </a:lnSpc>
              <a:spcAft>
                <a:spcPts val="600"/>
              </a:spcAft>
              <a:buFont typeface="Wingdings" panose="05000000000000000000" pitchFamily="2" charset="2"/>
              <a:buChar char="v"/>
            </a:pPr>
            <a:r>
              <a:rPr lang="nb-NO" sz="1400" dirty="0"/>
              <a:t>Tiltaket må være gjennomførbart innenfor forventede økonomiske rammer (det følger ikke ekstra midler med tiltaksplanen).</a:t>
            </a:r>
          </a:p>
          <a:p>
            <a:pPr lvl="1">
              <a:lnSpc>
                <a:spcPct val="90000"/>
              </a:lnSpc>
              <a:spcAft>
                <a:spcPts val="600"/>
              </a:spcAft>
              <a:buFont typeface="Wingdings" panose="05000000000000000000" pitchFamily="2" charset="2"/>
              <a:buChar char="v"/>
            </a:pPr>
            <a:r>
              <a:rPr lang="nb-NO" sz="1400" dirty="0"/>
              <a:t>Tiltaket må være gjennomførbart med forventet bemanning.</a:t>
            </a:r>
          </a:p>
          <a:p>
            <a:pPr lvl="1">
              <a:lnSpc>
                <a:spcPct val="90000"/>
              </a:lnSpc>
              <a:spcAft>
                <a:spcPts val="600"/>
              </a:spcAft>
              <a:buFont typeface="Wingdings" panose="05000000000000000000" pitchFamily="2" charset="2"/>
              <a:buChar char="v"/>
            </a:pPr>
            <a:r>
              <a:rPr lang="nb-NO" sz="1400" dirty="0"/>
              <a:t>Tiltaket må ha et visst omfang</a:t>
            </a:r>
            <a:r>
              <a:rPr lang="nb-NO" sz="1400" i="1" dirty="0"/>
              <a:t>.</a:t>
            </a:r>
            <a:endParaRPr lang="nb-NO" sz="1400" dirty="0"/>
          </a:p>
          <a:p>
            <a:pPr>
              <a:lnSpc>
                <a:spcPct val="90000"/>
              </a:lnSpc>
              <a:spcAft>
                <a:spcPts val="600"/>
              </a:spcAft>
            </a:pPr>
            <a:endParaRPr lang="nb-NO" sz="1400" dirty="0"/>
          </a:p>
        </p:txBody>
      </p:sp>
      <p:sp>
        <p:nvSpPr>
          <p:cNvPr id="3" name="Tittel 2">
            <a:extLst>
              <a:ext uri="{FF2B5EF4-FFF2-40B4-BE49-F238E27FC236}">
                <a16:creationId xmlns:a16="http://schemas.microsoft.com/office/drawing/2014/main" id="{AC5CEC0E-0E23-4783-8045-47AF2B632E09}"/>
              </a:ext>
            </a:extLst>
          </p:cNvPr>
          <p:cNvSpPr>
            <a:spLocks noGrp="1"/>
          </p:cNvSpPr>
          <p:nvPr>
            <p:ph type="body" sz="quarter" idx="13"/>
          </p:nvPr>
        </p:nvSpPr>
        <p:spPr>
          <a:xfrm>
            <a:off x="1479550" y="951277"/>
            <a:ext cx="8999871" cy="984885"/>
          </a:xfrm>
        </p:spPr>
        <p:txBody>
          <a:bodyPr anchor="b">
            <a:normAutofit/>
          </a:bodyPr>
          <a:lstStyle/>
          <a:p>
            <a:pPr>
              <a:spcAft>
                <a:spcPts val="600"/>
              </a:spcAft>
            </a:pPr>
            <a:r>
              <a:rPr lang="nb-NO" dirty="0"/>
              <a:t>Oppfølgingstiltak innenfor hvert innsatsområde</a:t>
            </a:r>
          </a:p>
        </p:txBody>
      </p:sp>
    </p:spTree>
    <p:extLst>
      <p:ext uri="{BB962C8B-B14F-4D97-AF65-F5344CB8AC3E}">
        <p14:creationId xmlns:p14="http://schemas.microsoft.com/office/powerpoint/2010/main" val="234206114"/>
      </p:ext>
    </p:extLst>
  </p:cSld>
  <p:clrMapOvr>
    <a:masterClrMapping/>
  </p:clrMapOvr>
</p:sld>
</file>

<file path=ppt/theme/theme1.xml><?xml version="1.0" encoding="utf-8"?>
<a:theme xmlns:a="http://schemas.openxmlformats.org/drawingml/2006/main" name="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FK_ppt_norsk_logo" id="{BA1F1125-86A3-4059-A7F1-7E76CE576184}" vid="{3636A7F6-C131-4496-B866-29485714D88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gendefinert 1">
    <a:dk1>
      <a:sysClr val="windowText" lastClr="000000"/>
    </a:dk1>
    <a:lt1>
      <a:sysClr val="window" lastClr="FFFFFF"/>
    </a:lt1>
    <a:dk2>
      <a:srgbClr val="ED9300"/>
    </a:dk2>
    <a:lt2>
      <a:srgbClr val="E1E1E1"/>
    </a:lt2>
    <a:accent1>
      <a:srgbClr val="ED9300"/>
    </a:accent1>
    <a:accent2>
      <a:srgbClr val="3F505A"/>
    </a:accent2>
    <a:accent3>
      <a:srgbClr val="DADADA"/>
    </a:accent3>
    <a:accent4>
      <a:srgbClr val="58B02C"/>
    </a:accent4>
    <a:accent5>
      <a:srgbClr val="008EC2"/>
    </a:accent5>
    <a:accent6>
      <a:srgbClr val="75450B"/>
    </a:accent6>
    <a:hlink>
      <a:srgbClr val="0000FF"/>
    </a:hlink>
    <a:folHlink>
      <a:srgbClr val="800080"/>
    </a:folHlink>
  </a:clrScheme>
  <a:fontScheme name="Custom 1">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DDA968E4C9C4445B7BC27069139D842" ma:contentTypeVersion="14" ma:contentTypeDescription="Opprett et nytt dokument." ma:contentTypeScope="" ma:versionID="0886f77df13790121d52fefff062ee61">
  <xsd:schema xmlns:xsd="http://www.w3.org/2001/XMLSchema" xmlns:xs="http://www.w3.org/2001/XMLSchema" xmlns:p="http://schemas.microsoft.com/office/2006/metadata/properties" xmlns:ns1="http://schemas.microsoft.com/sharepoint/v3" xmlns:ns2="d6cf0d25-70a9-4544-bc07-a5541db67491" xmlns:ns3="b9697196-4a9d-4c5a-9b79-c77b8bdb1191" targetNamespace="http://schemas.microsoft.com/office/2006/metadata/properties" ma:root="true" ma:fieldsID="c1cf4d1117967d5040d4836db835f758" ns1:_="" ns2:_="" ns3:_="">
    <xsd:import namespace="http://schemas.microsoft.com/sharepoint/v3"/>
    <xsd:import namespace="d6cf0d25-70a9-4544-bc07-a5541db67491"/>
    <xsd:import namespace="b9697196-4a9d-4c5a-9b79-c77b8bdb1191"/>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cf0d25-70a9-4544-bc07-a5541db6749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697196-4a9d-4c5a-9b79-c77b8bdb1191"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EDE2F71-1923-4B7C-A678-BACC230C5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cf0d25-70a9-4544-bc07-a5541db67491"/>
    <ds:schemaRef ds:uri="b9697196-4a9d-4c5a-9b79-c77b8bdb11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D7C2C6-0273-4585-999F-2532AA3F2106}">
  <ds:schemaRefs>
    <ds:schemaRef ds:uri="http://schemas.microsoft.com/sharepoint/v3/contenttype/forms"/>
  </ds:schemaRefs>
</ds:datastoreItem>
</file>

<file path=customXml/itemProps3.xml><?xml version="1.0" encoding="utf-8"?>
<ds:datastoreItem xmlns:ds="http://schemas.openxmlformats.org/officeDocument/2006/customXml" ds:itemID="{24D86FD9-61A7-4ED2-8F92-3E73D5973D65}">
  <ds:schemaRefs>
    <ds:schemaRef ds:uri="http://schemas.microsoft.com/office/infopath/2007/PartnerControls"/>
    <ds:schemaRef ds:uri="http://purl.org/dc/elements/1.1/"/>
    <ds:schemaRef ds:uri="http://schemas.microsoft.com/office/2006/metadata/properties"/>
    <ds:schemaRef ds:uri="d6cf0d25-70a9-4544-bc07-a5541db67491"/>
    <ds:schemaRef ds:uri="http://schemas.microsoft.com/sharepoint/v3"/>
    <ds:schemaRef ds:uri="http://purl.org/dc/terms/"/>
    <ds:schemaRef ds:uri="http://schemas.openxmlformats.org/package/2006/metadata/core-properties"/>
    <ds:schemaRef ds:uri="http://schemas.microsoft.com/office/2006/documentManagement/types"/>
    <ds:schemaRef ds:uri="b9697196-4a9d-4c5a-9b79-c77b8bdb11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TRFK_ppt_norsk_logo</Template>
  <TotalTime>4024</TotalTime>
  <Words>1455</Words>
  <Application>Microsoft Office PowerPoint</Application>
  <PresentationFormat>Widescreen</PresentationFormat>
  <Paragraphs>139</Paragraphs>
  <Slides>14</Slides>
  <Notes>10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Calibri</vt:lpstr>
      <vt:lpstr>Verdana</vt:lpstr>
      <vt:lpstr>Wingdings</vt:lpstr>
      <vt:lpstr>TRFK</vt:lpstr>
      <vt:lpstr>   Nasjonal tiltaksplan for  trafikksikkerhet på veg  med fokus på kommende periode 2022-2025</vt:lpstr>
      <vt:lpstr>PowerPoint-presentasjon</vt:lpstr>
      <vt:lpstr>Målformuleringer i stortingsmeldingen om NTP 2022-2033</vt:lpstr>
      <vt:lpstr>Utvikling i antall drepte og hardt skadde + regjeringens ambisjon for utviklingen fram til 2030 i NTP 2022-2033</vt:lpstr>
      <vt:lpstr>Utvikling i antall drepte + regjeringens ambisjon for 2030 og 2050 i NTP 2022-2033</vt:lpstr>
      <vt:lpstr>Forankring av arbeidet med Nasjonal tiltaksplan for trafikksikkerhet på veg 2022-2025 i stortingsmeldingen om NTP 2022-2033:</vt:lpstr>
      <vt:lpstr>Grov framdriftsplan for arbeidet med Nasjonal tiltaksplan for trafikksikkerhet på veg 2022-2025</vt:lpstr>
      <vt:lpstr>15 innsatsområder</vt:lpstr>
      <vt:lpstr>PowerPoint-presentasjon</vt:lpstr>
      <vt:lpstr>Innsatsområde: Systematisk trafikksikkerhetsarbeid i fylkeskommuner og kommuner  </vt:lpstr>
      <vt:lpstr>Barnas transportplan</vt:lpstr>
      <vt:lpstr>Eksempler på mulige utdypende indikatorer for kommunalt trafikksikkerhetsarbeid</vt:lpstr>
      <vt:lpstr>Kommunene som sentrale aktører innen trafikksikkerhetsarbeidet</vt:lpstr>
      <vt:lpstr>Ny nullvisjonslogo utarbeidet i anledning nullvisjonens 20-årsjubileum, februar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Marianne Løvhaug Eklo</dc:creator>
  <cp:lastModifiedBy>Håvard Zeiner</cp:lastModifiedBy>
  <cp:revision>8</cp:revision>
  <dcterms:created xsi:type="dcterms:W3CDTF">2021-04-05T13:49:10Z</dcterms:created>
  <dcterms:modified xsi:type="dcterms:W3CDTF">2021-06-09T08:58:07Z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0x0101005DDA968E4C9C4445B7BC27069139D842</vt:lpwstr>
  </property>
</Properties>
</file>