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0" r:id="rId5"/>
    <p:sldId id="262" r:id="rId6"/>
    <p:sldId id="264" r:id="rId7"/>
    <p:sldId id="261" r:id="rId8"/>
    <p:sldId id="26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4B42F-B6D1-4188-AA8E-998429E508E0}" v="50" dt="2021-08-30T21:46:11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6940" autoAdjust="0"/>
  </p:normalViewPr>
  <p:slideViewPr>
    <p:cSldViewPr snapToGrid="0">
      <p:cViewPr>
        <p:scale>
          <a:sx n="80" d="100"/>
          <a:sy n="80" d="100"/>
        </p:scale>
        <p:origin x="53" y="1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</a:t>
            </a:r>
            <a:r>
              <a:rPr lang="nb-NO" sz="1300" dirty="0" err="1"/>
              <a:t>trondelagfylke</a:t>
            </a: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27.08.2021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27.08.2021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yggogbevar.no/ressurser/mid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Håndverk og materialproduksjon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Forprosjektet </a:t>
            </a:r>
          </a:p>
          <a:p>
            <a:r>
              <a:rPr lang="nb-NO" dirty="0"/>
              <a:t>Trøndelagsmodellen – rådgivning og bygningsvernsenter </a:t>
            </a:r>
          </a:p>
        </p:txBody>
      </p:sp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99D79B3-6158-4C52-8043-55FDEC82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0" y="131972"/>
            <a:ext cx="11095407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Bakgrunn og utgangspunkt for målet i RPK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0DFF2B4-41B7-43B2-8BE4-4BBE0E96C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82" y="1152228"/>
            <a:ext cx="2890521" cy="4028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9EAA107-EF6D-4532-A636-4D89FD4AA6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6116" y="1764841"/>
            <a:ext cx="4546396" cy="395310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nb-NO" dirty="0"/>
              <a:t>Kommuner og eiere spør om råd og veiledning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r>
              <a:rPr lang="nb-NO" dirty="0"/>
              <a:t>Andre fylker har utviklet modeller og har gode erfaringer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r>
              <a:rPr lang="nb-NO" dirty="0" err="1"/>
              <a:t>KiK</a:t>
            </a:r>
            <a:r>
              <a:rPr lang="nb-NO" dirty="0"/>
              <a:t> 2021 – invitasjon til å søke om tilskudd til </a:t>
            </a:r>
            <a:r>
              <a:rPr lang="nn-NO" i="1" dirty="0"/>
              <a:t>Kunnskapssenter for kulturmiljø og bygningsvern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endParaRPr lang="nb-NO" dirty="0"/>
          </a:p>
          <a:p>
            <a:pPr marL="0" indent="0">
              <a:spcAft>
                <a:spcPts val="600"/>
              </a:spcAft>
              <a:buNone/>
            </a:pP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F078818-54D5-4BFE-9CE7-DC2C83DCE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57" y="6122254"/>
            <a:ext cx="3843907" cy="7151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13CDB5C-6C91-4EE4-8537-D3A4D2934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372" y="5347517"/>
            <a:ext cx="4010025" cy="62865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1884B68-F279-4B73-87E3-E43D860C7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975" y="5040653"/>
            <a:ext cx="1466850" cy="37147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E3760F5-2D72-42CE-B27C-8CDDE31B0AB7}"/>
              </a:ext>
            </a:extLst>
          </p:cNvPr>
          <p:cNvSpPr txBox="1"/>
          <p:nvPr/>
        </p:nvSpPr>
        <p:spPr>
          <a:xfrm>
            <a:off x="4769463" y="1313011"/>
            <a:ext cx="315635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2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200" dirty="0"/>
              <a:t>Målsetting for </a:t>
            </a:r>
            <a:r>
              <a:rPr lang="nn-NO" sz="2200" dirty="0" err="1"/>
              <a:t>kunnskapsentrene</a:t>
            </a:r>
            <a:r>
              <a:rPr lang="nn-NO" sz="2200" dirty="0"/>
              <a:t>:</a:t>
            </a:r>
            <a:endParaRPr lang="nb-NO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bistå kommunene med kulturminnefaglige vurderinger i arbeid med planer og byggesaker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gi råd og veiledning til eiere og brukere av bevaringsverdige bygninger og kulturmiljø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0D76C5C-0C61-4762-8EFF-1F61E14A5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70" y="5809479"/>
            <a:ext cx="27813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43BCF8D-C0BA-49BD-BAAB-213C61B16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12" y="2382948"/>
            <a:ext cx="10248299" cy="3953108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Hvilke behov har kommuner, regioner og eiere?</a:t>
            </a:r>
          </a:p>
          <a:p>
            <a:endParaRPr lang="nb-NO" dirty="0"/>
          </a:p>
          <a:p>
            <a:r>
              <a:rPr lang="nb-NO" dirty="0"/>
              <a:t>Hvordan dekke alle regioner- hva er aktuell organisering i Trøndelag?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Hvilke erfaringer har eksisterende sentre og andre regioner med sin organisasjonsstruktur?</a:t>
            </a:r>
          </a:p>
          <a:p>
            <a:pPr lvl="1"/>
            <a:r>
              <a:rPr lang="nb-NO" dirty="0"/>
              <a:t>Fylkeskommunal tjeneste</a:t>
            </a:r>
          </a:p>
          <a:p>
            <a:pPr lvl="1"/>
            <a:r>
              <a:rPr lang="nb-NO" dirty="0"/>
              <a:t>Museum</a:t>
            </a:r>
          </a:p>
          <a:p>
            <a:pPr lvl="1"/>
            <a:r>
              <a:rPr lang="nb-NO" dirty="0"/>
              <a:t>Privat selskap, AS eller BA?</a:t>
            </a:r>
          </a:p>
          <a:p>
            <a:pPr lvl="1"/>
            <a:endParaRPr lang="nb-NO" dirty="0"/>
          </a:p>
          <a:p>
            <a:r>
              <a:rPr lang="nb-NO" dirty="0"/>
              <a:t>Se på ulike finansieringsmodeller </a:t>
            </a:r>
          </a:p>
          <a:p>
            <a:pPr lvl="1"/>
            <a:r>
              <a:rPr lang="nb-NO" dirty="0"/>
              <a:t>Salg av tjenester til kommuner?</a:t>
            </a:r>
          </a:p>
          <a:p>
            <a:pPr lvl="1"/>
            <a:r>
              <a:rPr lang="nb-NO" dirty="0"/>
              <a:t>Salg av tjenester til private eiere?</a:t>
            </a:r>
          </a:p>
          <a:p>
            <a:pPr lvl="1"/>
            <a:r>
              <a:rPr lang="nb-NO" dirty="0"/>
              <a:t>Omfang av offentlig støtte?</a:t>
            </a:r>
          </a:p>
          <a:p>
            <a:pPr lvl="1"/>
            <a:endParaRPr lang="nb-NO" dirty="0"/>
          </a:p>
          <a:p>
            <a:pPr marL="3240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F369745-05E5-4F36-B92F-4883C9DE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17" y="532318"/>
            <a:ext cx="9601200" cy="1107996"/>
          </a:xfrm>
        </p:spPr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7C6FEE-6AEC-4FA9-87B8-9CF40ECE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12" y="986919"/>
            <a:ext cx="11818247" cy="121496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79601F5-86B9-4B26-87E4-5D82D5A30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24" y="196549"/>
            <a:ext cx="4752975" cy="1019175"/>
          </a:xfrm>
          <a:prstGeom prst="rect">
            <a:avLst/>
          </a:prstGeom>
        </p:spPr>
      </p:pic>
      <p:pic>
        <p:nvPicPr>
          <p:cNvPr id="6" name="16cbe474-862e-421d-8383-83aeee6d197e" descr="Image">
            <a:extLst>
              <a:ext uri="{FF2B5EF4-FFF2-40B4-BE49-F238E27FC236}">
                <a16:creationId xmlns:a16="http://schemas.microsoft.com/office/drawing/2014/main" id="{E210AA3C-5D6F-43AD-9469-5B3A799F1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r="811" b="3"/>
          <a:stretch/>
        </p:blipFill>
        <p:spPr bwMode="auto">
          <a:xfrm rot="5400000">
            <a:off x="8591349" y="3372812"/>
            <a:ext cx="2941301" cy="385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AE8A710-2887-4545-A08B-71AF4A9E9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20798"/>
            <a:ext cx="1843088" cy="29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1B25414-80F9-4935-9D9D-105B255F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47" y="344059"/>
            <a:ext cx="9601200" cy="1107996"/>
          </a:xfrm>
        </p:spPr>
        <p:txBody>
          <a:bodyPr>
            <a:normAutofit/>
          </a:bodyPr>
          <a:lstStyle/>
          <a:p>
            <a:r>
              <a:rPr lang="nb-NO" sz="2800" dirty="0"/>
              <a:t>Prosjekt: Trøndelagsmodellen for </a:t>
            </a:r>
            <a:br>
              <a:rPr lang="nb-NO" sz="2800" dirty="0"/>
            </a:br>
            <a:r>
              <a:rPr lang="nb-NO" sz="2800" dirty="0"/>
              <a:t>rådgivnings- og bygningsvernsenter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229FC22-DB3A-4635-83ED-2FD0C395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33" y="1709737"/>
            <a:ext cx="953612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5AE544-4F3C-4995-917D-634EE3662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59" y="1081014"/>
            <a:ext cx="4155149" cy="4695972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endParaRPr lang="nb-NO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Aft>
                <a:spcPts val="600"/>
              </a:spcAft>
              <a:buNone/>
            </a:pPr>
            <a:endParaRPr lang="nb-NO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Aft>
                <a:spcPts val="600"/>
              </a:spcAft>
              <a:buNone/>
            </a:pPr>
            <a:endParaRPr lang="nb-NO" dirty="0"/>
          </a:p>
          <a:p>
            <a:pPr marL="0" indent="0">
              <a:spcAft>
                <a:spcPts val="600"/>
              </a:spcAft>
              <a:buNone/>
            </a:pPr>
            <a:r>
              <a:rPr lang="nb-NO" sz="2600" dirty="0"/>
              <a:t>Vi har mange kompetansemiljøer i Trøndelag</a:t>
            </a:r>
          </a:p>
          <a:p>
            <a:pPr marL="0" indent="0">
              <a:spcAft>
                <a:spcPts val="600"/>
              </a:spcAft>
              <a:buNone/>
            </a:pPr>
            <a:endParaRPr lang="nb-NO" sz="2600" dirty="0"/>
          </a:p>
          <a:p>
            <a:pPr marL="0" indent="0">
              <a:spcAft>
                <a:spcPts val="600"/>
              </a:spcAft>
              <a:buNone/>
            </a:pPr>
            <a:r>
              <a:rPr lang="nb-NO" sz="2600" dirty="0"/>
              <a:t>Vi har flere sentrale utdanningsinstitusjoner innenfor bygningsvern</a:t>
            </a:r>
          </a:p>
          <a:p>
            <a:pPr marL="0" indent="0">
              <a:spcAft>
                <a:spcPts val="600"/>
              </a:spcAft>
              <a:buNone/>
            </a:pPr>
            <a:endParaRPr lang="nb-NO" sz="2600" dirty="0"/>
          </a:p>
          <a:p>
            <a:pPr marL="0" indent="0">
              <a:spcAft>
                <a:spcPts val="600"/>
              </a:spcAft>
              <a:buNone/>
            </a:pPr>
            <a:r>
              <a:rPr lang="nb-NO" sz="2600" dirty="0"/>
              <a:t>Kompetansemiljøene har noe geografisk spredning, men noen regioner mangler miljøer</a:t>
            </a:r>
          </a:p>
          <a:p>
            <a:pPr marL="0" indent="0">
              <a:spcAft>
                <a:spcPts val="600"/>
              </a:spcAft>
              <a:buNone/>
            </a:pPr>
            <a:endParaRPr lang="nb-NO" sz="2600" dirty="0"/>
          </a:p>
          <a:p>
            <a:pPr marL="0" indent="0">
              <a:spcAft>
                <a:spcPts val="600"/>
              </a:spcAft>
              <a:buNone/>
            </a:pPr>
            <a:r>
              <a:rPr lang="nb-NO" sz="2600" dirty="0"/>
              <a:t>Ulike bygningsvernsenter kan ha ulike tematisk vinkling og supplere hverandre og få en regional funksjon </a:t>
            </a:r>
          </a:p>
          <a:p>
            <a:pPr marL="0" indent="0">
              <a:spcAft>
                <a:spcPts val="600"/>
              </a:spcAft>
              <a:buNone/>
            </a:pPr>
            <a:endParaRPr lang="nb-NO" sz="2600" dirty="0"/>
          </a:p>
          <a:p>
            <a:pPr marL="0" indent="0">
              <a:spcAft>
                <a:spcPts val="600"/>
              </a:spcAft>
              <a:buNone/>
            </a:pPr>
            <a:r>
              <a:rPr lang="nb-NO" sz="2600" dirty="0"/>
              <a:t>Flere ønsker nettverksbygging – noen miljøer samarbeider i dag, hva er aktuelt å samarbeide om?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321C51C-736B-42E2-8073-4C915D5A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78015"/>
            <a:ext cx="3882294" cy="1280426"/>
          </a:xfrm>
        </p:spPr>
        <p:txBody>
          <a:bodyPr>
            <a:normAutofit/>
          </a:bodyPr>
          <a:lstStyle/>
          <a:p>
            <a:r>
              <a:rPr lang="en-US" sz="2400" dirty="0" err="1"/>
              <a:t>Godt</a:t>
            </a:r>
            <a:r>
              <a:rPr lang="en-US" sz="2400" dirty="0"/>
              <a:t> </a:t>
            </a:r>
            <a:r>
              <a:rPr lang="en-US" sz="2400" dirty="0" err="1"/>
              <a:t>grunnlag</a:t>
            </a:r>
            <a:r>
              <a:rPr lang="en-US" sz="2400" dirty="0"/>
              <a:t> i Trøndelag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985933D-5A49-4857-BC52-E59305E9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05" y="0"/>
            <a:ext cx="6581559" cy="6858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DF0370-95DC-4326-A98F-CBCF3F7229E0}"/>
              </a:ext>
            </a:extLst>
          </p:cNvPr>
          <p:cNvSpPr txBox="1"/>
          <p:nvPr/>
        </p:nvSpPr>
        <p:spPr>
          <a:xfrm>
            <a:off x="10902763" y="6457948"/>
            <a:ext cx="163157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linkClick r:id="rId2"/>
              </a:rPr>
              <a:t>Bygg og Bevar</a:t>
            </a:r>
            <a:endParaRPr lang="nb-NO" sz="105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9638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B7A403-6FB5-4436-9D82-BF01A2AD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18" y="58405"/>
            <a:ext cx="9601200" cy="1107996"/>
          </a:xfrm>
        </p:spPr>
        <p:txBody>
          <a:bodyPr/>
          <a:lstStyle/>
          <a:p>
            <a:r>
              <a:rPr lang="nb-NO" dirty="0"/>
              <a:t>Hvordan har andre gjort det?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8677FAF-C254-4E2D-A218-111D826A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70" y="1032709"/>
            <a:ext cx="10010775" cy="549916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8631A81-2DCC-4F1F-9360-9F99C8C8E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300093"/>
            <a:ext cx="3282639" cy="254887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C5A2951-6875-4CC0-8A18-0A39CD75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287" y="4057476"/>
            <a:ext cx="3282640" cy="28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9867575-2C2B-46C9-8DB6-E7C9FF8D03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5602433" y="498180"/>
            <a:ext cx="7396392" cy="5861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757B2E-FD72-44B1-9D69-A67A9ED1EC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942" y="1235687"/>
            <a:ext cx="5423647" cy="56223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5600" dirty="0"/>
              <a:t>Riksantikvaren utlyste midler til forprosjekt som del av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5600" dirty="0"/>
              <a:t>KIK- satsingen i fjor høst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5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5600" dirty="0"/>
              <a:t>Seks søknader fra Trøndelag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5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5600" dirty="0"/>
              <a:t>Dekker godt geografisk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5600" dirty="0"/>
              <a:t>Tematisk bredde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5600" dirty="0"/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4400" dirty="0"/>
              <a:t>Ørlandet – flytting av bygg, transformasjon og kystmiljøenes klimautfordringer </a:t>
            </a:r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4400" dirty="0"/>
              <a:t>Levanger – byhistorisk kunnskapssenter (trehusarkitektur i by) </a:t>
            </a:r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4400" dirty="0"/>
              <a:t>Orkland – teknisk-industrielle kulturmiljø, dokumentasjon og transformasjon </a:t>
            </a:r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4400" dirty="0"/>
              <a:t>Melhus – kurs, kompetanseheving og -formidling for både barn og voksne </a:t>
            </a:r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4400" dirty="0"/>
              <a:t>Namdalen – videreutvikle </a:t>
            </a:r>
            <a:r>
              <a:rPr lang="nb-NO" sz="4400" dirty="0" err="1"/>
              <a:t>distriktskonservator</a:t>
            </a:r>
            <a:r>
              <a:rPr lang="nb-NO" sz="4400" dirty="0"/>
              <a:t>-modellen </a:t>
            </a:r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4400" dirty="0"/>
              <a:t>Røros – kompetansemodell for utvikling av bygningsvernsentre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5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5600" dirty="0">
              <a:latin typeface="Arial Nova Cond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5600" dirty="0">
                <a:latin typeface="Arial Nova Cond" panose="020B0604020202020204" pitchFamily="34" charset="0"/>
              </a:rPr>
              <a:t>Sa</a:t>
            </a:r>
            <a:r>
              <a:rPr lang="nb-NO" sz="5600" dirty="0"/>
              <a:t>misk bygningsvernsenter – mangler foreløpig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1200" dirty="0"/>
              <a:t>.</a:t>
            </a:r>
            <a:endParaRPr lang="en-US" sz="1200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C0CFEA44-2672-4B19-B374-8C4AE1E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2" y="297071"/>
            <a:ext cx="2851352" cy="402218"/>
          </a:xfrm>
        </p:spPr>
        <p:txBody>
          <a:bodyPr/>
          <a:lstStyle/>
          <a:p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initiativ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0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B20C9F7-13B7-44AE-8C4B-A2BFA9D7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7" y="1903882"/>
            <a:ext cx="3232436" cy="3439644"/>
          </a:xfrm>
          <a:prstGeom prst="rect">
            <a:avLst/>
          </a:prstGeom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D51140C-87DB-41C4-B5CA-609288BA7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0663" y="2694028"/>
            <a:ext cx="2153528" cy="2210588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A60F5346-2CB3-43FD-8462-6BD18983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518" y="248154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Prosjektleder og arbeidsgruppe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9E3B0FA-3B01-4064-A65C-AAACBF0AB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12" y="2521550"/>
            <a:ext cx="3071813" cy="238306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8679F04-BB54-416A-B01A-5B0CCD021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99" y="5667375"/>
            <a:ext cx="4105275" cy="985266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83C2023-AA75-4D93-B7A8-690DE6BCE147}"/>
              </a:ext>
            </a:extLst>
          </p:cNvPr>
          <p:cNvSpPr txBox="1"/>
          <p:nvPr/>
        </p:nvSpPr>
        <p:spPr>
          <a:xfrm>
            <a:off x="1257299" y="5419725"/>
            <a:ext cx="960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Kristin Melkild Avset ( prosjektleder), Einar Strand, Monica Anette Rusten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DDC7960-06A1-4569-9229-460465CBD6F5}"/>
              </a:ext>
            </a:extLst>
          </p:cNvPr>
          <p:cNvSpPr txBox="1"/>
          <p:nvPr/>
        </p:nvSpPr>
        <p:spPr>
          <a:xfrm>
            <a:off x="4055553" y="1171484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Oppstart ca. 1. november</a:t>
            </a:r>
          </a:p>
        </p:txBody>
      </p:sp>
    </p:spTree>
    <p:extLst>
      <p:ext uri="{BB962C8B-B14F-4D97-AF65-F5344CB8AC3E}">
        <p14:creationId xmlns:p14="http://schemas.microsoft.com/office/powerpoint/2010/main" val="314739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CDC9AF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med norsk samisk logo.pptx" id="{52641888-C602-4942-90ED-E7FE534613C4}" vid="{0AADBF58-AA3B-4665-882D-209C09B050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9B4A68FDE1244A8A8E422C50779FB8" ma:contentTypeVersion="6" ma:contentTypeDescription="Opprett et nytt dokument." ma:contentTypeScope="" ma:versionID="242cd74b4ed434233a3b660cc383679e">
  <xsd:schema xmlns:xsd="http://www.w3.org/2001/XMLSchema" xmlns:xs="http://www.w3.org/2001/XMLSchema" xmlns:p="http://schemas.microsoft.com/office/2006/metadata/properties" xmlns:ns2="d603655e-9f32-43a0-9769-3167ed8b9630" targetNamespace="http://schemas.microsoft.com/office/2006/metadata/properties" ma:root="true" ma:fieldsID="f9fefae8d5718160cf131a2961b8f8ef" ns2:_="">
    <xsd:import namespace="d603655e-9f32-43a0-9769-3167ed8b96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3655e-9f32-43a0-9769-3167ed8b9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4EBC61-2F54-42EF-9B06-B65F9A3AE1EF}"/>
</file>

<file path=customXml/itemProps2.xml><?xml version="1.0" encoding="utf-8"?>
<ds:datastoreItem xmlns:ds="http://schemas.openxmlformats.org/officeDocument/2006/customXml" ds:itemID="{F96265C6-322A-4608-A5E1-5027F313543C}"/>
</file>

<file path=customXml/itemProps3.xml><?xml version="1.0" encoding="utf-8"?>
<ds:datastoreItem xmlns:ds="http://schemas.openxmlformats.org/officeDocument/2006/customXml" ds:itemID="{341386F9-C2DC-46FC-BAF5-9E29A77451E8}"/>
</file>

<file path=docProps/app.xml><?xml version="1.0" encoding="utf-8"?>
<Properties xmlns="http://schemas.openxmlformats.org/officeDocument/2006/extended-properties" xmlns:vt="http://schemas.openxmlformats.org/officeDocument/2006/docPropsVTypes">
  <Template>TRFK_ppt_norsk_samisk_logo</Template>
  <TotalTime>4789</TotalTime>
  <Words>320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Arial Nova Cond</vt:lpstr>
      <vt:lpstr>Verdana</vt:lpstr>
      <vt:lpstr>TRFK</vt:lpstr>
      <vt:lpstr>Håndverk og materialproduksjon</vt:lpstr>
      <vt:lpstr>Bakgrunn og utgangspunkt for målet i RPK</vt:lpstr>
      <vt:lpstr> </vt:lpstr>
      <vt:lpstr>Prosjekt: Trøndelagsmodellen for  rådgivnings- og bygningsvernsenter</vt:lpstr>
      <vt:lpstr>Godt grunnlag i Trøndelag</vt:lpstr>
      <vt:lpstr>Hvordan har andre gjort det?</vt:lpstr>
      <vt:lpstr>Flere initiativ</vt:lpstr>
      <vt:lpstr>Prosjektleder og arbeidsgruppe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Håndverk og materialproduksjon</dc:title>
  <dc:creator>Anne Bjørg Svestad</dc:creator>
  <cp:lastModifiedBy>Anne Bjørg Svestad</cp:lastModifiedBy>
  <cp:revision>3</cp:revision>
  <dcterms:created xsi:type="dcterms:W3CDTF">2021-08-27T14:00:12Z</dcterms:created>
  <dcterms:modified xsi:type="dcterms:W3CDTF">2021-08-30T21:50:08Z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0x010100F49B4A68FDE1244A8A8E422C50779FB8</vt:lpwstr>
  </property>
</Properties>
</file>