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68" r:id="rId6"/>
    <p:sldId id="267" r:id="rId7"/>
    <p:sldId id="265" r:id="rId8"/>
    <p:sldId id="266" r:id="rId9"/>
    <p:sldId id="264" r:id="rId10"/>
    <p:sldId id="260" r:id="rId11"/>
    <p:sldId id="261" r:id="rId12"/>
    <p:sldId id="262" r:id="rId13"/>
    <p:sldId id="269" r:id="rId14"/>
    <p:sldId id="271"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67C97-0239-4B3E-85F7-29287A7DC911}" v="5" dt="2023-10-04T06:46:29.783"/>
    <p1510:client id="{ABD8056F-FD72-45EC-8B85-E520E814BC80}" v="4" dt="2024-01-08T14:38:41.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940" autoAdjust="0"/>
  </p:normalViewPr>
  <p:slideViewPr>
    <p:cSldViewPr snapToGrid="0">
      <p:cViewPr varScale="1">
        <p:scale>
          <a:sx n="62" d="100"/>
          <a:sy n="62" d="100"/>
        </p:scale>
        <p:origin x="78" y="3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02601-2220-4FB4-8FC4-E73B1FA18C12}"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35D8B8AC-FBE8-46E2-8D4E-74B88D73016D}">
      <dgm:prSet/>
      <dgm:spPr/>
      <dgm:t>
        <a:bodyPr/>
        <a:lstStyle/>
        <a:p>
          <a:r>
            <a:rPr lang="nb-NO" dirty="0"/>
            <a:t>I høringsrunden for Verdiskapingsstrategien tok Næringsalliansen i Trøndelag til orde for at strategien danner et godt utgangspunkt for arbeidet med regionale og kommunale handlingsplaner for næringsutvikling i Trøndelag. Verdiskapingsstrategien er ikke en plan etter plan- og bygningsloven og er ikke juridisk bindende. Den peker ut felles retning for Trøndelags verdiskapingsarbeid og gir rom for lokale tilpasninger. </a:t>
          </a:r>
        </a:p>
      </dgm:t>
    </dgm:pt>
    <dgm:pt modelId="{B0D04495-E24A-4878-AC3B-A40735C85D74}" type="parTrans" cxnId="{AFF9569F-44E2-4C0E-8ABB-A1DC4FB5BBD7}">
      <dgm:prSet/>
      <dgm:spPr/>
      <dgm:t>
        <a:bodyPr/>
        <a:lstStyle/>
        <a:p>
          <a:endParaRPr lang="en-US"/>
        </a:p>
      </dgm:t>
    </dgm:pt>
    <dgm:pt modelId="{6F7C495D-07A9-4628-85FC-2E4994F455FF}" type="sibTrans" cxnId="{AFF9569F-44E2-4C0E-8ABB-A1DC4FB5BBD7}">
      <dgm:prSet/>
      <dgm:spPr/>
      <dgm:t>
        <a:bodyPr/>
        <a:lstStyle/>
        <a:p>
          <a:endParaRPr lang="en-US"/>
        </a:p>
      </dgm:t>
    </dgm:pt>
    <dgm:pt modelId="{CA533E56-172B-4D2E-A269-98687C51196F}">
      <dgm:prSet/>
      <dgm:spPr/>
      <dgm:t>
        <a:bodyPr/>
        <a:lstStyle/>
        <a:p>
          <a:r>
            <a:rPr lang="nb-NO" dirty="0"/>
            <a:t>Gjennom at kommuner og regioner i Trøndelag utarbeider sine næringsstrategier eller handlingsplaner baser på vedtatt Verdiskapingsstrategi for Trøndelag, vil man i fellesskap bygge opp en felles utviklingskapasitet.  Det blir også tydeligere hvem som tar ansvar eller medansvar for gjennomføring av aktiviteter for å nå felles målsetning. Når flere legger regional strategi til grunn for sitt arbeid, får Trøndelag større gjennomføringskapasitet og bedre samordnet innsats og virkemiddelbruk.  </a:t>
          </a:r>
          <a:endParaRPr lang="en-US" dirty="0"/>
        </a:p>
      </dgm:t>
    </dgm:pt>
    <dgm:pt modelId="{D994D030-E9E4-4C9E-8F10-6C58BBB56389}" type="parTrans" cxnId="{96DCDAD0-C97C-4FDE-9354-EE5826C06912}">
      <dgm:prSet/>
      <dgm:spPr/>
      <dgm:t>
        <a:bodyPr/>
        <a:lstStyle/>
        <a:p>
          <a:endParaRPr lang="en-US"/>
        </a:p>
      </dgm:t>
    </dgm:pt>
    <dgm:pt modelId="{3585F732-BBA9-4C14-AD2B-A994070738D3}" type="sibTrans" cxnId="{96DCDAD0-C97C-4FDE-9354-EE5826C06912}">
      <dgm:prSet/>
      <dgm:spPr/>
      <dgm:t>
        <a:bodyPr/>
        <a:lstStyle/>
        <a:p>
          <a:endParaRPr lang="en-US"/>
        </a:p>
      </dgm:t>
    </dgm:pt>
    <dgm:pt modelId="{798F06AA-51C2-4331-8F76-45866CFF73BA}">
      <dgm:prSet/>
      <dgm:spPr/>
      <dgm:t>
        <a:bodyPr/>
        <a:lstStyle/>
        <a:p>
          <a:r>
            <a:rPr lang="nb-NO" dirty="0"/>
            <a:t>Strategien er for hele Trøndelag, og trønderske aktører og miljøer er gjensidig ansvarlig for å bidra innenfor sine oppdrag og mandat for å nå målene. Det kan være en effektiv arbeidsform å kunne ta i bruk vedtatt regional strategi, og bygge sitt arbeid videre med utgangspunkt i denne. </a:t>
          </a:r>
          <a:endParaRPr lang="en-US" dirty="0"/>
        </a:p>
      </dgm:t>
    </dgm:pt>
    <dgm:pt modelId="{AF4D3A55-47F9-47A5-B051-08D5E4577439}" type="parTrans" cxnId="{450BC310-4A09-498F-8B4C-7B7453E38667}">
      <dgm:prSet/>
      <dgm:spPr/>
      <dgm:t>
        <a:bodyPr/>
        <a:lstStyle/>
        <a:p>
          <a:endParaRPr lang="en-US"/>
        </a:p>
      </dgm:t>
    </dgm:pt>
    <dgm:pt modelId="{9E61FFF4-1E01-42AA-9FDD-6BFF71706699}" type="sibTrans" cxnId="{450BC310-4A09-498F-8B4C-7B7453E38667}">
      <dgm:prSet/>
      <dgm:spPr/>
      <dgm:t>
        <a:bodyPr/>
        <a:lstStyle/>
        <a:p>
          <a:endParaRPr lang="en-US"/>
        </a:p>
      </dgm:t>
    </dgm:pt>
    <dgm:pt modelId="{AE26E299-4FA5-403C-AB02-62025EB57434}" type="pres">
      <dgm:prSet presAssocID="{1DF02601-2220-4FB4-8FC4-E73B1FA18C12}" presName="linear" presStyleCnt="0">
        <dgm:presLayoutVars>
          <dgm:animLvl val="lvl"/>
          <dgm:resizeHandles val="exact"/>
        </dgm:presLayoutVars>
      </dgm:prSet>
      <dgm:spPr/>
    </dgm:pt>
    <dgm:pt modelId="{FBA9BCD8-ADA7-41D0-8F02-C0BADDDCDE35}" type="pres">
      <dgm:prSet presAssocID="{35D8B8AC-FBE8-46E2-8D4E-74B88D73016D}" presName="parentText" presStyleLbl="node1" presStyleIdx="0" presStyleCnt="3">
        <dgm:presLayoutVars>
          <dgm:chMax val="0"/>
          <dgm:bulletEnabled val="1"/>
        </dgm:presLayoutVars>
      </dgm:prSet>
      <dgm:spPr/>
    </dgm:pt>
    <dgm:pt modelId="{C862E6DD-1A7A-4DFB-9621-45A17A14A4D2}" type="pres">
      <dgm:prSet presAssocID="{6F7C495D-07A9-4628-85FC-2E4994F455FF}" presName="spacer" presStyleCnt="0"/>
      <dgm:spPr/>
    </dgm:pt>
    <dgm:pt modelId="{7B3F93B1-B1E4-4B0E-9E34-420F733A001A}" type="pres">
      <dgm:prSet presAssocID="{CA533E56-172B-4D2E-A269-98687C51196F}" presName="parentText" presStyleLbl="node1" presStyleIdx="1" presStyleCnt="3">
        <dgm:presLayoutVars>
          <dgm:chMax val="0"/>
          <dgm:bulletEnabled val="1"/>
        </dgm:presLayoutVars>
      </dgm:prSet>
      <dgm:spPr/>
    </dgm:pt>
    <dgm:pt modelId="{325B1E8F-080D-46EC-917F-1C4F0D99A976}" type="pres">
      <dgm:prSet presAssocID="{3585F732-BBA9-4C14-AD2B-A994070738D3}" presName="spacer" presStyleCnt="0"/>
      <dgm:spPr/>
    </dgm:pt>
    <dgm:pt modelId="{A4AF722A-DE7B-4E89-97C8-05BF64AF432B}" type="pres">
      <dgm:prSet presAssocID="{798F06AA-51C2-4331-8F76-45866CFF73BA}" presName="parentText" presStyleLbl="node1" presStyleIdx="2" presStyleCnt="3">
        <dgm:presLayoutVars>
          <dgm:chMax val="0"/>
          <dgm:bulletEnabled val="1"/>
        </dgm:presLayoutVars>
      </dgm:prSet>
      <dgm:spPr/>
    </dgm:pt>
  </dgm:ptLst>
  <dgm:cxnLst>
    <dgm:cxn modelId="{450BC310-4A09-498F-8B4C-7B7453E38667}" srcId="{1DF02601-2220-4FB4-8FC4-E73B1FA18C12}" destId="{798F06AA-51C2-4331-8F76-45866CFF73BA}" srcOrd="2" destOrd="0" parTransId="{AF4D3A55-47F9-47A5-B051-08D5E4577439}" sibTransId="{9E61FFF4-1E01-42AA-9FDD-6BFF71706699}"/>
    <dgm:cxn modelId="{E93F2E17-23D9-4D34-BF31-F716FA75F409}" type="presOf" srcId="{798F06AA-51C2-4331-8F76-45866CFF73BA}" destId="{A4AF722A-DE7B-4E89-97C8-05BF64AF432B}" srcOrd="0" destOrd="0" presId="urn:microsoft.com/office/officeart/2005/8/layout/vList2"/>
    <dgm:cxn modelId="{CB9AA669-2367-4F83-A428-7DDC9D226648}" type="presOf" srcId="{35D8B8AC-FBE8-46E2-8D4E-74B88D73016D}" destId="{FBA9BCD8-ADA7-41D0-8F02-C0BADDDCDE35}" srcOrd="0" destOrd="0" presId="urn:microsoft.com/office/officeart/2005/8/layout/vList2"/>
    <dgm:cxn modelId="{44CB927E-5FF6-434E-BBB8-63B89152D81D}" type="presOf" srcId="{CA533E56-172B-4D2E-A269-98687C51196F}" destId="{7B3F93B1-B1E4-4B0E-9E34-420F733A001A}" srcOrd="0" destOrd="0" presId="urn:microsoft.com/office/officeart/2005/8/layout/vList2"/>
    <dgm:cxn modelId="{AFF9569F-44E2-4C0E-8ABB-A1DC4FB5BBD7}" srcId="{1DF02601-2220-4FB4-8FC4-E73B1FA18C12}" destId="{35D8B8AC-FBE8-46E2-8D4E-74B88D73016D}" srcOrd="0" destOrd="0" parTransId="{B0D04495-E24A-4878-AC3B-A40735C85D74}" sibTransId="{6F7C495D-07A9-4628-85FC-2E4994F455FF}"/>
    <dgm:cxn modelId="{C7121DBF-B3D1-4C15-9D56-DB4C134566DC}" type="presOf" srcId="{1DF02601-2220-4FB4-8FC4-E73B1FA18C12}" destId="{AE26E299-4FA5-403C-AB02-62025EB57434}" srcOrd="0" destOrd="0" presId="urn:microsoft.com/office/officeart/2005/8/layout/vList2"/>
    <dgm:cxn modelId="{96DCDAD0-C97C-4FDE-9354-EE5826C06912}" srcId="{1DF02601-2220-4FB4-8FC4-E73B1FA18C12}" destId="{CA533E56-172B-4D2E-A269-98687C51196F}" srcOrd="1" destOrd="0" parTransId="{D994D030-E9E4-4C9E-8F10-6C58BBB56389}" sibTransId="{3585F732-BBA9-4C14-AD2B-A994070738D3}"/>
    <dgm:cxn modelId="{9340F632-A441-4801-B871-7F676DFF04EF}" type="presParOf" srcId="{AE26E299-4FA5-403C-AB02-62025EB57434}" destId="{FBA9BCD8-ADA7-41D0-8F02-C0BADDDCDE35}" srcOrd="0" destOrd="0" presId="urn:microsoft.com/office/officeart/2005/8/layout/vList2"/>
    <dgm:cxn modelId="{2EE33F6B-2564-4FF5-8037-E7168F015006}" type="presParOf" srcId="{AE26E299-4FA5-403C-AB02-62025EB57434}" destId="{C862E6DD-1A7A-4DFB-9621-45A17A14A4D2}" srcOrd="1" destOrd="0" presId="urn:microsoft.com/office/officeart/2005/8/layout/vList2"/>
    <dgm:cxn modelId="{EAE3C7B6-9599-4FC9-B035-1BA7DA13665B}" type="presParOf" srcId="{AE26E299-4FA5-403C-AB02-62025EB57434}" destId="{7B3F93B1-B1E4-4B0E-9E34-420F733A001A}" srcOrd="2" destOrd="0" presId="urn:microsoft.com/office/officeart/2005/8/layout/vList2"/>
    <dgm:cxn modelId="{4B942C8F-C8AB-4FBA-9F34-A495B2A56A18}" type="presParOf" srcId="{AE26E299-4FA5-403C-AB02-62025EB57434}" destId="{325B1E8F-080D-46EC-917F-1C4F0D99A976}" srcOrd="3" destOrd="0" presId="urn:microsoft.com/office/officeart/2005/8/layout/vList2"/>
    <dgm:cxn modelId="{000063F0-E817-49BE-8BC4-6E1EB87B1E56}" type="presParOf" srcId="{AE26E299-4FA5-403C-AB02-62025EB57434}" destId="{A4AF722A-DE7B-4E89-97C8-05BF64AF43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4B7AE1-B888-4433-BDB6-BE0FC7A642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A3A9E1B-FA86-4C2D-96F7-DBD0434E162C}">
      <dgm:prSet/>
      <dgm:spPr/>
      <dgm:t>
        <a:bodyPr/>
        <a:lstStyle/>
        <a:p>
          <a:pPr>
            <a:lnSpc>
              <a:spcPct val="100000"/>
            </a:lnSpc>
          </a:pPr>
          <a:r>
            <a:rPr lang="nb-NO" dirty="0"/>
            <a:t>Vedtatt strategi ligger tilgjengelig på fylkeskommunens nettsider sammen med presentasjonsmateriell som kan brukes. Bruk dette aktivt for å gjøre dere kjent med den regionale strategien. </a:t>
          </a:r>
          <a:endParaRPr lang="en-US" dirty="0"/>
        </a:p>
      </dgm:t>
    </dgm:pt>
    <dgm:pt modelId="{24DA405E-40CE-4497-996E-E32F8C988D02}" type="parTrans" cxnId="{34AB1155-232E-4986-A162-D5557E5569D7}">
      <dgm:prSet/>
      <dgm:spPr/>
      <dgm:t>
        <a:bodyPr/>
        <a:lstStyle/>
        <a:p>
          <a:endParaRPr lang="en-US"/>
        </a:p>
      </dgm:t>
    </dgm:pt>
    <dgm:pt modelId="{54E8C544-0143-4FED-8314-E93485C3C87C}" type="sibTrans" cxnId="{34AB1155-232E-4986-A162-D5557E5569D7}">
      <dgm:prSet/>
      <dgm:spPr/>
      <dgm:t>
        <a:bodyPr/>
        <a:lstStyle/>
        <a:p>
          <a:endParaRPr lang="en-US"/>
        </a:p>
      </dgm:t>
    </dgm:pt>
    <dgm:pt modelId="{EE0CA868-D2D2-4A3A-93AC-3D786076D9AB}">
      <dgm:prSet/>
      <dgm:spPr/>
      <dgm:t>
        <a:bodyPr/>
        <a:lstStyle/>
        <a:p>
          <a:pPr>
            <a:lnSpc>
              <a:spcPct val="100000"/>
            </a:lnSpc>
          </a:pPr>
          <a:r>
            <a:rPr lang="nb-NO" noProof="0" dirty="0"/>
            <a:t>Sjekk ut hva som er relevant for temaet verdiskaping i kommunens vedtatte planstrategi og samfunnsdel. </a:t>
          </a:r>
          <a:endParaRPr lang="en-US" dirty="0"/>
        </a:p>
      </dgm:t>
    </dgm:pt>
    <dgm:pt modelId="{93296525-35C3-4078-BB9B-09F079D33340}" type="parTrans" cxnId="{A1C473E9-64D7-434B-9E7C-97B8622C8216}">
      <dgm:prSet/>
      <dgm:spPr/>
      <dgm:t>
        <a:bodyPr/>
        <a:lstStyle/>
        <a:p>
          <a:endParaRPr lang="en-US"/>
        </a:p>
      </dgm:t>
    </dgm:pt>
    <dgm:pt modelId="{5F985AC6-2ABC-4138-9696-3CFAC9E38B50}" type="sibTrans" cxnId="{A1C473E9-64D7-434B-9E7C-97B8622C8216}">
      <dgm:prSet/>
      <dgm:spPr/>
      <dgm:t>
        <a:bodyPr/>
        <a:lstStyle/>
        <a:p>
          <a:endParaRPr lang="en-US"/>
        </a:p>
      </dgm:t>
    </dgm:pt>
    <dgm:pt modelId="{D212597C-903F-435F-8903-741B88145871}">
      <dgm:prSet/>
      <dgm:spPr/>
      <dgm:t>
        <a:bodyPr/>
        <a:lstStyle/>
        <a:p>
          <a:pPr>
            <a:lnSpc>
              <a:spcPct val="100000"/>
            </a:lnSpc>
          </a:pPr>
          <a:r>
            <a:rPr lang="nb-NO" dirty="0"/>
            <a:t>Dette gir et godt grunnlag for det videre arbeidet. </a:t>
          </a:r>
          <a:endParaRPr lang="nb-NO" noProof="0" dirty="0"/>
        </a:p>
      </dgm:t>
    </dgm:pt>
    <dgm:pt modelId="{D3FC074A-D082-498B-892B-772B18049030}" type="parTrans" cxnId="{100782D4-544F-4F66-A9DF-345312C4BC8A}">
      <dgm:prSet/>
      <dgm:spPr/>
      <dgm:t>
        <a:bodyPr/>
        <a:lstStyle/>
        <a:p>
          <a:endParaRPr lang="nb-NO"/>
        </a:p>
      </dgm:t>
    </dgm:pt>
    <dgm:pt modelId="{C1112981-8887-4920-A2F2-8B2F1BA0D70B}" type="sibTrans" cxnId="{100782D4-544F-4F66-A9DF-345312C4BC8A}">
      <dgm:prSet/>
      <dgm:spPr/>
      <dgm:t>
        <a:bodyPr/>
        <a:lstStyle/>
        <a:p>
          <a:endParaRPr lang="nb-NO"/>
        </a:p>
      </dgm:t>
    </dgm:pt>
    <dgm:pt modelId="{DC0E48FB-D5DB-4503-8990-F51D4AE40D32}" type="pres">
      <dgm:prSet presAssocID="{F74B7AE1-B888-4433-BDB6-BE0FC7A642FD}" presName="root" presStyleCnt="0">
        <dgm:presLayoutVars>
          <dgm:dir/>
          <dgm:resizeHandles val="exact"/>
        </dgm:presLayoutVars>
      </dgm:prSet>
      <dgm:spPr/>
    </dgm:pt>
    <dgm:pt modelId="{A75D2EDB-0408-42AF-A856-316EAFC4F873}" type="pres">
      <dgm:prSet presAssocID="{4A3A9E1B-FA86-4C2D-96F7-DBD0434E162C}" presName="compNode" presStyleCnt="0"/>
      <dgm:spPr/>
    </dgm:pt>
    <dgm:pt modelId="{B2334127-9F35-46D8-85D0-6BBAB2A49406}" type="pres">
      <dgm:prSet presAssocID="{4A3A9E1B-FA86-4C2D-96F7-DBD0434E162C}" presName="bgRect" presStyleLbl="bgShp" presStyleIdx="0" presStyleCnt="3"/>
      <dgm:spPr/>
    </dgm:pt>
    <dgm:pt modelId="{79E1BB60-D7F0-48E2-A4EC-5169BD803290}" type="pres">
      <dgm:prSet presAssocID="{4A3A9E1B-FA86-4C2D-96F7-DBD0434E16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F7683620-FDD1-4D26-9BE2-50BB4F79C1AB}" type="pres">
      <dgm:prSet presAssocID="{4A3A9E1B-FA86-4C2D-96F7-DBD0434E162C}" presName="spaceRect" presStyleCnt="0"/>
      <dgm:spPr/>
    </dgm:pt>
    <dgm:pt modelId="{00D0D6CA-46D9-4395-A975-AD2737139F57}" type="pres">
      <dgm:prSet presAssocID="{4A3A9E1B-FA86-4C2D-96F7-DBD0434E162C}" presName="parTx" presStyleLbl="revTx" presStyleIdx="0" presStyleCnt="3">
        <dgm:presLayoutVars>
          <dgm:chMax val="0"/>
          <dgm:chPref val="0"/>
        </dgm:presLayoutVars>
      </dgm:prSet>
      <dgm:spPr/>
    </dgm:pt>
    <dgm:pt modelId="{0FA8D6A2-6CF5-4AFF-B587-D91158F6F483}" type="pres">
      <dgm:prSet presAssocID="{54E8C544-0143-4FED-8314-E93485C3C87C}" presName="sibTrans" presStyleCnt="0"/>
      <dgm:spPr/>
    </dgm:pt>
    <dgm:pt modelId="{702E4BE4-0458-402C-A92C-D06B194C09FF}" type="pres">
      <dgm:prSet presAssocID="{EE0CA868-D2D2-4A3A-93AC-3D786076D9AB}" presName="compNode" presStyleCnt="0"/>
      <dgm:spPr/>
    </dgm:pt>
    <dgm:pt modelId="{9A90F2D4-2786-4F8F-B36A-9FC2E0BD2ACE}" type="pres">
      <dgm:prSet presAssocID="{EE0CA868-D2D2-4A3A-93AC-3D786076D9AB}" presName="bgRect" presStyleLbl="bgShp" presStyleIdx="1" presStyleCnt="3"/>
      <dgm:spPr/>
    </dgm:pt>
    <dgm:pt modelId="{7C444DC9-FA40-4FE1-9CD7-F8967FBC0B31}" type="pres">
      <dgm:prSet presAssocID="{EE0CA868-D2D2-4A3A-93AC-3D786076D9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4AD9541F-F8B1-4552-B37C-2408085F0142}" type="pres">
      <dgm:prSet presAssocID="{EE0CA868-D2D2-4A3A-93AC-3D786076D9AB}" presName="spaceRect" presStyleCnt="0"/>
      <dgm:spPr/>
    </dgm:pt>
    <dgm:pt modelId="{C0CAA2EC-BA20-4FE3-9C8C-DD9FB8E2252E}" type="pres">
      <dgm:prSet presAssocID="{EE0CA868-D2D2-4A3A-93AC-3D786076D9AB}" presName="parTx" presStyleLbl="revTx" presStyleIdx="1" presStyleCnt="3" custLinFactNeighborX="-821" custLinFactNeighborY="1705">
        <dgm:presLayoutVars>
          <dgm:chMax val="0"/>
          <dgm:chPref val="0"/>
        </dgm:presLayoutVars>
      </dgm:prSet>
      <dgm:spPr/>
    </dgm:pt>
    <dgm:pt modelId="{3F9E27FE-1355-428D-8CB8-7558D38DC0A6}" type="pres">
      <dgm:prSet presAssocID="{5F985AC6-2ABC-4138-9696-3CFAC9E38B50}" presName="sibTrans" presStyleCnt="0"/>
      <dgm:spPr/>
    </dgm:pt>
    <dgm:pt modelId="{264F8265-0D9F-4A19-A3B5-26726CC307C8}" type="pres">
      <dgm:prSet presAssocID="{D212597C-903F-435F-8903-741B88145871}" presName="compNode" presStyleCnt="0"/>
      <dgm:spPr/>
    </dgm:pt>
    <dgm:pt modelId="{0DF05272-7FCB-4A50-8E7C-A809CC18EC21}" type="pres">
      <dgm:prSet presAssocID="{D212597C-903F-435F-8903-741B88145871}" presName="bgRect" presStyleLbl="bgShp" presStyleIdx="2" presStyleCnt="3"/>
      <dgm:spPr/>
    </dgm:pt>
    <dgm:pt modelId="{75EE22B1-C0E4-4468-8526-A1E143035A48}" type="pres">
      <dgm:prSet presAssocID="{D212597C-903F-435F-8903-741B881458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rbeid kontur"/>
        </a:ext>
      </dgm:extLst>
    </dgm:pt>
    <dgm:pt modelId="{DD2ED1A2-0F3B-4BC4-89AD-DF8DBE97C0B8}" type="pres">
      <dgm:prSet presAssocID="{D212597C-903F-435F-8903-741B88145871}" presName="spaceRect" presStyleCnt="0"/>
      <dgm:spPr/>
    </dgm:pt>
    <dgm:pt modelId="{178B55E1-10E4-4244-A271-27B79C91AF26}" type="pres">
      <dgm:prSet presAssocID="{D212597C-903F-435F-8903-741B88145871}" presName="parTx" presStyleLbl="revTx" presStyleIdx="2" presStyleCnt="3" custLinFactNeighborX="-821" custLinFactNeighborY="1705">
        <dgm:presLayoutVars>
          <dgm:chMax val="0"/>
          <dgm:chPref val="0"/>
        </dgm:presLayoutVars>
      </dgm:prSet>
      <dgm:spPr/>
    </dgm:pt>
  </dgm:ptLst>
  <dgm:cxnLst>
    <dgm:cxn modelId="{2C31D53E-0617-4059-8353-F4F2A851E576}" type="presOf" srcId="{D212597C-903F-435F-8903-741B88145871}" destId="{178B55E1-10E4-4244-A271-27B79C91AF26}" srcOrd="0" destOrd="0" presId="urn:microsoft.com/office/officeart/2018/2/layout/IconVerticalSolidList"/>
    <dgm:cxn modelId="{3C564142-49D1-4155-8567-BC253627FB46}" type="presOf" srcId="{4A3A9E1B-FA86-4C2D-96F7-DBD0434E162C}" destId="{00D0D6CA-46D9-4395-A975-AD2737139F57}" srcOrd="0" destOrd="0" presId="urn:microsoft.com/office/officeart/2018/2/layout/IconVerticalSolidList"/>
    <dgm:cxn modelId="{34AB1155-232E-4986-A162-D5557E5569D7}" srcId="{F74B7AE1-B888-4433-BDB6-BE0FC7A642FD}" destId="{4A3A9E1B-FA86-4C2D-96F7-DBD0434E162C}" srcOrd="0" destOrd="0" parTransId="{24DA405E-40CE-4497-996E-E32F8C988D02}" sibTransId="{54E8C544-0143-4FED-8314-E93485C3C87C}"/>
    <dgm:cxn modelId="{9B837C9D-0ADB-42A6-840E-BDD1D5B54D37}" type="presOf" srcId="{F74B7AE1-B888-4433-BDB6-BE0FC7A642FD}" destId="{DC0E48FB-D5DB-4503-8990-F51D4AE40D32}" srcOrd="0" destOrd="0" presId="urn:microsoft.com/office/officeart/2018/2/layout/IconVerticalSolidList"/>
    <dgm:cxn modelId="{2E876BA0-9433-41FE-B670-A391914E7603}" type="presOf" srcId="{EE0CA868-D2D2-4A3A-93AC-3D786076D9AB}" destId="{C0CAA2EC-BA20-4FE3-9C8C-DD9FB8E2252E}" srcOrd="0" destOrd="0" presId="urn:microsoft.com/office/officeart/2018/2/layout/IconVerticalSolidList"/>
    <dgm:cxn modelId="{100782D4-544F-4F66-A9DF-345312C4BC8A}" srcId="{F74B7AE1-B888-4433-BDB6-BE0FC7A642FD}" destId="{D212597C-903F-435F-8903-741B88145871}" srcOrd="2" destOrd="0" parTransId="{D3FC074A-D082-498B-892B-772B18049030}" sibTransId="{C1112981-8887-4920-A2F2-8B2F1BA0D70B}"/>
    <dgm:cxn modelId="{A1C473E9-64D7-434B-9E7C-97B8622C8216}" srcId="{F74B7AE1-B888-4433-BDB6-BE0FC7A642FD}" destId="{EE0CA868-D2D2-4A3A-93AC-3D786076D9AB}" srcOrd="1" destOrd="0" parTransId="{93296525-35C3-4078-BB9B-09F079D33340}" sibTransId="{5F985AC6-2ABC-4138-9696-3CFAC9E38B50}"/>
    <dgm:cxn modelId="{CE464C9B-D70D-42B9-BE34-ADDA671860C0}" type="presParOf" srcId="{DC0E48FB-D5DB-4503-8990-F51D4AE40D32}" destId="{A75D2EDB-0408-42AF-A856-316EAFC4F873}" srcOrd="0" destOrd="0" presId="urn:microsoft.com/office/officeart/2018/2/layout/IconVerticalSolidList"/>
    <dgm:cxn modelId="{91C78CDD-8482-4EA4-BF2A-9B96AB9E3AE8}" type="presParOf" srcId="{A75D2EDB-0408-42AF-A856-316EAFC4F873}" destId="{B2334127-9F35-46D8-85D0-6BBAB2A49406}" srcOrd="0" destOrd="0" presId="urn:microsoft.com/office/officeart/2018/2/layout/IconVerticalSolidList"/>
    <dgm:cxn modelId="{884AEBE1-1873-4D4A-9EA7-035CB03AF96E}" type="presParOf" srcId="{A75D2EDB-0408-42AF-A856-316EAFC4F873}" destId="{79E1BB60-D7F0-48E2-A4EC-5169BD803290}" srcOrd="1" destOrd="0" presId="urn:microsoft.com/office/officeart/2018/2/layout/IconVerticalSolidList"/>
    <dgm:cxn modelId="{72166AB3-1992-4E23-8172-003925094A9D}" type="presParOf" srcId="{A75D2EDB-0408-42AF-A856-316EAFC4F873}" destId="{F7683620-FDD1-4D26-9BE2-50BB4F79C1AB}" srcOrd="2" destOrd="0" presId="urn:microsoft.com/office/officeart/2018/2/layout/IconVerticalSolidList"/>
    <dgm:cxn modelId="{D78FE0F1-51EB-4303-A609-C232494C6E3B}" type="presParOf" srcId="{A75D2EDB-0408-42AF-A856-316EAFC4F873}" destId="{00D0D6CA-46D9-4395-A975-AD2737139F57}" srcOrd="3" destOrd="0" presId="urn:microsoft.com/office/officeart/2018/2/layout/IconVerticalSolidList"/>
    <dgm:cxn modelId="{26C4B0AE-6C74-4B99-9250-EF7DAD4961F5}" type="presParOf" srcId="{DC0E48FB-D5DB-4503-8990-F51D4AE40D32}" destId="{0FA8D6A2-6CF5-4AFF-B587-D91158F6F483}" srcOrd="1" destOrd="0" presId="urn:microsoft.com/office/officeart/2018/2/layout/IconVerticalSolidList"/>
    <dgm:cxn modelId="{6A210FD5-8FB4-4751-9351-3D112DEC0D8D}" type="presParOf" srcId="{DC0E48FB-D5DB-4503-8990-F51D4AE40D32}" destId="{702E4BE4-0458-402C-A92C-D06B194C09FF}" srcOrd="2" destOrd="0" presId="urn:microsoft.com/office/officeart/2018/2/layout/IconVerticalSolidList"/>
    <dgm:cxn modelId="{3ECD72E6-CA24-48B8-AF65-DE3F1A000CCD}" type="presParOf" srcId="{702E4BE4-0458-402C-A92C-D06B194C09FF}" destId="{9A90F2D4-2786-4F8F-B36A-9FC2E0BD2ACE}" srcOrd="0" destOrd="0" presId="urn:microsoft.com/office/officeart/2018/2/layout/IconVerticalSolidList"/>
    <dgm:cxn modelId="{4440E64D-1EDE-4F2D-BE33-E22116C5C7AC}" type="presParOf" srcId="{702E4BE4-0458-402C-A92C-D06B194C09FF}" destId="{7C444DC9-FA40-4FE1-9CD7-F8967FBC0B31}" srcOrd="1" destOrd="0" presId="urn:microsoft.com/office/officeart/2018/2/layout/IconVerticalSolidList"/>
    <dgm:cxn modelId="{E9566993-BC3B-46CD-9878-8D5DB4E3CF96}" type="presParOf" srcId="{702E4BE4-0458-402C-A92C-D06B194C09FF}" destId="{4AD9541F-F8B1-4552-B37C-2408085F0142}" srcOrd="2" destOrd="0" presId="urn:microsoft.com/office/officeart/2018/2/layout/IconVerticalSolidList"/>
    <dgm:cxn modelId="{3956D9E3-2674-44F0-8327-1D5634A0C790}" type="presParOf" srcId="{702E4BE4-0458-402C-A92C-D06B194C09FF}" destId="{C0CAA2EC-BA20-4FE3-9C8C-DD9FB8E2252E}" srcOrd="3" destOrd="0" presId="urn:microsoft.com/office/officeart/2018/2/layout/IconVerticalSolidList"/>
    <dgm:cxn modelId="{80EC5352-00A4-496E-A92C-47AFDB2DD3FF}" type="presParOf" srcId="{DC0E48FB-D5DB-4503-8990-F51D4AE40D32}" destId="{3F9E27FE-1355-428D-8CB8-7558D38DC0A6}" srcOrd="3" destOrd="0" presId="urn:microsoft.com/office/officeart/2018/2/layout/IconVerticalSolidList"/>
    <dgm:cxn modelId="{5326744D-7748-4B66-84E5-6F01B2B25EE2}" type="presParOf" srcId="{DC0E48FB-D5DB-4503-8990-F51D4AE40D32}" destId="{264F8265-0D9F-4A19-A3B5-26726CC307C8}" srcOrd="4" destOrd="0" presId="urn:microsoft.com/office/officeart/2018/2/layout/IconVerticalSolidList"/>
    <dgm:cxn modelId="{EDE14134-5D31-48DF-8718-18E71889A237}" type="presParOf" srcId="{264F8265-0D9F-4A19-A3B5-26726CC307C8}" destId="{0DF05272-7FCB-4A50-8E7C-A809CC18EC21}" srcOrd="0" destOrd="0" presId="urn:microsoft.com/office/officeart/2018/2/layout/IconVerticalSolidList"/>
    <dgm:cxn modelId="{55C7FFD1-9AF7-4912-8BB9-6808C943663C}" type="presParOf" srcId="{264F8265-0D9F-4A19-A3B5-26726CC307C8}" destId="{75EE22B1-C0E4-4468-8526-A1E143035A48}" srcOrd="1" destOrd="0" presId="urn:microsoft.com/office/officeart/2018/2/layout/IconVerticalSolidList"/>
    <dgm:cxn modelId="{EED3B124-93BD-49C3-B895-45B54F6A70BD}" type="presParOf" srcId="{264F8265-0D9F-4A19-A3B5-26726CC307C8}" destId="{DD2ED1A2-0F3B-4BC4-89AD-DF8DBE97C0B8}" srcOrd="2" destOrd="0" presId="urn:microsoft.com/office/officeart/2018/2/layout/IconVerticalSolidList"/>
    <dgm:cxn modelId="{042AEA90-E626-405C-AD33-B41446765EAC}" type="presParOf" srcId="{264F8265-0D9F-4A19-A3B5-26726CC307C8}" destId="{178B55E1-10E4-4244-A271-27B79C91AF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B2796B-2F8B-4B23-98D5-BEDABECBAEEA}"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nb-NO"/>
        </a:p>
      </dgm:t>
    </dgm:pt>
    <dgm:pt modelId="{9BAE366C-4525-4516-86F7-55A101CC2D64}">
      <dgm:prSet phldrT="[Tekst]"/>
      <dgm:spPr/>
      <dgm:t>
        <a:bodyPr/>
        <a:lstStyle/>
        <a:p>
          <a:r>
            <a:rPr lang="nb-NO" dirty="0"/>
            <a:t>Verdiskapingsstrategien </a:t>
          </a:r>
        </a:p>
      </dgm:t>
    </dgm:pt>
    <dgm:pt modelId="{26F14327-0DDE-42BD-9964-5A4A2A543635}" type="parTrans" cxnId="{E2AC6831-9113-4787-98C0-C126BC4C724B}">
      <dgm:prSet/>
      <dgm:spPr/>
      <dgm:t>
        <a:bodyPr/>
        <a:lstStyle/>
        <a:p>
          <a:endParaRPr lang="nb-NO"/>
        </a:p>
      </dgm:t>
    </dgm:pt>
    <dgm:pt modelId="{09AABF42-76AC-4432-952B-230C583A9EAA}" type="sibTrans" cxnId="{E2AC6831-9113-4787-98C0-C126BC4C724B}">
      <dgm:prSet/>
      <dgm:spPr/>
      <dgm:t>
        <a:bodyPr/>
        <a:lstStyle/>
        <a:p>
          <a:endParaRPr lang="nb-NO"/>
        </a:p>
      </dgm:t>
    </dgm:pt>
    <dgm:pt modelId="{F2C978C0-0277-4E1E-B64F-F42EBF13E81F}">
      <dgm:prSet phldrT="[Tekst]"/>
      <dgm:spPr/>
      <dgm:t>
        <a:bodyPr/>
        <a:lstStyle/>
        <a:p>
          <a:r>
            <a:rPr lang="nb-NO" dirty="0"/>
            <a:t>Regional strategi for verdiskaping i Trøndelag </a:t>
          </a:r>
        </a:p>
      </dgm:t>
    </dgm:pt>
    <dgm:pt modelId="{F21869CE-27D8-481D-8541-2420F1813D6C}" type="parTrans" cxnId="{F65856EC-F61A-4374-8A36-A2F560256496}">
      <dgm:prSet/>
      <dgm:spPr/>
      <dgm:t>
        <a:bodyPr/>
        <a:lstStyle/>
        <a:p>
          <a:endParaRPr lang="nb-NO"/>
        </a:p>
      </dgm:t>
    </dgm:pt>
    <dgm:pt modelId="{5DEDC246-D1A8-434B-96CF-9F6A3165D22A}" type="sibTrans" cxnId="{F65856EC-F61A-4374-8A36-A2F560256496}">
      <dgm:prSet/>
      <dgm:spPr/>
      <dgm:t>
        <a:bodyPr/>
        <a:lstStyle/>
        <a:p>
          <a:endParaRPr lang="nb-NO"/>
        </a:p>
      </dgm:t>
    </dgm:pt>
    <dgm:pt modelId="{EE54ABC0-3626-448C-BBFE-2918E593D73A}">
      <dgm:prSet phldrT="[Tekst]"/>
      <dgm:spPr/>
      <dgm:t>
        <a:bodyPr/>
        <a:lstStyle/>
        <a:p>
          <a:r>
            <a:rPr lang="nb-NO" dirty="0"/>
            <a:t>Lokal strategi </a:t>
          </a:r>
        </a:p>
      </dgm:t>
    </dgm:pt>
    <dgm:pt modelId="{32553B26-2487-490A-8A11-3FFC281408CF}" type="parTrans" cxnId="{83373E14-B2D5-44B2-A06E-AC2AC3679B03}">
      <dgm:prSet/>
      <dgm:spPr/>
      <dgm:t>
        <a:bodyPr/>
        <a:lstStyle/>
        <a:p>
          <a:endParaRPr lang="nb-NO"/>
        </a:p>
      </dgm:t>
    </dgm:pt>
    <dgm:pt modelId="{6A165A5B-BB64-4132-814A-698D9E1F9796}" type="sibTrans" cxnId="{83373E14-B2D5-44B2-A06E-AC2AC3679B03}">
      <dgm:prSet/>
      <dgm:spPr/>
      <dgm:t>
        <a:bodyPr/>
        <a:lstStyle/>
        <a:p>
          <a:endParaRPr lang="nb-NO"/>
        </a:p>
      </dgm:t>
    </dgm:pt>
    <dgm:pt modelId="{37EC1E8B-5A69-4F2A-B6C9-8DCB06066A51}">
      <dgm:prSet phldrT="[Tekst]"/>
      <dgm:spPr/>
      <dgm:t>
        <a:bodyPr/>
        <a:lstStyle/>
        <a:p>
          <a:r>
            <a:rPr lang="nb-NO" dirty="0"/>
            <a:t>Utarbeide lokal strategi basert på Verdiskapingsstrategien </a:t>
          </a:r>
        </a:p>
      </dgm:t>
    </dgm:pt>
    <dgm:pt modelId="{E6FF73A5-9F7B-4952-A824-F4D63B66AC5F}" type="parTrans" cxnId="{14C5F6EE-5DFF-4F94-88D0-526FAD48AF56}">
      <dgm:prSet/>
      <dgm:spPr/>
      <dgm:t>
        <a:bodyPr/>
        <a:lstStyle/>
        <a:p>
          <a:endParaRPr lang="nb-NO"/>
        </a:p>
      </dgm:t>
    </dgm:pt>
    <dgm:pt modelId="{504FED4F-4863-4C52-A0EC-F9CED823CC12}" type="sibTrans" cxnId="{14C5F6EE-5DFF-4F94-88D0-526FAD48AF56}">
      <dgm:prSet/>
      <dgm:spPr/>
      <dgm:t>
        <a:bodyPr/>
        <a:lstStyle/>
        <a:p>
          <a:endParaRPr lang="nb-NO"/>
        </a:p>
      </dgm:t>
    </dgm:pt>
    <dgm:pt modelId="{DB5901FF-1979-4789-8F45-89524E23AAA3}">
      <dgm:prSet phldrT="[Tekst]"/>
      <dgm:spPr/>
      <dgm:t>
        <a:bodyPr/>
        <a:lstStyle/>
        <a:p>
          <a:r>
            <a:rPr lang="nb-NO" dirty="0"/>
            <a:t>Lokal handlingsplan </a:t>
          </a:r>
        </a:p>
      </dgm:t>
    </dgm:pt>
    <dgm:pt modelId="{40A5A623-A470-4773-B196-A8D633C58A7F}" type="parTrans" cxnId="{1E653A51-9DA8-4D7C-9F1F-C450BF21F2EC}">
      <dgm:prSet/>
      <dgm:spPr/>
      <dgm:t>
        <a:bodyPr/>
        <a:lstStyle/>
        <a:p>
          <a:endParaRPr lang="nb-NO"/>
        </a:p>
      </dgm:t>
    </dgm:pt>
    <dgm:pt modelId="{966D6B35-9C59-438D-90F4-E4728B91BE66}" type="sibTrans" cxnId="{1E653A51-9DA8-4D7C-9F1F-C450BF21F2EC}">
      <dgm:prSet/>
      <dgm:spPr/>
      <dgm:t>
        <a:bodyPr/>
        <a:lstStyle/>
        <a:p>
          <a:endParaRPr lang="nb-NO"/>
        </a:p>
      </dgm:t>
    </dgm:pt>
    <dgm:pt modelId="{DBC5E4DF-EB27-4BB8-94A8-E091F59F8D84}">
      <dgm:prSet phldrT="[Tekst]"/>
      <dgm:spPr/>
      <dgm:t>
        <a:bodyPr/>
        <a:lstStyle/>
        <a:p>
          <a:r>
            <a:rPr lang="nb-NO" dirty="0"/>
            <a:t>Utarbeide handlingsplan og tiltak basert på lokal strategi</a:t>
          </a:r>
        </a:p>
      </dgm:t>
    </dgm:pt>
    <dgm:pt modelId="{8DDE6AF6-A21E-47E2-B256-A825BCE6619B}" type="parTrans" cxnId="{44A979BA-5A56-4224-AC8D-D7557BC156CA}">
      <dgm:prSet/>
      <dgm:spPr/>
      <dgm:t>
        <a:bodyPr/>
        <a:lstStyle/>
        <a:p>
          <a:endParaRPr lang="nb-NO"/>
        </a:p>
      </dgm:t>
    </dgm:pt>
    <dgm:pt modelId="{50A1DC68-3F19-4864-BB67-7AAA1D27D247}" type="sibTrans" cxnId="{44A979BA-5A56-4224-AC8D-D7557BC156CA}">
      <dgm:prSet/>
      <dgm:spPr/>
      <dgm:t>
        <a:bodyPr/>
        <a:lstStyle/>
        <a:p>
          <a:endParaRPr lang="nb-NO"/>
        </a:p>
      </dgm:t>
    </dgm:pt>
    <dgm:pt modelId="{99D6D08C-6701-43A0-91B7-BB96F0AD5893}">
      <dgm:prSet phldrT="[Tekst]"/>
      <dgm:spPr/>
      <dgm:t>
        <a:bodyPr/>
        <a:lstStyle/>
        <a:p>
          <a:r>
            <a:rPr lang="nb-NO" dirty="0"/>
            <a:t>Vedta at den regionale Verdiskapingsstrategien skal være grunnlag for kommunens handlingsplan</a:t>
          </a:r>
        </a:p>
      </dgm:t>
    </dgm:pt>
    <dgm:pt modelId="{62E46B4A-93AE-4AE4-A5B9-3E8EB7B179C1}" type="parTrans" cxnId="{CFE3909B-8380-4F34-9C61-81576085AEA3}">
      <dgm:prSet/>
      <dgm:spPr/>
      <dgm:t>
        <a:bodyPr/>
        <a:lstStyle/>
        <a:p>
          <a:endParaRPr lang="nb-NO"/>
        </a:p>
      </dgm:t>
    </dgm:pt>
    <dgm:pt modelId="{27AEBB0B-9D37-41C6-800A-E41D8DEBE797}" type="sibTrans" cxnId="{CFE3909B-8380-4F34-9C61-81576085AEA3}">
      <dgm:prSet/>
      <dgm:spPr/>
      <dgm:t>
        <a:bodyPr/>
        <a:lstStyle/>
        <a:p>
          <a:endParaRPr lang="nb-NO"/>
        </a:p>
      </dgm:t>
    </dgm:pt>
    <dgm:pt modelId="{1AD9C5D0-B9AD-454E-92A0-EC569597736B}">
      <dgm:prSet phldrT="[Tekst]"/>
      <dgm:spPr/>
      <dgm:t>
        <a:bodyPr/>
        <a:lstStyle/>
        <a:p>
          <a:r>
            <a:rPr lang="nb-NO" dirty="0"/>
            <a:t>Utarbeide handlingsplan og tiltak basert på regional strategi</a:t>
          </a:r>
        </a:p>
      </dgm:t>
    </dgm:pt>
    <dgm:pt modelId="{5C7C5E69-3DAB-4A7B-B855-317550CEDAED}" type="parTrans" cxnId="{0B65709A-9FDE-4ADA-BA3D-79B34E0B0019}">
      <dgm:prSet/>
      <dgm:spPr/>
      <dgm:t>
        <a:bodyPr/>
        <a:lstStyle/>
        <a:p>
          <a:endParaRPr lang="nb-NO"/>
        </a:p>
      </dgm:t>
    </dgm:pt>
    <dgm:pt modelId="{F861B2DC-C7FF-4A34-93CB-646962C15842}" type="sibTrans" cxnId="{0B65709A-9FDE-4ADA-BA3D-79B34E0B0019}">
      <dgm:prSet/>
      <dgm:spPr/>
      <dgm:t>
        <a:bodyPr/>
        <a:lstStyle/>
        <a:p>
          <a:endParaRPr lang="nb-NO"/>
        </a:p>
      </dgm:t>
    </dgm:pt>
    <dgm:pt modelId="{BEF50BEF-0534-410E-9E6D-5B5E619AC11F}" type="pres">
      <dgm:prSet presAssocID="{9CB2796B-2F8B-4B23-98D5-BEDABECBAEEA}" presName="Name0" presStyleCnt="0">
        <dgm:presLayoutVars>
          <dgm:dir/>
          <dgm:animLvl val="lvl"/>
          <dgm:resizeHandles val="exact"/>
        </dgm:presLayoutVars>
      </dgm:prSet>
      <dgm:spPr/>
    </dgm:pt>
    <dgm:pt modelId="{300EB30C-A614-4E7E-9A22-A66D5D6DBCD1}" type="pres">
      <dgm:prSet presAssocID="{DB5901FF-1979-4789-8F45-89524E23AAA3}" presName="boxAndChildren" presStyleCnt="0"/>
      <dgm:spPr/>
    </dgm:pt>
    <dgm:pt modelId="{AA0900FA-F25B-4298-A414-17BECFD21E67}" type="pres">
      <dgm:prSet presAssocID="{DB5901FF-1979-4789-8F45-89524E23AAA3}" presName="parentTextBox" presStyleLbl="node1" presStyleIdx="0" presStyleCnt="3"/>
      <dgm:spPr/>
    </dgm:pt>
    <dgm:pt modelId="{886598D7-BBEC-464E-8803-520D89DEE04A}" type="pres">
      <dgm:prSet presAssocID="{DB5901FF-1979-4789-8F45-89524E23AAA3}" presName="entireBox" presStyleLbl="node1" presStyleIdx="0" presStyleCnt="3"/>
      <dgm:spPr/>
    </dgm:pt>
    <dgm:pt modelId="{E49915BB-6DC5-42F4-9CE3-58A77A74D14D}" type="pres">
      <dgm:prSet presAssocID="{DB5901FF-1979-4789-8F45-89524E23AAA3}" presName="descendantBox" presStyleCnt="0"/>
      <dgm:spPr/>
    </dgm:pt>
    <dgm:pt modelId="{897659EE-8F53-4F52-A15A-FF1C427F169F}" type="pres">
      <dgm:prSet presAssocID="{DBC5E4DF-EB27-4BB8-94A8-E091F59F8D84}" presName="childTextBox" presStyleLbl="fgAccFollowNode1" presStyleIdx="0" presStyleCnt="5">
        <dgm:presLayoutVars>
          <dgm:bulletEnabled val="1"/>
        </dgm:presLayoutVars>
      </dgm:prSet>
      <dgm:spPr/>
    </dgm:pt>
    <dgm:pt modelId="{2AA961CD-465D-41AA-B325-359991DBF7F6}" type="pres">
      <dgm:prSet presAssocID="{1AD9C5D0-B9AD-454E-92A0-EC569597736B}" presName="childTextBox" presStyleLbl="fgAccFollowNode1" presStyleIdx="1" presStyleCnt="5">
        <dgm:presLayoutVars>
          <dgm:bulletEnabled val="1"/>
        </dgm:presLayoutVars>
      </dgm:prSet>
      <dgm:spPr/>
    </dgm:pt>
    <dgm:pt modelId="{0C99CBA5-D77C-4665-8502-081FB9CED55A}" type="pres">
      <dgm:prSet presAssocID="{6A165A5B-BB64-4132-814A-698D9E1F9796}" presName="sp" presStyleCnt="0"/>
      <dgm:spPr/>
    </dgm:pt>
    <dgm:pt modelId="{FF0DCE86-CB1F-4876-BDBA-B6B6B68311E7}" type="pres">
      <dgm:prSet presAssocID="{EE54ABC0-3626-448C-BBFE-2918E593D73A}" presName="arrowAndChildren" presStyleCnt="0"/>
      <dgm:spPr/>
    </dgm:pt>
    <dgm:pt modelId="{DACC5AA8-A3BE-4FE0-AEF3-6440A79C789E}" type="pres">
      <dgm:prSet presAssocID="{EE54ABC0-3626-448C-BBFE-2918E593D73A}" presName="parentTextArrow" presStyleLbl="node1" presStyleIdx="0" presStyleCnt="3"/>
      <dgm:spPr/>
    </dgm:pt>
    <dgm:pt modelId="{7662F04A-8FE8-489A-BF95-4F1B203977DF}" type="pres">
      <dgm:prSet presAssocID="{EE54ABC0-3626-448C-BBFE-2918E593D73A}" presName="arrow" presStyleLbl="node1" presStyleIdx="1" presStyleCnt="3"/>
      <dgm:spPr/>
    </dgm:pt>
    <dgm:pt modelId="{279C3AF4-6329-4F45-86ED-31D3FE5CC5BC}" type="pres">
      <dgm:prSet presAssocID="{EE54ABC0-3626-448C-BBFE-2918E593D73A}" presName="descendantArrow" presStyleCnt="0"/>
      <dgm:spPr/>
    </dgm:pt>
    <dgm:pt modelId="{D6BEFC26-E9A4-4C7C-864D-67E521069BD4}" type="pres">
      <dgm:prSet presAssocID="{37EC1E8B-5A69-4F2A-B6C9-8DCB06066A51}" presName="childTextArrow" presStyleLbl="fgAccFollowNode1" presStyleIdx="2" presStyleCnt="5">
        <dgm:presLayoutVars>
          <dgm:bulletEnabled val="1"/>
        </dgm:presLayoutVars>
      </dgm:prSet>
      <dgm:spPr/>
    </dgm:pt>
    <dgm:pt modelId="{AC9DF0BB-D869-4149-A356-921D1044BC74}" type="pres">
      <dgm:prSet presAssocID="{99D6D08C-6701-43A0-91B7-BB96F0AD5893}" presName="childTextArrow" presStyleLbl="fgAccFollowNode1" presStyleIdx="3" presStyleCnt="5">
        <dgm:presLayoutVars>
          <dgm:bulletEnabled val="1"/>
        </dgm:presLayoutVars>
      </dgm:prSet>
      <dgm:spPr/>
    </dgm:pt>
    <dgm:pt modelId="{670FA7EF-88BB-4D8C-80B8-E5034DC08C83}" type="pres">
      <dgm:prSet presAssocID="{09AABF42-76AC-4432-952B-230C583A9EAA}" presName="sp" presStyleCnt="0"/>
      <dgm:spPr/>
    </dgm:pt>
    <dgm:pt modelId="{468934BF-D824-4FB2-A877-9549161B7C9E}" type="pres">
      <dgm:prSet presAssocID="{9BAE366C-4525-4516-86F7-55A101CC2D64}" presName="arrowAndChildren" presStyleCnt="0"/>
      <dgm:spPr/>
    </dgm:pt>
    <dgm:pt modelId="{0E02DD01-9B1E-4FFA-8B32-CA5A98949BA0}" type="pres">
      <dgm:prSet presAssocID="{9BAE366C-4525-4516-86F7-55A101CC2D64}" presName="parentTextArrow" presStyleLbl="node1" presStyleIdx="1" presStyleCnt="3"/>
      <dgm:spPr/>
    </dgm:pt>
    <dgm:pt modelId="{572957D4-AD91-441E-A035-248B09A46D81}" type="pres">
      <dgm:prSet presAssocID="{9BAE366C-4525-4516-86F7-55A101CC2D64}" presName="arrow" presStyleLbl="node1" presStyleIdx="2" presStyleCnt="3"/>
      <dgm:spPr/>
    </dgm:pt>
    <dgm:pt modelId="{73F8FC91-0726-49AA-B860-6DB427A636CD}" type="pres">
      <dgm:prSet presAssocID="{9BAE366C-4525-4516-86F7-55A101CC2D64}" presName="descendantArrow" presStyleCnt="0"/>
      <dgm:spPr/>
    </dgm:pt>
    <dgm:pt modelId="{A7B87A48-5750-46F8-8844-48081B4D715C}" type="pres">
      <dgm:prSet presAssocID="{F2C978C0-0277-4E1E-B64F-F42EBF13E81F}" presName="childTextArrow" presStyleLbl="fgAccFollowNode1" presStyleIdx="4" presStyleCnt="5">
        <dgm:presLayoutVars>
          <dgm:bulletEnabled val="1"/>
        </dgm:presLayoutVars>
      </dgm:prSet>
      <dgm:spPr/>
    </dgm:pt>
  </dgm:ptLst>
  <dgm:cxnLst>
    <dgm:cxn modelId="{FF38C508-120C-4445-9BEC-EDCD917E1E35}" type="presOf" srcId="{9BAE366C-4525-4516-86F7-55A101CC2D64}" destId="{0E02DD01-9B1E-4FFA-8B32-CA5A98949BA0}" srcOrd="0" destOrd="0" presId="urn:microsoft.com/office/officeart/2005/8/layout/process4"/>
    <dgm:cxn modelId="{DDC3580B-4351-40A5-A82B-E415175DEA87}" type="presOf" srcId="{99D6D08C-6701-43A0-91B7-BB96F0AD5893}" destId="{AC9DF0BB-D869-4149-A356-921D1044BC74}" srcOrd="0" destOrd="0" presId="urn:microsoft.com/office/officeart/2005/8/layout/process4"/>
    <dgm:cxn modelId="{83373E14-B2D5-44B2-A06E-AC2AC3679B03}" srcId="{9CB2796B-2F8B-4B23-98D5-BEDABECBAEEA}" destId="{EE54ABC0-3626-448C-BBFE-2918E593D73A}" srcOrd="1" destOrd="0" parTransId="{32553B26-2487-490A-8A11-3FFC281408CF}" sibTransId="{6A165A5B-BB64-4132-814A-698D9E1F9796}"/>
    <dgm:cxn modelId="{62B18D25-9B0F-442B-8F29-3AFD762A0EA7}" type="presOf" srcId="{F2C978C0-0277-4E1E-B64F-F42EBF13E81F}" destId="{A7B87A48-5750-46F8-8844-48081B4D715C}" srcOrd="0" destOrd="0" presId="urn:microsoft.com/office/officeart/2005/8/layout/process4"/>
    <dgm:cxn modelId="{97F2B32C-152A-4EB1-A1E9-BF07F244A325}" type="presOf" srcId="{37EC1E8B-5A69-4F2A-B6C9-8DCB06066A51}" destId="{D6BEFC26-E9A4-4C7C-864D-67E521069BD4}" srcOrd="0" destOrd="0" presId="urn:microsoft.com/office/officeart/2005/8/layout/process4"/>
    <dgm:cxn modelId="{E2AC6831-9113-4787-98C0-C126BC4C724B}" srcId="{9CB2796B-2F8B-4B23-98D5-BEDABECBAEEA}" destId="{9BAE366C-4525-4516-86F7-55A101CC2D64}" srcOrd="0" destOrd="0" parTransId="{26F14327-0DDE-42BD-9964-5A4A2A543635}" sibTransId="{09AABF42-76AC-4432-952B-230C583A9EAA}"/>
    <dgm:cxn modelId="{179CE45E-0488-49F2-8221-6FA4B732C6D7}" type="presOf" srcId="{DBC5E4DF-EB27-4BB8-94A8-E091F59F8D84}" destId="{897659EE-8F53-4F52-A15A-FF1C427F169F}" srcOrd="0" destOrd="0" presId="urn:microsoft.com/office/officeart/2005/8/layout/process4"/>
    <dgm:cxn modelId="{7540015F-0A73-4F4B-957D-4C0992FBFC1B}" type="presOf" srcId="{1AD9C5D0-B9AD-454E-92A0-EC569597736B}" destId="{2AA961CD-465D-41AA-B325-359991DBF7F6}" srcOrd="0" destOrd="0" presId="urn:microsoft.com/office/officeart/2005/8/layout/process4"/>
    <dgm:cxn modelId="{1E653A51-9DA8-4D7C-9F1F-C450BF21F2EC}" srcId="{9CB2796B-2F8B-4B23-98D5-BEDABECBAEEA}" destId="{DB5901FF-1979-4789-8F45-89524E23AAA3}" srcOrd="2" destOrd="0" parTransId="{40A5A623-A470-4773-B196-A8D633C58A7F}" sibTransId="{966D6B35-9C59-438D-90F4-E4728B91BE66}"/>
    <dgm:cxn modelId="{72549B75-772D-4671-83B4-49901AC5CE74}" type="presOf" srcId="{9CB2796B-2F8B-4B23-98D5-BEDABECBAEEA}" destId="{BEF50BEF-0534-410E-9E6D-5B5E619AC11F}" srcOrd="0" destOrd="0" presId="urn:microsoft.com/office/officeart/2005/8/layout/process4"/>
    <dgm:cxn modelId="{CD6ABB87-300B-4CC4-9869-4EF982B728DB}" type="presOf" srcId="{EE54ABC0-3626-448C-BBFE-2918E593D73A}" destId="{7662F04A-8FE8-489A-BF95-4F1B203977DF}" srcOrd="1" destOrd="0" presId="urn:microsoft.com/office/officeart/2005/8/layout/process4"/>
    <dgm:cxn modelId="{2454A498-9F0E-4D51-A5A1-36E219FE4DF8}" type="presOf" srcId="{DB5901FF-1979-4789-8F45-89524E23AAA3}" destId="{886598D7-BBEC-464E-8803-520D89DEE04A}" srcOrd="1" destOrd="0" presId="urn:microsoft.com/office/officeart/2005/8/layout/process4"/>
    <dgm:cxn modelId="{0B65709A-9FDE-4ADA-BA3D-79B34E0B0019}" srcId="{DB5901FF-1979-4789-8F45-89524E23AAA3}" destId="{1AD9C5D0-B9AD-454E-92A0-EC569597736B}" srcOrd="1" destOrd="0" parTransId="{5C7C5E69-3DAB-4A7B-B855-317550CEDAED}" sibTransId="{F861B2DC-C7FF-4A34-93CB-646962C15842}"/>
    <dgm:cxn modelId="{9D0F389B-1D58-475D-8BBC-4EF1B7DD69BD}" type="presOf" srcId="{9BAE366C-4525-4516-86F7-55A101CC2D64}" destId="{572957D4-AD91-441E-A035-248B09A46D81}" srcOrd="1" destOrd="0" presId="urn:microsoft.com/office/officeart/2005/8/layout/process4"/>
    <dgm:cxn modelId="{CFE3909B-8380-4F34-9C61-81576085AEA3}" srcId="{EE54ABC0-3626-448C-BBFE-2918E593D73A}" destId="{99D6D08C-6701-43A0-91B7-BB96F0AD5893}" srcOrd="1" destOrd="0" parTransId="{62E46B4A-93AE-4AE4-A5B9-3E8EB7B179C1}" sibTransId="{27AEBB0B-9D37-41C6-800A-E41D8DEBE797}"/>
    <dgm:cxn modelId="{7E949FA8-EFF0-4165-95CA-E0A4CF969646}" type="presOf" srcId="{DB5901FF-1979-4789-8F45-89524E23AAA3}" destId="{AA0900FA-F25B-4298-A414-17BECFD21E67}" srcOrd="0" destOrd="0" presId="urn:microsoft.com/office/officeart/2005/8/layout/process4"/>
    <dgm:cxn modelId="{44A979BA-5A56-4224-AC8D-D7557BC156CA}" srcId="{DB5901FF-1979-4789-8F45-89524E23AAA3}" destId="{DBC5E4DF-EB27-4BB8-94A8-E091F59F8D84}" srcOrd="0" destOrd="0" parTransId="{8DDE6AF6-A21E-47E2-B256-A825BCE6619B}" sibTransId="{50A1DC68-3F19-4864-BB67-7AAA1D27D247}"/>
    <dgm:cxn modelId="{06DC5DD1-6B3D-4CD2-A890-5F5939EE468E}" type="presOf" srcId="{EE54ABC0-3626-448C-BBFE-2918E593D73A}" destId="{DACC5AA8-A3BE-4FE0-AEF3-6440A79C789E}" srcOrd="0" destOrd="0" presId="urn:microsoft.com/office/officeart/2005/8/layout/process4"/>
    <dgm:cxn modelId="{F65856EC-F61A-4374-8A36-A2F560256496}" srcId="{9BAE366C-4525-4516-86F7-55A101CC2D64}" destId="{F2C978C0-0277-4E1E-B64F-F42EBF13E81F}" srcOrd="0" destOrd="0" parTransId="{F21869CE-27D8-481D-8541-2420F1813D6C}" sibTransId="{5DEDC246-D1A8-434B-96CF-9F6A3165D22A}"/>
    <dgm:cxn modelId="{14C5F6EE-5DFF-4F94-88D0-526FAD48AF56}" srcId="{EE54ABC0-3626-448C-BBFE-2918E593D73A}" destId="{37EC1E8B-5A69-4F2A-B6C9-8DCB06066A51}" srcOrd="0" destOrd="0" parTransId="{E6FF73A5-9F7B-4952-A824-F4D63B66AC5F}" sibTransId="{504FED4F-4863-4C52-A0EC-F9CED823CC12}"/>
    <dgm:cxn modelId="{3FA92E5E-4B89-4840-99DC-DFE4C1D9EB91}" type="presParOf" srcId="{BEF50BEF-0534-410E-9E6D-5B5E619AC11F}" destId="{300EB30C-A614-4E7E-9A22-A66D5D6DBCD1}" srcOrd="0" destOrd="0" presId="urn:microsoft.com/office/officeart/2005/8/layout/process4"/>
    <dgm:cxn modelId="{4872EB63-8ED5-4996-A482-1B675DC992C1}" type="presParOf" srcId="{300EB30C-A614-4E7E-9A22-A66D5D6DBCD1}" destId="{AA0900FA-F25B-4298-A414-17BECFD21E67}" srcOrd="0" destOrd="0" presId="urn:microsoft.com/office/officeart/2005/8/layout/process4"/>
    <dgm:cxn modelId="{1FBD39D0-169A-41CD-AD44-44DF8EA77295}" type="presParOf" srcId="{300EB30C-A614-4E7E-9A22-A66D5D6DBCD1}" destId="{886598D7-BBEC-464E-8803-520D89DEE04A}" srcOrd="1" destOrd="0" presId="urn:microsoft.com/office/officeart/2005/8/layout/process4"/>
    <dgm:cxn modelId="{4A6774B3-A602-4989-9985-B9854C491662}" type="presParOf" srcId="{300EB30C-A614-4E7E-9A22-A66D5D6DBCD1}" destId="{E49915BB-6DC5-42F4-9CE3-58A77A74D14D}" srcOrd="2" destOrd="0" presId="urn:microsoft.com/office/officeart/2005/8/layout/process4"/>
    <dgm:cxn modelId="{8970C27E-C2D2-4DBA-AB2B-F89CF1BB63DD}" type="presParOf" srcId="{E49915BB-6DC5-42F4-9CE3-58A77A74D14D}" destId="{897659EE-8F53-4F52-A15A-FF1C427F169F}" srcOrd="0" destOrd="0" presId="urn:microsoft.com/office/officeart/2005/8/layout/process4"/>
    <dgm:cxn modelId="{134300EB-4A92-48AB-A268-B05DE646C119}" type="presParOf" srcId="{E49915BB-6DC5-42F4-9CE3-58A77A74D14D}" destId="{2AA961CD-465D-41AA-B325-359991DBF7F6}" srcOrd="1" destOrd="0" presId="urn:microsoft.com/office/officeart/2005/8/layout/process4"/>
    <dgm:cxn modelId="{15B5D5E4-4D9D-46E1-831E-938E9B870B80}" type="presParOf" srcId="{BEF50BEF-0534-410E-9E6D-5B5E619AC11F}" destId="{0C99CBA5-D77C-4665-8502-081FB9CED55A}" srcOrd="1" destOrd="0" presId="urn:microsoft.com/office/officeart/2005/8/layout/process4"/>
    <dgm:cxn modelId="{CE0B68A0-6F86-4520-9C32-28F62C7A26BD}" type="presParOf" srcId="{BEF50BEF-0534-410E-9E6D-5B5E619AC11F}" destId="{FF0DCE86-CB1F-4876-BDBA-B6B6B68311E7}" srcOrd="2" destOrd="0" presId="urn:microsoft.com/office/officeart/2005/8/layout/process4"/>
    <dgm:cxn modelId="{C6D602B2-F44D-4E75-A47F-E0A744BB18E6}" type="presParOf" srcId="{FF0DCE86-CB1F-4876-BDBA-B6B6B68311E7}" destId="{DACC5AA8-A3BE-4FE0-AEF3-6440A79C789E}" srcOrd="0" destOrd="0" presId="urn:microsoft.com/office/officeart/2005/8/layout/process4"/>
    <dgm:cxn modelId="{72F91E30-51DD-4D66-B9A6-C916D34343F8}" type="presParOf" srcId="{FF0DCE86-CB1F-4876-BDBA-B6B6B68311E7}" destId="{7662F04A-8FE8-489A-BF95-4F1B203977DF}" srcOrd="1" destOrd="0" presId="urn:microsoft.com/office/officeart/2005/8/layout/process4"/>
    <dgm:cxn modelId="{C6061C18-156A-4B84-B357-38134F2A1CA2}" type="presParOf" srcId="{FF0DCE86-CB1F-4876-BDBA-B6B6B68311E7}" destId="{279C3AF4-6329-4F45-86ED-31D3FE5CC5BC}" srcOrd="2" destOrd="0" presId="urn:microsoft.com/office/officeart/2005/8/layout/process4"/>
    <dgm:cxn modelId="{C78813A6-B188-4C3B-A437-24EE030098A6}" type="presParOf" srcId="{279C3AF4-6329-4F45-86ED-31D3FE5CC5BC}" destId="{D6BEFC26-E9A4-4C7C-864D-67E521069BD4}" srcOrd="0" destOrd="0" presId="urn:microsoft.com/office/officeart/2005/8/layout/process4"/>
    <dgm:cxn modelId="{41B6734B-3515-48B2-A4C7-7863D767655C}" type="presParOf" srcId="{279C3AF4-6329-4F45-86ED-31D3FE5CC5BC}" destId="{AC9DF0BB-D869-4149-A356-921D1044BC74}" srcOrd="1" destOrd="0" presId="urn:microsoft.com/office/officeart/2005/8/layout/process4"/>
    <dgm:cxn modelId="{7D341157-CDD3-46DB-843A-3BFD8F16DA33}" type="presParOf" srcId="{BEF50BEF-0534-410E-9E6D-5B5E619AC11F}" destId="{670FA7EF-88BB-4D8C-80B8-E5034DC08C83}" srcOrd="3" destOrd="0" presId="urn:microsoft.com/office/officeart/2005/8/layout/process4"/>
    <dgm:cxn modelId="{B0CAEE75-F6E1-4146-BA32-CC95DF5DF54E}" type="presParOf" srcId="{BEF50BEF-0534-410E-9E6D-5B5E619AC11F}" destId="{468934BF-D824-4FB2-A877-9549161B7C9E}" srcOrd="4" destOrd="0" presId="urn:microsoft.com/office/officeart/2005/8/layout/process4"/>
    <dgm:cxn modelId="{EB4A903C-E603-47D1-8411-7D1AE2A6AEE3}" type="presParOf" srcId="{468934BF-D824-4FB2-A877-9549161B7C9E}" destId="{0E02DD01-9B1E-4FFA-8B32-CA5A98949BA0}" srcOrd="0" destOrd="0" presId="urn:microsoft.com/office/officeart/2005/8/layout/process4"/>
    <dgm:cxn modelId="{BFC0D2C3-3110-4441-92CE-77DDE12A9FCA}" type="presParOf" srcId="{468934BF-D824-4FB2-A877-9549161B7C9E}" destId="{572957D4-AD91-441E-A035-248B09A46D81}" srcOrd="1" destOrd="0" presId="urn:microsoft.com/office/officeart/2005/8/layout/process4"/>
    <dgm:cxn modelId="{BA3E4B8F-60BD-4332-B8E7-FEDEA7238C3E}" type="presParOf" srcId="{468934BF-D824-4FB2-A877-9549161B7C9E}" destId="{73F8FC91-0726-49AA-B860-6DB427A636CD}" srcOrd="2" destOrd="0" presId="urn:microsoft.com/office/officeart/2005/8/layout/process4"/>
    <dgm:cxn modelId="{3FEE4C7D-980D-4B61-9DFD-6317DF73DA52}" type="presParOf" srcId="{73F8FC91-0726-49AA-B860-6DB427A636CD}" destId="{A7B87A48-5750-46F8-8844-48081B4D71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DFF2D3-91C9-4962-9161-A95A87B26CEE}"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nb-NO"/>
        </a:p>
      </dgm:t>
    </dgm:pt>
    <dgm:pt modelId="{760BF76E-A2A2-4508-946B-F6D078EBAB68}">
      <dgm:prSet phldrT="[Tekst]" custT="1"/>
      <dgm:spPr/>
      <dgm:t>
        <a:bodyPr/>
        <a:lstStyle/>
        <a:p>
          <a:r>
            <a:rPr lang="nb-NO" sz="1500" b="1" i="1" kern="1200" dirty="0">
              <a:solidFill>
                <a:prstClr val="white"/>
              </a:solidFill>
              <a:effectLst/>
              <a:latin typeface="Verdana" panose="020B0604030504040204" pitchFamily="34" charset="0"/>
              <a:ea typeface="+mn-ea"/>
              <a:cs typeface="+mn-cs"/>
            </a:rPr>
            <a:t>Vær så konkret som mulig…</a:t>
          </a:r>
        </a:p>
      </dgm:t>
    </dgm:pt>
    <dgm:pt modelId="{A566EFC4-E119-44CF-81F4-6CAD87921148}" type="parTrans" cxnId="{6E431AEB-605E-476B-BF5A-BA94D6F0824A}">
      <dgm:prSet/>
      <dgm:spPr/>
      <dgm:t>
        <a:bodyPr/>
        <a:lstStyle/>
        <a:p>
          <a:endParaRPr lang="nb-NO"/>
        </a:p>
      </dgm:t>
    </dgm:pt>
    <dgm:pt modelId="{7F8598AE-1789-4A04-A09E-954A815CA5D7}" type="sibTrans" cxnId="{6E431AEB-605E-476B-BF5A-BA94D6F0824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nb-NO"/>
        </a:p>
      </dgm:t>
      <dgm:extLst>
        <a:ext uri="{E40237B7-FDA0-4F09-8148-C483321AD2D9}">
          <dgm14:cNvPr xmlns:dgm14="http://schemas.microsoft.com/office/drawing/2010/diagram" id="0" name="" descr="Nærbilde av sider i en åpen bok i en sterk Studio"/>
        </a:ext>
      </dgm:extLst>
    </dgm:pt>
    <dgm:pt modelId="{37B78C01-4DB3-4016-845A-3FD88216FDF1}">
      <dgm:prSet phldrT="[Tekst]" custT="1"/>
      <dgm:spPr/>
      <dgm:t>
        <a:bodyPr/>
        <a:lstStyle/>
        <a:p>
          <a:r>
            <a:rPr lang="nb-NO" sz="1500" b="1" i="1" kern="1200" dirty="0">
              <a:solidFill>
                <a:prstClr val="white"/>
              </a:solidFill>
              <a:effectLst/>
              <a:latin typeface="Verdana" panose="020B0604030504040204" pitchFamily="34" charset="0"/>
              <a:ea typeface="+mn-ea"/>
              <a:cs typeface="+mn-cs"/>
            </a:rPr>
            <a:t>Kort tekst, korte avsnitt, korte ord…</a:t>
          </a:r>
        </a:p>
        <a:p>
          <a:r>
            <a:rPr lang="nb-NO" sz="1500" b="1" i="1" kern="1200" dirty="0">
              <a:solidFill>
                <a:prstClr val="white"/>
              </a:solidFill>
              <a:effectLst/>
              <a:latin typeface="Verdana" panose="020B0604030504040204" pitchFamily="34" charset="0"/>
              <a:ea typeface="+mn-ea"/>
              <a:cs typeface="+mn-cs"/>
            </a:rPr>
            <a:t>Kort er godt! </a:t>
          </a:r>
        </a:p>
      </dgm:t>
    </dgm:pt>
    <dgm:pt modelId="{CC2C703F-A7AC-4D37-A471-F3F91C7D8FFB}" type="parTrans" cxnId="{7970CB5D-9D4C-4010-A9F6-5D2D95CDFF2F}">
      <dgm:prSet/>
      <dgm:spPr/>
      <dgm:t>
        <a:bodyPr/>
        <a:lstStyle/>
        <a:p>
          <a:endParaRPr lang="nb-NO"/>
        </a:p>
      </dgm:t>
    </dgm:pt>
    <dgm:pt modelId="{0B0FE618-4B92-40D0-8F95-E1FDE3247AE4}" type="sibTrans" cxnId="{7970CB5D-9D4C-4010-A9F6-5D2D95CDFF2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nb-NO"/>
        </a:p>
      </dgm:t>
      <dgm:extLst>
        <a:ext uri="{E40237B7-FDA0-4F09-8148-C483321AD2D9}">
          <dgm14:cNvPr xmlns:dgm14="http://schemas.microsoft.com/office/drawing/2010/diagram" id="0" name="" descr="Bunke med papirpapir med binders"/>
        </a:ext>
      </dgm:extLst>
    </dgm:pt>
    <dgm:pt modelId="{71E8B2D9-C1C9-4FEE-BD88-FA93F723338D}">
      <dgm:prSet phldrT="[Tekst]"/>
      <dgm:spPr/>
      <dgm:t>
        <a:bodyPr/>
        <a:lstStyle/>
        <a:p>
          <a:pPr>
            <a:buNone/>
          </a:pPr>
          <a:r>
            <a:rPr lang="nb-NO" b="1" i="1" dirty="0">
              <a:effectLst/>
              <a:latin typeface="Verdana" panose="020B0604030504040204" pitchFamily="34" charset="0"/>
            </a:rPr>
            <a:t>Våg å formulere deg enkelt – ta sjansen på å bli forstått</a:t>
          </a:r>
          <a:endParaRPr lang="nb-NO" dirty="0"/>
        </a:p>
      </dgm:t>
    </dgm:pt>
    <dgm:pt modelId="{EF6557F3-23B6-4595-B0D7-21B8D4B8F7D5}" type="parTrans" cxnId="{339043E7-7625-4958-9126-3E25075285FE}">
      <dgm:prSet/>
      <dgm:spPr/>
      <dgm:t>
        <a:bodyPr/>
        <a:lstStyle/>
        <a:p>
          <a:endParaRPr lang="nb-NO"/>
        </a:p>
      </dgm:t>
    </dgm:pt>
    <dgm:pt modelId="{286D159C-D2C3-4A29-9105-B3D4617EE0A9}" type="sibTrans" cxnId="{339043E7-7625-4958-9126-3E25075285F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nb-NO"/>
        </a:p>
      </dgm:t>
      <dgm:extLst>
        <a:ext uri="{E40237B7-FDA0-4F09-8148-C483321AD2D9}">
          <dgm14:cNvPr xmlns:dgm14="http://schemas.microsoft.com/office/drawing/2010/diagram" id="0" name="" descr="Papir filer i tabellen"/>
        </a:ext>
      </dgm:extLst>
    </dgm:pt>
    <dgm:pt modelId="{E92BCA45-DC2A-4920-89A4-958FEDE43C73}" type="pres">
      <dgm:prSet presAssocID="{DEDFF2D3-91C9-4962-9161-A95A87B26CEE}" presName="Name0" presStyleCnt="0">
        <dgm:presLayoutVars>
          <dgm:chMax val="21"/>
          <dgm:chPref val="21"/>
        </dgm:presLayoutVars>
      </dgm:prSet>
      <dgm:spPr/>
    </dgm:pt>
    <dgm:pt modelId="{CCC95D48-2D3B-468C-B039-8E33FE7C4E13}" type="pres">
      <dgm:prSet presAssocID="{760BF76E-A2A2-4508-946B-F6D078EBAB68}" presName="text1" presStyleCnt="0"/>
      <dgm:spPr/>
    </dgm:pt>
    <dgm:pt modelId="{48684C52-43D7-433D-B37C-60895CF92341}" type="pres">
      <dgm:prSet presAssocID="{760BF76E-A2A2-4508-946B-F6D078EBAB68}" presName="textRepeatNode" presStyleLbl="alignNode1" presStyleIdx="0" presStyleCnt="3">
        <dgm:presLayoutVars>
          <dgm:chMax val="0"/>
          <dgm:chPref val="0"/>
          <dgm:bulletEnabled val="1"/>
        </dgm:presLayoutVars>
      </dgm:prSet>
      <dgm:spPr/>
    </dgm:pt>
    <dgm:pt modelId="{5A21BE49-245D-4B1F-861C-46919FF2B8C6}" type="pres">
      <dgm:prSet presAssocID="{760BF76E-A2A2-4508-946B-F6D078EBAB68}" presName="textaccent1" presStyleCnt="0"/>
      <dgm:spPr/>
    </dgm:pt>
    <dgm:pt modelId="{A418CB3F-EC08-433B-B7CF-A5A8D3B281CD}" type="pres">
      <dgm:prSet presAssocID="{760BF76E-A2A2-4508-946B-F6D078EBAB68}" presName="accentRepeatNode" presStyleLbl="solidAlignAcc1" presStyleIdx="0" presStyleCnt="6"/>
      <dgm:spPr/>
    </dgm:pt>
    <dgm:pt modelId="{2E91401C-8F33-493F-99FA-3F30D8B42806}" type="pres">
      <dgm:prSet presAssocID="{7F8598AE-1789-4A04-A09E-954A815CA5D7}" presName="image1" presStyleCnt="0"/>
      <dgm:spPr/>
    </dgm:pt>
    <dgm:pt modelId="{2A3BFBAA-43E0-45DA-9BBD-8EAC9E45A7E5}" type="pres">
      <dgm:prSet presAssocID="{7F8598AE-1789-4A04-A09E-954A815CA5D7}" presName="imageRepeatNode" presStyleLbl="alignAcc1" presStyleIdx="0" presStyleCnt="3"/>
      <dgm:spPr/>
    </dgm:pt>
    <dgm:pt modelId="{C4E244D4-59CD-482A-9F48-D1BA4085EBE8}" type="pres">
      <dgm:prSet presAssocID="{7F8598AE-1789-4A04-A09E-954A815CA5D7}" presName="imageaccent1" presStyleCnt="0"/>
      <dgm:spPr/>
    </dgm:pt>
    <dgm:pt modelId="{FE731029-1BA9-4E67-B93B-7A61B431AC76}" type="pres">
      <dgm:prSet presAssocID="{7F8598AE-1789-4A04-A09E-954A815CA5D7}" presName="accentRepeatNode" presStyleLbl="solidAlignAcc1" presStyleIdx="1" presStyleCnt="6"/>
      <dgm:spPr/>
    </dgm:pt>
    <dgm:pt modelId="{88412A54-E5A2-4027-8962-8BC3926BC752}" type="pres">
      <dgm:prSet presAssocID="{37B78C01-4DB3-4016-845A-3FD88216FDF1}" presName="text2" presStyleCnt="0"/>
      <dgm:spPr/>
    </dgm:pt>
    <dgm:pt modelId="{9308A2CB-6C51-473D-AC1D-E25B719CBB5D}" type="pres">
      <dgm:prSet presAssocID="{37B78C01-4DB3-4016-845A-3FD88216FDF1}" presName="textRepeatNode" presStyleLbl="alignNode1" presStyleIdx="1" presStyleCnt="3">
        <dgm:presLayoutVars>
          <dgm:chMax val="0"/>
          <dgm:chPref val="0"/>
          <dgm:bulletEnabled val="1"/>
        </dgm:presLayoutVars>
      </dgm:prSet>
      <dgm:spPr/>
    </dgm:pt>
    <dgm:pt modelId="{9D6516B6-E6B6-4FAD-8339-3A9A9954224D}" type="pres">
      <dgm:prSet presAssocID="{37B78C01-4DB3-4016-845A-3FD88216FDF1}" presName="textaccent2" presStyleCnt="0"/>
      <dgm:spPr/>
    </dgm:pt>
    <dgm:pt modelId="{C9D8269C-EB92-4FBF-930D-7323680FDF78}" type="pres">
      <dgm:prSet presAssocID="{37B78C01-4DB3-4016-845A-3FD88216FDF1}" presName="accentRepeatNode" presStyleLbl="solidAlignAcc1" presStyleIdx="2" presStyleCnt="6"/>
      <dgm:spPr/>
    </dgm:pt>
    <dgm:pt modelId="{B4F43ECB-C6DC-4BB7-8471-BEC16986631B}" type="pres">
      <dgm:prSet presAssocID="{0B0FE618-4B92-40D0-8F95-E1FDE3247AE4}" presName="image2" presStyleCnt="0"/>
      <dgm:spPr/>
    </dgm:pt>
    <dgm:pt modelId="{5739ECA5-C416-4DA5-807F-E35662BA850B}" type="pres">
      <dgm:prSet presAssocID="{0B0FE618-4B92-40D0-8F95-E1FDE3247AE4}" presName="imageRepeatNode" presStyleLbl="alignAcc1" presStyleIdx="1" presStyleCnt="3"/>
      <dgm:spPr/>
    </dgm:pt>
    <dgm:pt modelId="{91D9250E-EEF5-44AF-9A55-4A0668751BCE}" type="pres">
      <dgm:prSet presAssocID="{0B0FE618-4B92-40D0-8F95-E1FDE3247AE4}" presName="imageaccent2" presStyleCnt="0"/>
      <dgm:spPr/>
    </dgm:pt>
    <dgm:pt modelId="{0B2DB8C5-879F-4123-9653-33880E9DA18E}" type="pres">
      <dgm:prSet presAssocID="{0B0FE618-4B92-40D0-8F95-E1FDE3247AE4}" presName="accentRepeatNode" presStyleLbl="solidAlignAcc1" presStyleIdx="3" presStyleCnt="6"/>
      <dgm:spPr/>
    </dgm:pt>
    <dgm:pt modelId="{349EA000-ADA5-41F1-A3B0-C77CD9C951B4}" type="pres">
      <dgm:prSet presAssocID="{71E8B2D9-C1C9-4FEE-BD88-FA93F723338D}" presName="text3" presStyleCnt="0"/>
      <dgm:spPr/>
    </dgm:pt>
    <dgm:pt modelId="{E5B06960-40A7-4382-9965-532DC2DB0F67}" type="pres">
      <dgm:prSet presAssocID="{71E8B2D9-C1C9-4FEE-BD88-FA93F723338D}" presName="textRepeatNode" presStyleLbl="alignNode1" presStyleIdx="2" presStyleCnt="3">
        <dgm:presLayoutVars>
          <dgm:chMax val="0"/>
          <dgm:chPref val="0"/>
          <dgm:bulletEnabled val="1"/>
        </dgm:presLayoutVars>
      </dgm:prSet>
      <dgm:spPr/>
    </dgm:pt>
    <dgm:pt modelId="{D87E3BB7-3B15-4187-8169-0E706888C08B}" type="pres">
      <dgm:prSet presAssocID="{71E8B2D9-C1C9-4FEE-BD88-FA93F723338D}" presName="textaccent3" presStyleCnt="0"/>
      <dgm:spPr/>
    </dgm:pt>
    <dgm:pt modelId="{AC22D779-7735-4E93-82CF-EB1EB879BDFE}" type="pres">
      <dgm:prSet presAssocID="{71E8B2D9-C1C9-4FEE-BD88-FA93F723338D}" presName="accentRepeatNode" presStyleLbl="solidAlignAcc1" presStyleIdx="4" presStyleCnt="6"/>
      <dgm:spPr/>
    </dgm:pt>
    <dgm:pt modelId="{3659E189-4BEC-4B14-8556-C38E77696E96}" type="pres">
      <dgm:prSet presAssocID="{286D159C-D2C3-4A29-9105-B3D4617EE0A9}" presName="image3" presStyleCnt="0"/>
      <dgm:spPr/>
    </dgm:pt>
    <dgm:pt modelId="{CF7CC484-3513-4900-8E11-DE5E2BD871E8}" type="pres">
      <dgm:prSet presAssocID="{286D159C-D2C3-4A29-9105-B3D4617EE0A9}" presName="imageRepeatNode" presStyleLbl="alignAcc1" presStyleIdx="2" presStyleCnt="3"/>
      <dgm:spPr/>
    </dgm:pt>
    <dgm:pt modelId="{1CD804B3-9D7C-47DA-8BEB-870D7B5C14B6}" type="pres">
      <dgm:prSet presAssocID="{286D159C-D2C3-4A29-9105-B3D4617EE0A9}" presName="imageaccent3" presStyleCnt="0"/>
      <dgm:spPr/>
    </dgm:pt>
    <dgm:pt modelId="{3CA1D179-C2F0-453B-8B01-AE7976D92BB9}" type="pres">
      <dgm:prSet presAssocID="{286D159C-D2C3-4A29-9105-B3D4617EE0A9}" presName="accentRepeatNode" presStyleLbl="solidAlignAcc1" presStyleIdx="5" presStyleCnt="6"/>
      <dgm:spPr/>
    </dgm:pt>
  </dgm:ptLst>
  <dgm:cxnLst>
    <dgm:cxn modelId="{7824260A-49FB-4839-91C5-D5ACB92A09CD}" type="presOf" srcId="{760BF76E-A2A2-4508-946B-F6D078EBAB68}" destId="{48684C52-43D7-433D-B37C-60895CF92341}" srcOrd="0" destOrd="0" presId="urn:microsoft.com/office/officeart/2008/layout/HexagonCluster"/>
    <dgm:cxn modelId="{D6A1D21B-E7C7-462B-9CB0-E2478E1DBAE7}" type="presOf" srcId="{7F8598AE-1789-4A04-A09E-954A815CA5D7}" destId="{2A3BFBAA-43E0-45DA-9BBD-8EAC9E45A7E5}" srcOrd="0" destOrd="0" presId="urn:microsoft.com/office/officeart/2008/layout/HexagonCluster"/>
    <dgm:cxn modelId="{1C661E2A-C772-4E67-A2ED-37B62C8E4AD1}" type="presOf" srcId="{0B0FE618-4B92-40D0-8F95-E1FDE3247AE4}" destId="{5739ECA5-C416-4DA5-807F-E35662BA850B}" srcOrd="0" destOrd="0" presId="urn:microsoft.com/office/officeart/2008/layout/HexagonCluster"/>
    <dgm:cxn modelId="{593CE634-8521-4D2F-BEE0-935E45A6488F}" type="presOf" srcId="{71E8B2D9-C1C9-4FEE-BD88-FA93F723338D}" destId="{E5B06960-40A7-4382-9965-532DC2DB0F67}" srcOrd="0" destOrd="0" presId="urn:microsoft.com/office/officeart/2008/layout/HexagonCluster"/>
    <dgm:cxn modelId="{7970CB5D-9D4C-4010-A9F6-5D2D95CDFF2F}" srcId="{DEDFF2D3-91C9-4962-9161-A95A87B26CEE}" destId="{37B78C01-4DB3-4016-845A-3FD88216FDF1}" srcOrd="1" destOrd="0" parTransId="{CC2C703F-A7AC-4D37-A471-F3F91C7D8FFB}" sibTransId="{0B0FE618-4B92-40D0-8F95-E1FDE3247AE4}"/>
    <dgm:cxn modelId="{F46BF969-DF9F-49B8-B05D-0EEEB758D4BC}" type="presOf" srcId="{DEDFF2D3-91C9-4962-9161-A95A87B26CEE}" destId="{E92BCA45-DC2A-4920-89A4-958FEDE43C73}" srcOrd="0" destOrd="0" presId="urn:microsoft.com/office/officeart/2008/layout/HexagonCluster"/>
    <dgm:cxn modelId="{FA0F5C9F-3D50-4645-95D0-AB750ED4BF6A}" type="presOf" srcId="{286D159C-D2C3-4A29-9105-B3D4617EE0A9}" destId="{CF7CC484-3513-4900-8E11-DE5E2BD871E8}" srcOrd="0" destOrd="0" presId="urn:microsoft.com/office/officeart/2008/layout/HexagonCluster"/>
    <dgm:cxn modelId="{C752F3C0-8B65-4E26-A846-9B3BA3E72238}" type="presOf" srcId="{37B78C01-4DB3-4016-845A-3FD88216FDF1}" destId="{9308A2CB-6C51-473D-AC1D-E25B719CBB5D}" srcOrd="0" destOrd="0" presId="urn:microsoft.com/office/officeart/2008/layout/HexagonCluster"/>
    <dgm:cxn modelId="{339043E7-7625-4958-9126-3E25075285FE}" srcId="{DEDFF2D3-91C9-4962-9161-A95A87B26CEE}" destId="{71E8B2D9-C1C9-4FEE-BD88-FA93F723338D}" srcOrd="2" destOrd="0" parTransId="{EF6557F3-23B6-4595-B0D7-21B8D4B8F7D5}" sibTransId="{286D159C-D2C3-4A29-9105-B3D4617EE0A9}"/>
    <dgm:cxn modelId="{6E431AEB-605E-476B-BF5A-BA94D6F0824A}" srcId="{DEDFF2D3-91C9-4962-9161-A95A87B26CEE}" destId="{760BF76E-A2A2-4508-946B-F6D078EBAB68}" srcOrd="0" destOrd="0" parTransId="{A566EFC4-E119-44CF-81F4-6CAD87921148}" sibTransId="{7F8598AE-1789-4A04-A09E-954A815CA5D7}"/>
    <dgm:cxn modelId="{22E21359-0BE4-412D-8EA7-99E3D5872117}" type="presParOf" srcId="{E92BCA45-DC2A-4920-89A4-958FEDE43C73}" destId="{CCC95D48-2D3B-468C-B039-8E33FE7C4E13}" srcOrd="0" destOrd="0" presId="urn:microsoft.com/office/officeart/2008/layout/HexagonCluster"/>
    <dgm:cxn modelId="{EBF22E17-1415-491B-A383-F237FFBE0184}" type="presParOf" srcId="{CCC95D48-2D3B-468C-B039-8E33FE7C4E13}" destId="{48684C52-43D7-433D-B37C-60895CF92341}" srcOrd="0" destOrd="0" presId="urn:microsoft.com/office/officeart/2008/layout/HexagonCluster"/>
    <dgm:cxn modelId="{6946D1C6-9828-488A-A5DD-FCDE1615D3B2}" type="presParOf" srcId="{E92BCA45-DC2A-4920-89A4-958FEDE43C73}" destId="{5A21BE49-245D-4B1F-861C-46919FF2B8C6}" srcOrd="1" destOrd="0" presId="urn:microsoft.com/office/officeart/2008/layout/HexagonCluster"/>
    <dgm:cxn modelId="{FD2A3E69-0573-42D4-A426-0EB65391C127}" type="presParOf" srcId="{5A21BE49-245D-4B1F-861C-46919FF2B8C6}" destId="{A418CB3F-EC08-433B-B7CF-A5A8D3B281CD}" srcOrd="0" destOrd="0" presId="urn:microsoft.com/office/officeart/2008/layout/HexagonCluster"/>
    <dgm:cxn modelId="{7B902A9A-18BF-4B8A-B810-D201195DB3B8}" type="presParOf" srcId="{E92BCA45-DC2A-4920-89A4-958FEDE43C73}" destId="{2E91401C-8F33-493F-99FA-3F30D8B42806}" srcOrd="2" destOrd="0" presId="urn:microsoft.com/office/officeart/2008/layout/HexagonCluster"/>
    <dgm:cxn modelId="{BFFA4CE3-0D4D-4A85-BFE0-9D5D3342D6FB}" type="presParOf" srcId="{2E91401C-8F33-493F-99FA-3F30D8B42806}" destId="{2A3BFBAA-43E0-45DA-9BBD-8EAC9E45A7E5}" srcOrd="0" destOrd="0" presId="urn:microsoft.com/office/officeart/2008/layout/HexagonCluster"/>
    <dgm:cxn modelId="{F0D60E0C-2A44-4BAE-8F86-B3D8E4DC7F4A}" type="presParOf" srcId="{E92BCA45-DC2A-4920-89A4-958FEDE43C73}" destId="{C4E244D4-59CD-482A-9F48-D1BA4085EBE8}" srcOrd="3" destOrd="0" presId="urn:microsoft.com/office/officeart/2008/layout/HexagonCluster"/>
    <dgm:cxn modelId="{8AEACB6A-E32A-4E98-9071-6637842B46F1}" type="presParOf" srcId="{C4E244D4-59CD-482A-9F48-D1BA4085EBE8}" destId="{FE731029-1BA9-4E67-B93B-7A61B431AC76}" srcOrd="0" destOrd="0" presId="urn:microsoft.com/office/officeart/2008/layout/HexagonCluster"/>
    <dgm:cxn modelId="{4843D571-8D99-45DB-A130-4E80FE66518A}" type="presParOf" srcId="{E92BCA45-DC2A-4920-89A4-958FEDE43C73}" destId="{88412A54-E5A2-4027-8962-8BC3926BC752}" srcOrd="4" destOrd="0" presId="urn:microsoft.com/office/officeart/2008/layout/HexagonCluster"/>
    <dgm:cxn modelId="{1F703D97-6312-4D84-A498-50175D993CAD}" type="presParOf" srcId="{88412A54-E5A2-4027-8962-8BC3926BC752}" destId="{9308A2CB-6C51-473D-AC1D-E25B719CBB5D}" srcOrd="0" destOrd="0" presId="urn:microsoft.com/office/officeart/2008/layout/HexagonCluster"/>
    <dgm:cxn modelId="{AF2D01E6-3F1C-4CE9-9217-D87AB8DB806E}" type="presParOf" srcId="{E92BCA45-DC2A-4920-89A4-958FEDE43C73}" destId="{9D6516B6-E6B6-4FAD-8339-3A9A9954224D}" srcOrd="5" destOrd="0" presId="urn:microsoft.com/office/officeart/2008/layout/HexagonCluster"/>
    <dgm:cxn modelId="{41006800-B2DB-479E-89AC-BE798A7C2D12}" type="presParOf" srcId="{9D6516B6-E6B6-4FAD-8339-3A9A9954224D}" destId="{C9D8269C-EB92-4FBF-930D-7323680FDF78}" srcOrd="0" destOrd="0" presId="urn:microsoft.com/office/officeart/2008/layout/HexagonCluster"/>
    <dgm:cxn modelId="{EAD9FD54-075E-4B47-BD87-0412AA4F4C33}" type="presParOf" srcId="{E92BCA45-DC2A-4920-89A4-958FEDE43C73}" destId="{B4F43ECB-C6DC-4BB7-8471-BEC16986631B}" srcOrd="6" destOrd="0" presId="urn:microsoft.com/office/officeart/2008/layout/HexagonCluster"/>
    <dgm:cxn modelId="{3E856DC8-AFE2-4417-9977-1576EDB6A42B}" type="presParOf" srcId="{B4F43ECB-C6DC-4BB7-8471-BEC16986631B}" destId="{5739ECA5-C416-4DA5-807F-E35662BA850B}" srcOrd="0" destOrd="0" presId="urn:microsoft.com/office/officeart/2008/layout/HexagonCluster"/>
    <dgm:cxn modelId="{71ABBB52-D3A3-40D6-A575-2CF97C746D23}" type="presParOf" srcId="{E92BCA45-DC2A-4920-89A4-958FEDE43C73}" destId="{91D9250E-EEF5-44AF-9A55-4A0668751BCE}" srcOrd="7" destOrd="0" presId="urn:microsoft.com/office/officeart/2008/layout/HexagonCluster"/>
    <dgm:cxn modelId="{DD7F6E55-607E-4822-8BAA-672526C2A385}" type="presParOf" srcId="{91D9250E-EEF5-44AF-9A55-4A0668751BCE}" destId="{0B2DB8C5-879F-4123-9653-33880E9DA18E}" srcOrd="0" destOrd="0" presId="urn:microsoft.com/office/officeart/2008/layout/HexagonCluster"/>
    <dgm:cxn modelId="{236A305E-FE5A-417C-88A8-CEF4B178D5AA}" type="presParOf" srcId="{E92BCA45-DC2A-4920-89A4-958FEDE43C73}" destId="{349EA000-ADA5-41F1-A3B0-C77CD9C951B4}" srcOrd="8" destOrd="0" presId="urn:microsoft.com/office/officeart/2008/layout/HexagonCluster"/>
    <dgm:cxn modelId="{EF514578-C321-4D79-B7BF-BF2A2ACE80CC}" type="presParOf" srcId="{349EA000-ADA5-41F1-A3B0-C77CD9C951B4}" destId="{E5B06960-40A7-4382-9965-532DC2DB0F67}" srcOrd="0" destOrd="0" presId="urn:microsoft.com/office/officeart/2008/layout/HexagonCluster"/>
    <dgm:cxn modelId="{9D4A50EB-872B-493F-A60E-11BA1AD2FB7F}" type="presParOf" srcId="{E92BCA45-DC2A-4920-89A4-958FEDE43C73}" destId="{D87E3BB7-3B15-4187-8169-0E706888C08B}" srcOrd="9" destOrd="0" presId="urn:microsoft.com/office/officeart/2008/layout/HexagonCluster"/>
    <dgm:cxn modelId="{D23885DC-E64E-40A3-8C10-C230C31A60A4}" type="presParOf" srcId="{D87E3BB7-3B15-4187-8169-0E706888C08B}" destId="{AC22D779-7735-4E93-82CF-EB1EB879BDFE}" srcOrd="0" destOrd="0" presId="urn:microsoft.com/office/officeart/2008/layout/HexagonCluster"/>
    <dgm:cxn modelId="{924FF6D8-0417-4B6E-B3DD-070B60D64E01}" type="presParOf" srcId="{E92BCA45-DC2A-4920-89A4-958FEDE43C73}" destId="{3659E189-4BEC-4B14-8556-C38E77696E96}" srcOrd="10" destOrd="0" presId="urn:microsoft.com/office/officeart/2008/layout/HexagonCluster"/>
    <dgm:cxn modelId="{A84D376C-3C65-4AA5-BF93-6E98C60FFF5B}" type="presParOf" srcId="{3659E189-4BEC-4B14-8556-C38E77696E96}" destId="{CF7CC484-3513-4900-8E11-DE5E2BD871E8}" srcOrd="0" destOrd="0" presId="urn:microsoft.com/office/officeart/2008/layout/HexagonCluster"/>
    <dgm:cxn modelId="{274705C8-4272-439A-8E91-4A8F88EB1DC5}" type="presParOf" srcId="{E92BCA45-DC2A-4920-89A4-958FEDE43C73}" destId="{1CD804B3-9D7C-47DA-8BEB-870D7B5C14B6}" srcOrd="11" destOrd="0" presId="urn:microsoft.com/office/officeart/2008/layout/HexagonCluster"/>
    <dgm:cxn modelId="{BD63F511-7D3C-4D07-8650-EC49D6A7FBCB}" type="presParOf" srcId="{1CD804B3-9D7C-47DA-8BEB-870D7B5C14B6}" destId="{3CA1D179-C2F0-453B-8B01-AE7976D92BB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9BCD8-ADA7-41D0-8F02-C0BADDDCDE35}">
      <dsp:nvSpPr>
        <dsp:cNvPr id="0" name=""/>
        <dsp:cNvSpPr/>
      </dsp:nvSpPr>
      <dsp:spPr>
        <a:xfrm>
          <a:off x="0" y="139552"/>
          <a:ext cx="10685848" cy="119778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dirty="0"/>
            <a:t>I høringsrunden for Verdiskapingsstrategien tok Næringsalliansen i Trøndelag til orde for at strategien danner et godt utgangspunkt for arbeidet med regionale og kommunale handlingsplaner for næringsutvikling i Trøndelag. Verdiskapingsstrategien er ikke en plan etter plan- og bygningsloven og er ikke juridisk bindende. Den peker ut felles retning for Trøndelags verdiskapingsarbeid og gir rom for lokale tilpasninger. </a:t>
          </a:r>
        </a:p>
      </dsp:txBody>
      <dsp:txXfrm>
        <a:off x="58471" y="198023"/>
        <a:ext cx="10568906" cy="1080845"/>
      </dsp:txXfrm>
    </dsp:sp>
    <dsp:sp modelId="{7B3F93B1-B1E4-4B0E-9E34-420F733A001A}">
      <dsp:nvSpPr>
        <dsp:cNvPr id="0" name=""/>
        <dsp:cNvSpPr/>
      </dsp:nvSpPr>
      <dsp:spPr>
        <a:xfrm>
          <a:off x="0" y="1377660"/>
          <a:ext cx="10685848" cy="119778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dirty="0"/>
            <a:t>Gjennom at kommuner og regioner i Trøndelag utarbeider sine næringsstrategier eller handlingsplaner baser på vedtatt Verdiskapingsstrategi for Trøndelag, vil man i fellesskap bygge opp en felles utviklingskapasitet.  Det blir også tydeligere hvem som tar ansvar eller medansvar for gjennomføring av aktiviteter for å nå felles målsetning. Når flere legger regional strategi til grunn for sitt arbeid, får Trøndelag større gjennomføringskapasitet og bedre samordnet innsats og virkemiddelbruk.  </a:t>
          </a:r>
          <a:endParaRPr lang="en-US" sz="1400" kern="1200" dirty="0"/>
        </a:p>
      </dsp:txBody>
      <dsp:txXfrm>
        <a:off x="58471" y="1436131"/>
        <a:ext cx="10568906" cy="1080845"/>
      </dsp:txXfrm>
    </dsp:sp>
    <dsp:sp modelId="{A4AF722A-DE7B-4E89-97C8-05BF64AF432B}">
      <dsp:nvSpPr>
        <dsp:cNvPr id="0" name=""/>
        <dsp:cNvSpPr/>
      </dsp:nvSpPr>
      <dsp:spPr>
        <a:xfrm>
          <a:off x="0" y="2615767"/>
          <a:ext cx="10685848" cy="119778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dirty="0"/>
            <a:t>Strategien er for hele Trøndelag, og trønderske aktører og miljøer er gjensidig ansvarlig for å bidra innenfor sine oppdrag og mandat for å nå målene. Det kan være en effektiv arbeidsform å kunne ta i bruk vedtatt regional strategi, og bygge sitt arbeid videre med utgangspunkt i denne. </a:t>
          </a:r>
          <a:endParaRPr lang="en-US" sz="1400" kern="1200" dirty="0"/>
        </a:p>
      </dsp:txBody>
      <dsp:txXfrm>
        <a:off x="58471" y="2674238"/>
        <a:ext cx="10568906" cy="1080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34127-9F35-46D8-85D0-6BBAB2A49406}">
      <dsp:nvSpPr>
        <dsp:cNvPr id="0" name=""/>
        <dsp:cNvSpPr/>
      </dsp:nvSpPr>
      <dsp:spPr>
        <a:xfrm>
          <a:off x="0" y="482"/>
          <a:ext cx="10685848" cy="11291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1BB60-D7F0-48E2-A4EC-5169BD803290}">
      <dsp:nvSpPr>
        <dsp:cNvPr id="0" name=""/>
        <dsp:cNvSpPr/>
      </dsp:nvSpPr>
      <dsp:spPr>
        <a:xfrm>
          <a:off x="341578" y="254548"/>
          <a:ext cx="621051" cy="6210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D0D6CA-46D9-4395-A975-AD2737139F57}">
      <dsp:nvSpPr>
        <dsp:cNvPr id="0" name=""/>
        <dsp:cNvSpPr/>
      </dsp:nvSpPr>
      <dsp:spPr>
        <a:xfrm>
          <a:off x="1304207" y="482"/>
          <a:ext cx="9381640" cy="112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05" tIns="119505" rIns="119505" bIns="119505" numCol="1" spcCol="1270" anchor="ctr" anchorCtr="0">
          <a:noAutofit/>
        </a:bodyPr>
        <a:lstStyle/>
        <a:p>
          <a:pPr marL="0" lvl="0" indent="0" algn="l" defTabSz="844550">
            <a:lnSpc>
              <a:spcPct val="100000"/>
            </a:lnSpc>
            <a:spcBef>
              <a:spcPct val="0"/>
            </a:spcBef>
            <a:spcAft>
              <a:spcPct val="35000"/>
            </a:spcAft>
            <a:buNone/>
          </a:pPr>
          <a:r>
            <a:rPr lang="nb-NO" sz="1900" kern="1200" dirty="0"/>
            <a:t>Vedtatt strategi ligger tilgjengelig på fylkeskommunens nettsider sammen med presentasjonsmateriell som kan brukes. Bruk dette aktivt for å gjøre dere kjent med den regionale strategien. </a:t>
          </a:r>
          <a:endParaRPr lang="en-US" sz="1900" kern="1200" dirty="0"/>
        </a:p>
      </dsp:txBody>
      <dsp:txXfrm>
        <a:off x="1304207" y="482"/>
        <a:ext cx="9381640" cy="1129183"/>
      </dsp:txXfrm>
    </dsp:sp>
    <dsp:sp modelId="{9A90F2D4-2786-4F8F-B36A-9FC2E0BD2ACE}">
      <dsp:nvSpPr>
        <dsp:cNvPr id="0" name=""/>
        <dsp:cNvSpPr/>
      </dsp:nvSpPr>
      <dsp:spPr>
        <a:xfrm>
          <a:off x="0" y="1411962"/>
          <a:ext cx="10685848" cy="11291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44DC9-FA40-4FE1-9CD7-F8967FBC0B31}">
      <dsp:nvSpPr>
        <dsp:cNvPr id="0" name=""/>
        <dsp:cNvSpPr/>
      </dsp:nvSpPr>
      <dsp:spPr>
        <a:xfrm>
          <a:off x="341578" y="1666028"/>
          <a:ext cx="621051" cy="6210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CAA2EC-BA20-4FE3-9C8C-DD9FB8E2252E}">
      <dsp:nvSpPr>
        <dsp:cNvPr id="0" name=""/>
        <dsp:cNvSpPr/>
      </dsp:nvSpPr>
      <dsp:spPr>
        <a:xfrm>
          <a:off x="1227183" y="1431214"/>
          <a:ext cx="9381640" cy="112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05" tIns="119505" rIns="119505" bIns="119505" numCol="1" spcCol="1270" anchor="ctr" anchorCtr="0">
          <a:noAutofit/>
        </a:bodyPr>
        <a:lstStyle/>
        <a:p>
          <a:pPr marL="0" lvl="0" indent="0" algn="l" defTabSz="844550">
            <a:lnSpc>
              <a:spcPct val="100000"/>
            </a:lnSpc>
            <a:spcBef>
              <a:spcPct val="0"/>
            </a:spcBef>
            <a:spcAft>
              <a:spcPct val="35000"/>
            </a:spcAft>
            <a:buNone/>
          </a:pPr>
          <a:r>
            <a:rPr lang="nb-NO" sz="1900" kern="1200" noProof="0" dirty="0"/>
            <a:t>Sjekk ut hva som er relevant for temaet verdiskaping i kommunens vedtatte planstrategi og samfunnsdel. </a:t>
          </a:r>
          <a:endParaRPr lang="en-US" sz="1900" kern="1200" dirty="0"/>
        </a:p>
      </dsp:txBody>
      <dsp:txXfrm>
        <a:off x="1227183" y="1431214"/>
        <a:ext cx="9381640" cy="1129183"/>
      </dsp:txXfrm>
    </dsp:sp>
    <dsp:sp modelId="{0DF05272-7FCB-4A50-8E7C-A809CC18EC21}">
      <dsp:nvSpPr>
        <dsp:cNvPr id="0" name=""/>
        <dsp:cNvSpPr/>
      </dsp:nvSpPr>
      <dsp:spPr>
        <a:xfrm>
          <a:off x="0" y="2823441"/>
          <a:ext cx="10685848" cy="11291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E22B1-C0E4-4468-8526-A1E143035A48}">
      <dsp:nvSpPr>
        <dsp:cNvPr id="0" name=""/>
        <dsp:cNvSpPr/>
      </dsp:nvSpPr>
      <dsp:spPr>
        <a:xfrm>
          <a:off x="341578" y="3077508"/>
          <a:ext cx="621051" cy="6210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B55E1-10E4-4244-A271-27B79C91AF26}">
      <dsp:nvSpPr>
        <dsp:cNvPr id="0" name=""/>
        <dsp:cNvSpPr/>
      </dsp:nvSpPr>
      <dsp:spPr>
        <a:xfrm>
          <a:off x="1227183" y="2823924"/>
          <a:ext cx="9381640" cy="112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05" tIns="119505" rIns="119505" bIns="119505" numCol="1" spcCol="1270" anchor="ctr" anchorCtr="0">
          <a:noAutofit/>
        </a:bodyPr>
        <a:lstStyle/>
        <a:p>
          <a:pPr marL="0" lvl="0" indent="0" algn="l" defTabSz="844550">
            <a:lnSpc>
              <a:spcPct val="100000"/>
            </a:lnSpc>
            <a:spcBef>
              <a:spcPct val="0"/>
            </a:spcBef>
            <a:spcAft>
              <a:spcPct val="35000"/>
            </a:spcAft>
            <a:buNone/>
          </a:pPr>
          <a:r>
            <a:rPr lang="nb-NO" sz="1900" kern="1200" dirty="0"/>
            <a:t>Dette gir et godt grunnlag for det videre arbeidet. </a:t>
          </a:r>
          <a:endParaRPr lang="nb-NO" sz="1900" kern="1200" noProof="0" dirty="0"/>
        </a:p>
      </dsp:txBody>
      <dsp:txXfrm>
        <a:off x="1227183" y="2823924"/>
        <a:ext cx="9381640" cy="1129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598D7-BBEC-464E-8803-520D89DEE04A}">
      <dsp:nvSpPr>
        <dsp:cNvPr id="0" name=""/>
        <dsp:cNvSpPr/>
      </dsp:nvSpPr>
      <dsp:spPr>
        <a:xfrm>
          <a:off x="0" y="2976733"/>
          <a:ext cx="5184775" cy="9770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b-NO" sz="1800" kern="1200" dirty="0"/>
            <a:t>Lokal handlingsplan </a:t>
          </a:r>
        </a:p>
      </dsp:txBody>
      <dsp:txXfrm>
        <a:off x="0" y="2976733"/>
        <a:ext cx="5184775" cy="527596"/>
      </dsp:txXfrm>
    </dsp:sp>
    <dsp:sp modelId="{897659EE-8F53-4F52-A15A-FF1C427F169F}">
      <dsp:nvSpPr>
        <dsp:cNvPr id="0" name=""/>
        <dsp:cNvSpPr/>
      </dsp:nvSpPr>
      <dsp:spPr>
        <a:xfrm>
          <a:off x="0" y="3484789"/>
          <a:ext cx="2592387" cy="4494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nb-NO" sz="900" kern="1200" dirty="0"/>
            <a:t>Utarbeide handlingsplan og tiltak basert på lokal strategi</a:t>
          </a:r>
        </a:p>
      </dsp:txBody>
      <dsp:txXfrm>
        <a:off x="0" y="3484789"/>
        <a:ext cx="2592387" cy="449433"/>
      </dsp:txXfrm>
    </dsp:sp>
    <dsp:sp modelId="{2AA961CD-465D-41AA-B325-359991DBF7F6}">
      <dsp:nvSpPr>
        <dsp:cNvPr id="0" name=""/>
        <dsp:cNvSpPr/>
      </dsp:nvSpPr>
      <dsp:spPr>
        <a:xfrm>
          <a:off x="2592387" y="3484789"/>
          <a:ext cx="2592387" cy="44943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nb-NO" sz="900" kern="1200" dirty="0"/>
            <a:t>Utarbeide handlingsplan og tiltak basert på regional strategi</a:t>
          </a:r>
        </a:p>
      </dsp:txBody>
      <dsp:txXfrm>
        <a:off x="2592387" y="3484789"/>
        <a:ext cx="2592387" cy="449433"/>
      </dsp:txXfrm>
    </dsp:sp>
    <dsp:sp modelId="{7662F04A-8FE8-489A-BF95-4F1B203977DF}">
      <dsp:nvSpPr>
        <dsp:cNvPr id="0" name=""/>
        <dsp:cNvSpPr/>
      </dsp:nvSpPr>
      <dsp:spPr>
        <a:xfrm rot="10800000">
          <a:off x="0" y="1488716"/>
          <a:ext cx="5184775" cy="150267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b-NO" sz="1800" kern="1200" dirty="0"/>
            <a:t>Lokal strategi </a:t>
          </a:r>
        </a:p>
      </dsp:txBody>
      <dsp:txXfrm rot="-10800000">
        <a:off x="0" y="1488716"/>
        <a:ext cx="5184775" cy="527438"/>
      </dsp:txXfrm>
    </dsp:sp>
    <dsp:sp modelId="{D6BEFC26-E9A4-4C7C-864D-67E521069BD4}">
      <dsp:nvSpPr>
        <dsp:cNvPr id="0" name=""/>
        <dsp:cNvSpPr/>
      </dsp:nvSpPr>
      <dsp:spPr>
        <a:xfrm>
          <a:off x="0" y="2016154"/>
          <a:ext cx="2592387" cy="4492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nb-NO" sz="900" kern="1200" dirty="0"/>
            <a:t>Utarbeide lokal strategi basert på Verdiskapingsstrategien </a:t>
          </a:r>
        </a:p>
      </dsp:txBody>
      <dsp:txXfrm>
        <a:off x="0" y="2016154"/>
        <a:ext cx="2592387" cy="449299"/>
      </dsp:txXfrm>
    </dsp:sp>
    <dsp:sp modelId="{AC9DF0BB-D869-4149-A356-921D1044BC74}">
      <dsp:nvSpPr>
        <dsp:cNvPr id="0" name=""/>
        <dsp:cNvSpPr/>
      </dsp:nvSpPr>
      <dsp:spPr>
        <a:xfrm>
          <a:off x="2592387" y="2016154"/>
          <a:ext cx="2592387" cy="4492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nb-NO" sz="900" kern="1200" dirty="0"/>
            <a:t>Vedta at den regionale Verdiskapingsstrategien skal være grunnlag for kommunens handlingsplan</a:t>
          </a:r>
        </a:p>
      </dsp:txBody>
      <dsp:txXfrm>
        <a:off x="2592387" y="2016154"/>
        <a:ext cx="2592387" cy="449299"/>
      </dsp:txXfrm>
    </dsp:sp>
    <dsp:sp modelId="{572957D4-AD91-441E-A035-248B09A46D81}">
      <dsp:nvSpPr>
        <dsp:cNvPr id="0" name=""/>
        <dsp:cNvSpPr/>
      </dsp:nvSpPr>
      <dsp:spPr>
        <a:xfrm rot="10800000">
          <a:off x="0" y="698"/>
          <a:ext cx="5184775" cy="150267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b-NO" sz="1800" kern="1200" dirty="0"/>
            <a:t>Verdiskapingsstrategien </a:t>
          </a:r>
        </a:p>
      </dsp:txBody>
      <dsp:txXfrm rot="-10800000">
        <a:off x="0" y="698"/>
        <a:ext cx="5184775" cy="527438"/>
      </dsp:txXfrm>
    </dsp:sp>
    <dsp:sp modelId="{A7B87A48-5750-46F8-8844-48081B4D715C}">
      <dsp:nvSpPr>
        <dsp:cNvPr id="0" name=""/>
        <dsp:cNvSpPr/>
      </dsp:nvSpPr>
      <dsp:spPr>
        <a:xfrm>
          <a:off x="0" y="528137"/>
          <a:ext cx="5184775" cy="44929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nb-NO" sz="900" kern="1200" dirty="0"/>
            <a:t>Regional strategi for verdiskaping i Trøndelag </a:t>
          </a:r>
        </a:p>
      </dsp:txBody>
      <dsp:txXfrm>
        <a:off x="0" y="528137"/>
        <a:ext cx="5184775" cy="44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84C52-43D7-433D-B37C-60895CF92341}">
      <dsp:nvSpPr>
        <dsp:cNvPr id="0" name=""/>
        <dsp:cNvSpPr/>
      </dsp:nvSpPr>
      <dsp:spPr>
        <a:xfrm>
          <a:off x="1928230" y="3093480"/>
          <a:ext cx="2185128" cy="1883961"/>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nb-NO" sz="1500" b="1" i="1" kern="1200" dirty="0">
              <a:solidFill>
                <a:prstClr val="white"/>
              </a:solidFill>
              <a:effectLst/>
              <a:latin typeface="Verdana" panose="020B0604030504040204" pitchFamily="34" charset="0"/>
              <a:ea typeface="+mn-ea"/>
              <a:cs typeface="+mn-cs"/>
            </a:rPr>
            <a:t>Vær så konkret som mulig…</a:t>
          </a:r>
        </a:p>
      </dsp:txBody>
      <dsp:txXfrm>
        <a:off x="2267321" y="3385835"/>
        <a:ext cx="1506946" cy="1299251"/>
      </dsp:txXfrm>
    </dsp:sp>
    <dsp:sp modelId="{A418CB3F-EC08-433B-B7CF-A5A8D3B281CD}">
      <dsp:nvSpPr>
        <dsp:cNvPr id="0" name=""/>
        <dsp:cNvSpPr/>
      </dsp:nvSpPr>
      <dsp:spPr>
        <a:xfrm>
          <a:off x="1984996" y="3925210"/>
          <a:ext cx="255838" cy="22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3BFBAA-43E0-45DA-9BBD-8EAC9E45A7E5}">
      <dsp:nvSpPr>
        <dsp:cNvPr id="0" name=""/>
        <dsp:cNvSpPr/>
      </dsp:nvSpPr>
      <dsp:spPr>
        <a:xfrm>
          <a:off x="60373" y="2081566"/>
          <a:ext cx="2185128" cy="188396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731029-1BA9-4E67-B93B-7A61B431AC76}">
      <dsp:nvSpPr>
        <dsp:cNvPr id="0" name=""/>
        <dsp:cNvSpPr/>
      </dsp:nvSpPr>
      <dsp:spPr>
        <a:xfrm>
          <a:off x="1547971" y="3716655"/>
          <a:ext cx="255838" cy="22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8A2CB-6C51-473D-AC1D-E25B719CBB5D}">
      <dsp:nvSpPr>
        <dsp:cNvPr id="0" name=""/>
        <dsp:cNvSpPr/>
      </dsp:nvSpPr>
      <dsp:spPr>
        <a:xfrm>
          <a:off x="3789866" y="2059167"/>
          <a:ext cx="2185128" cy="1883961"/>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nb-NO" sz="1500" b="1" i="1" kern="1200" dirty="0">
              <a:solidFill>
                <a:prstClr val="white"/>
              </a:solidFill>
              <a:effectLst/>
              <a:latin typeface="Verdana" panose="020B0604030504040204" pitchFamily="34" charset="0"/>
              <a:ea typeface="+mn-ea"/>
              <a:cs typeface="+mn-cs"/>
            </a:rPr>
            <a:t>Kort tekst, korte avsnitt, korte ord…</a:t>
          </a:r>
        </a:p>
        <a:p>
          <a:pPr marL="0" lvl="0" indent="0" algn="ctr" defTabSz="666750">
            <a:lnSpc>
              <a:spcPct val="90000"/>
            </a:lnSpc>
            <a:spcBef>
              <a:spcPct val="0"/>
            </a:spcBef>
            <a:spcAft>
              <a:spcPct val="35000"/>
            </a:spcAft>
            <a:buNone/>
          </a:pPr>
          <a:r>
            <a:rPr lang="nb-NO" sz="1500" b="1" i="1" kern="1200" dirty="0">
              <a:solidFill>
                <a:prstClr val="white"/>
              </a:solidFill>
              <a:effectLst/>
              <a:latin typeface="Verdana" panose="020B0604030504040204" pitchFamily="34" charset="0"/>
              <a:ea typeface="+mn-ea"/>
              <a:cs typeface="+mn-cs"/>
            </a:rPr>
            <a:t>Kort er godt! </a:t>
          </a:r>
        </a:p>
      </dsp:txBody>
      <dsp:txXfrm>
        <a:off x="4128957" y="2351522"/>
        <a:ext cx="1506946" cy="1299251"/>
      </dsp:txXfrm>
    </dsp:sp>
    <dsp:sp modelId="{C9D8269C-EB92-4FBF-930D-7323680FDF78}">
      <dsp:nvSpPr>
        <dsp:cNvPr id="0" name=""/>
        <dsp:cNvSpPr/>
      </dsp:nvSpPr>
      <dsp:spPr>
        <a:xfrm>
          <a:off x="5283685" y="3692266"/>
          <a:ext cx="255838" cy="22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39ECA5-C416-4DA5-807F-E35662BA850B}">
      <dsp:nvSpPr>
        <dsp:cNvPr id="0" name=""/>
        <dsp:cNvSpPr/>
      </dsp:nvSpPr>
      <dsp:spPr>
        <a:xfrm>
          <a:off x="5651502" y="3093480"/>
          <a:ext cx="2185128" cy="188396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DB8C5-879F-4123-9653-33880E9DA18E}">
      <dsp:nvSpPr>
        <dsp:cNvPr id="0" name=""/>
        <dsp:cNvSpPr/>
      </dsp:nvSpPr>
      <dsp:spPr>
        <a:xfrm>
          <a:off x="5708269" y="3925210"/>
          <a:ext cx="255838" cy="22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06960-40A7-4382-9965-532DC2DB0F67}">
      <dsp:nvSpPr>
        <dsp:cNvPr id="0" name=""/>
        <dsp:cNvSpPr/>
      </dsp:nvSpPr>
      <dsp:spPr>
        <a:xfrm>
          <a:off x="1928230" y="1029335"/>
          <a:ext cx="2185128" cy="1883961"/>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nb-NO" sz="1500" b="1" i="1" kern="1200" dirty="0">
              <a:effectLst/>
              <a:latin typeface="Verdana" panose="020B0604030504040204" pitchFamily="34" charset="0"/>
            </a:rPr>
            <a:t>Våg å formulere deg enkelt – ta sjansen på å bli forstått</a:t>
          </a:r>
          <a:endParaRPr lang="nb-NO" sz="1500" kern="1200" dirty="0"/>
        </a:p>
      </dsp:txBody>
      <dsp:txXfrm>
        <a:off x="2267321" y="1321690"/>
        <a:ext cx="1506946" cy="1299251"/>
      </dsp:txXfrm>
    </dsp:sp>
    <dsp:sp modelId="{AC22D779-7735-4E93-82CF-EB1EB879BDFE}">
      <dsp:nvSpPr>
        <dsp:cNvPr id="0" name=""/>
        <dsp:cNvSpPr/>
      </dsp:nvSpPr>
      <dsp:spPr>
        <a:xfrm>
          <a:off x="3409607" y="1070150"/>
          <a:ext cx="255838" cy="22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CC484-3513-4900-8E11-DE5E2BD871E8}">
      <dsp:nvSpPr>
        <dsp:cNvPr id="0" name=""/>
        <dsp:cNvSpPr/>
      </dsp:nvSpPr>
      <dsp:spPr>
        <a:xfrm>
          <a:off x="3789866" y="0"/>
          <a:ext cx="2185128" cy="1883961"/>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1D179-C2F0-453B-8B01-AE7976D92BB9}">
      <dsp:nvSpPr>
        <dsp:cNvPr id="0" name=""/>
        <dsp:cNvSpPr/>
      </dsp:nvSpPr>
      <dsp:spPr>
        <a:xfrm>
          <a:off x="3854409" y="827250"/>
          <a:ext cx="255838" cy="22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2D3B1-40AB-47D7-B059-80D8C20E1CB8}" type="datetimeFigureOut">
              <a:rPr lang="nb-NO" smtClean="0"/>
              <a:t>08.01.2024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CCEDA-A2BA-4A69-8E70-B182A47A2BD0}" type="slidenum">
              <a:rPr lang="nb-NO" smtClean="0"/>
              <a:t>‹#›</a:t>
            </a:fld>
            <a:endParaRPr lang="nb-NO"/>
          </a:p>
        </p:txBody>
      </p:sp>
    </p:spTree>
    <p:extLst>
      <p:ext uri="{BB962C8B-B14F-4D97-AF65-F5344CB8AC3E}">
        <p14:creationId xmlns:p14="http://schemas.microsoft.com/office/powerpoint/2010/main" val="331110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08.01.2024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08.01.2024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795" y="2102571"/>
            <a:ext cx="2442410" cy="2422259"/>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spTree>
    <p:extLst>
      <p:ext uri="{BB962C8B-B14F-4D97-AF65-F5344CB8AC3E}">
        <p14:creationId xmlns:p14="http://schemas.microsoft.com/office/powerpoint/2010/main" val="36061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08.01.2024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08.01.2024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08.01.2024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08.01.2024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08.01.2024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08.01.2024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08.01.2024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08.01.2024</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normAutofit/>
          </a:bodyPr>
          <a:lstStyle/>
          <a:p>
            <a:r>
              <a:rPr lang="nb-NO" sz="3200" dirty="0"/>
              <a:t>Legge </a:t>
            </a:r>
            <a:r>
              <a:rPr lang="nb-NO" sz="3200" i="1" dirty="0"/>
              <a:t>Regional strategi for verdiskaping i Trøndelag </a:t>
            </a:r>
            <a:r>
              <a:rPr lang="nb-NO" sz="3200" dirty="0"/>
              <a:t>til grunn i lokal planlegging.  </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a:xfrm>
            <a:off x="914400" y="4015908"/>
            <a:ext cx="10363200" cy="984885"/>
          </a:xfrm>
        </p:spPr>
        <p:txBody>
          <a:bodyPr>
            <a:normAutofit/>
          </a:bodyPr>
          <a:lstStyle/>
          <a:p>
            <a:r>
              <a:rPr lang="nb-NO" sz="5400" b="1" dirty="0"/>
              <a:t>9 tips til arbeidet</a:t>
            </a:r>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BD84173-658D-4455-AC20-77A676D92514}"/>
              </a:ext>
            </a:extLst>
          </p:cNvPr>
          <p:cNvSpPr>
            <a:spLocks noGrp="1"/>
          </p:cNvSpPr>
          <p:nvPr>
            <p:ph type="title"/>
          </p:nvPr>
        </p:nvSpPr>
        <p:spPr/>
        <p:txBody>
          <a:bodyPr>
            <a:normAutofit fontScale="90000"/>
          </a:bodyPr>
          <a:lstStyle/>
          <a:p>
            <a:r>
              <a:rPr lang="nb-NO" dirty="0"/>
              <a:t>8. Hvordan skal dere jobbe med prioriteringene lokal? Utvikle konkrete tiltak som skal gjennomføres.  </a:t>
            </a:r>
          </a:p>
        </p:txBody>
      </p:sp>
      <p:pic>
        <p:nvPicPr>
          <p:cNvPr id="6" name="Bilde 5">
            <a:extLst>
              <a:ext uri="{FF2B5EF4-FFF2-40B4-BE49-F238E27FC236}">
                <a16:creationId xmlns:a16="http://schemas.microsoft.com/office/drawing/2014/main" id="{AF83B9CC-DA44-4C7F-8116-18A6C8DDE6D3}"/>
              </a:ext>
            </a:extLst>
          </p:cNvPr>
          <p:cNvPicPr/>
          <p:nvPr/>
        </p:nvPicPr>
        <p:blipFill rotWithShape="1">
          <a:blip r:embed="rId2"/>
          <a:srcRect l="3399" r="3781"/>
          <a:stretch/>
        </p:blipFill>
        <p:spPr bwMode="auto">
          <a:xfrm rot="5400000">
            <a:off x="1741485" y="351932"/>
            <a:ext cx="3511734" cy="6154136"/>
          </a:xfrm>
          <a:prstGeom prst="rect">
            <a:avLst/>
          </a:prstGeom>
          <a:ln>
            <a:noFill/>
          </a:ln>
          <a:extLst>
            <a:ext uri="{53640926-AAD7-44D8-BBD7-CCE9431645EC}">
              <a14:shadowObscured xmlns:a14="http://schemas.microsoft.com/office/drawing/2010/main"/>
            </a:ext>
          </a:extLst>
        </p:spPr>
      </p:pic>
      <p:sp>
        <p:nvSpPr>
          <p:cNvPr id="7" name="Tankeboble: sky 6">
            <a:extLst>
              <a:ext uri="{FF2B5EF4-FFF2-40B4-BE49-F238E27FC236}">
                <a16:creationId xmlns:a16="http://schemas.microsoft.com/office/drawing/2014/main" id="{45C69EB6-5D11-46E6-85E3-249F7F263FD4}"/>
              </a:ext>
            </a:extLst>
          </p:cNvPr>
          <p:cNvSpPr/>
          <p:nvPr/>
        </p:nvSpPr>
        <p:spPr>
          <a:xfrm>
            <a:off x="7722324" y="1282182"/>
            <a:ext cx="4410075" cy="2668270"/>
          </a:xfrm>
          <a:prstGeom prst="cloudCallout">
            <a:avLst>
              <a:gd name="adj1" fmla="val -75401"/>
              <a:gd name="adj2" fmla="val 2154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600" dirty="0">
                <a:effectLst/>
                <a:ea typeface="Calibri" panose="020F0502020204030204" pitchFamily="34" charset="0"/>
                <a:cs typeface="Times New Roman" panose="02020603050405020304" pitchFamily="18" charset="0"/>
              </a:rPr>
              <a:t>Ta utgangspunkt i regional strategi sine prioriteringer, eventuelt med de justeringer og lokale tilpasninger dere har gjort.</a:t>
            </a:r>
            <a:endParaRPr lang="nb-NO" sz="1100" dirty="0">
              <a:effectLst/>
              <a:ea typeface="Calibri" panose="020F0502020204030204" pitchFamily="34" charset="0"/>
              <a:cs typeface="Times New Roman" panose="02020603050405020304" pitchFamily="18" charset="0"/>
            </a:endParaRPr>
          </a:p>
        </p:txBody>
      </p:sp>
      <p:sp>
        <p:nvSpPr>
          <p:cNvPr id="8" name="Tankeboble: sky 7">
            <a:extLst>
              <a:ext uri="{FF2B5EF4-FFF2-40B4-BE49-F238E27FC236}">
                <a16:creationId xmlns:a16="http://schemas.microsoft.com/office/drawing/2014/main" id="{311B63C4-AA68-462D-8ECF-6178A014E539}"/>
              </a:ext>
            </a:extLst>
          </p:cNvPr>
          <p:cNvSpPr/>
          <p:nvPr/>
        </p:nvSpPr>
        <p:spPr>
          <a:xfrm>
            <a:off x="7638926" y="4155311"/>
            <a:ext cx="3882390" cy="2461337"/>
          </a:xfrm>
          <a:prstGeom prst="cloudCallout">
            <a:avLst>
              <a:gd name="adj1" fmla="val -83027"/>
              <a:gd name="adj2" fmla="val -2373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nb-NO" sz="1200" b="1" dirty="0">
                <a:effectLst/>
                <a:ea typeface="Calibri" panose="020F0502020204030204" pitchFamily="34" charset="0"/>
                <a:cs typeface="Times New Roman" panose="02020603050405020304" pitchFamily="18" charset="0"/>
              </a:rPr>
              <a:t>Hvordan skal dere arbeide med prioriteringene? </a:t>
            </a:r>
            <a:endParaRPr lang="nb-NO" sz="1200" dirty="0">
              <a:effectLst/>
              <a:ea typeface="Calibri" panose="020F0502020204030204" pitchFamily="34" charset="0"/>
              <a:cs typeface="Times New Roman" panose="02020603050405020304" pitchFamily="18" charset="0"/>
            </a:endParaRPr>
          </a:p>
          <a:p>
            <a:pPr algn="ctr">
              <a:lnSpc>
                <a:spcPct val="107000"/>
              </a:lnSpc>
            </a:pPr>
            <a:r>
              <a:rPr lang="nb-NO" sz="1200" b="1" dirty="0">
                <a:effectLst/>
                <a:ea typeface="Calibri" panose="020F0502020204030204" pitchFamily="34" charset="0"/>
                <a:cs typeface="Times New Roman" panose="02020603050405020304" pitchFamily="18" charset="0"/>
              </a:rPr>
              <a:t>Hva eksakt skal </a:t>
            </a:r>
            <a:r>
              <a:rPr lang="nb-NO" sz="1200" b="1" u="sng" dirty="0">
                <a:effectLst/>
                <a:ea typeface="Calibri" panose="020F0502020204030204" pitchFamily="34" charset="0"/>
                <a:cs typeface="Times New Roman" panose="02020603050405020304" pitchFamily="18" charset="0"/>
              </a:rPr>
              <a:t>dere, og aktører i deres område</a:t>
            </a:r>
            <a:r>
              <a:rPr lang="nb-NO" sz="1200" b="1" dirty="0">
                <a:effectLst/>
                <a:ea typeface="Calibri" panose="020F0502020204030204" pitchFamily="34" charset="0"/>
                <a:cs typeface="Times New Roman" panose="02020603050405020304" pitchFamily="18" charset="0"/>
              </a:rPr>
              <a:t> gjøre?</a:t>
            </a:r>
            <a:endParaRPr lang="nb-NO" sz="1200" dirty="0">
              <a:effectLst/>
              <a:ea typeface="Calibri" panose="020F0502020204030204" pitchFamily="34" charset="0"/>
              <a:cs typeface="Times New Roman" panose="02020603050405020304" pitchFamily="18" charset="0"/>
            </a:endParaRPr>
          </a:p>
          <a:p>
            <a:pPr algn="ctr">
              <a:lnSpc>
                <a:spcPct val="107000"/>
              </a:lnSpc>
            </a:pPr>
            <a:r>
              <a:rPr lang="nb-NO" sz="1200" b="1" dirty="0">
                <a:effectLst/>
                <a:ea typeface="Calibri" panose="020F0502020204030204" pitchFamily="34" charset="0"/>
                <a:cs typeface="Times New Roman" panose="02020603050405020304" pitchFamily="18" charset="0"/>
              </a:rPr>
              <a:t>Lag lokale tiltak!</a:t>
            </a:r>
            <a:endParaRPr lang="nb-NO" sz="12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600" dirty="0">
                <a:effectLst/>
                <a:ea typeface="Calibri" panose="020F0502020204030204" pitchFamily="34" charset="0"/>
                <a:cs typeface="Times New Roman" panose="02020603050405020304" pitchFamily="18" charset="0"/>
              </a:rPr>
              <a:t> </a:t>
            </a:r>
            <a:endParaRPr lang="nb-NO" sz="1100" dirty="0">
              <a:effectLst/>
              <a:ea typeface="Calibri" panose="020F0502020204030204" pitchFamily="34" charset="0"/>
              <a:cs typeface="Times New Roman" panose="02020603050405020304" pitchFamily="18" charset="0"/>
            </a:endParaRPr>
          </a:p>
        </p:txBody>
      </p:sp>
      <p:sp>
        <p:nvSpPr>
          <p:cNvPr id="9" name="Tankeboble: sky 8">
            <a:extLst>
              <a:ext uri="{FF2B5EF4-FFF2-40B4-BE49-F238E27FC236}">
                <a16:creationId xmlns:a16="http://schemas.microsoft.com/office/drawing/2014/main" id="{17080AE8-D659-48E4-9D3F-55F00B75C658}"/>
              </a:ext>
            </a:extLst>
          </p:cNvPr>
          <p:cNvSpPr/>
          <p:nvPr/>
        </p:nvSpPr>
        <p:spPr>
          <a:xfrm>
            <a:off x="2464901" y="4491030"/>
            <a:ext cx="3882390" cy="2370455"/>
          </a:xfrm>
          <a:prstGeom prst="cloudCallout">
            <a:avLst>
              <a:gd name="adj1" fmla="val -70606"/>
              <a:gd name="adj2" fmla="val -2630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nb-NO" sz="1200" b="1" dirty="0">
                <a:effectLst/>
                <a:ea typeface="Calibri" panose="020F0502020204030204" pitchFamily="34" charset="0"/>
                <a:cs typeface="Times New Roman" panose="02020603050405020304" pitchFamily="18" charset="0"/>
              </a:rPr>
              <a:t>Hvilke tiltak skal man </a:t>
            </a:r>
          </a:p>
          <a:p>
            <a:pPr algn="ctr">
              <a:lnSpc>
                <a:spcPct val="107000"/>
              </a:lnSpc>
            </a:pPr>
            <a:r>
              <a:rPr lang="nb-NO" sz="1200" b="1" dirty="0">
                <a:effectLst/>
                <a:ea typeface="Calibri" panose="020F0502020204030204" pitchFamily="34" charset="0"/>
                <a:cs typeface="Times New Roman" panose="02020603050405020304" pitchFamily="18" charset="0"/>
              </a:rPr>
              <a:t>ha på tvers av satsingsområdene? </a:t>
            </a:r>
            <a:endParaRPr lang="nb-NO" sz="1200" dirty="0">
              <a:effectLst/>
              <a:ea typeface="Calibri" panose="020F0502020204030204" pitchFamily="34" charset="0"/>
              <a:cs typeface="Times New Roman" panose="02020603050405020304" pitchFamily="18" charset="0"/>
            </a:endParaRPr>
          </a:p>
          <a:p>
            <a:pPr algn="ctr">
              <a:lnSpc>
                <a:spcPct val="107000"/>
              </a:lnSpc>
            </a:pPr>
            <a:r>
              <a:rPr lang="nb-NO" sz="1200" b="1" dirty="0">
                <a:effectLst/>
                <a:ea typeface="Calibri" panose="020F0502020204030204" pitchFamily="34" charset="0"/>
                <a:cs typeface="Times New Roman" panose="02020603050405020304" pitchFamily="18" charset="0"/>
              </a:rPr>
              <a:t>Hva eksakt skal </a:t>
            </a:r>
            <a:r>
              <a:rPr lang="nb-NO" sz="1200" b="1" u="sng" dirty="0">
                <a:effectLst/>
                <a:ea typeface="Calibri" panose="020F0502020204030204" pitchFamily="34" charset="0"/>
                <a:cs typeface="Times New Roman" panose="02020603050405020304" pitchFamily="18" charset="0"/>
              </a:rPr>
              <a:t>dere, og aktører i deres område</a:t>
            </a:r>
            <a:r>
              <a:rPr lang="nb-NO" sz="1200" b="1" dirty="0">
                <a:effectLst/>
                <a:ea typeface="Calibri" panose="020F0502020204030204" pitchFamily="34" charset="0"/>
                <a:cs typeface="Times New Roman" panose="02020603050405020304" pitchFamily="18" charset="0"/>
              </a:rPr>
              <a:t> gjøre?</a:t>
            </a:r>
            <a:endParaRPr lang="nb-NO" sz="1200" dirty="0">
              <a:effectLst/>
              <a:ea typeface="Calibri" panose="020F0502020204030204" pitchFamily="34" charset="0"/>
              <a:cs typeface="Times New Roman" panose="02020603050405020304" pitchFamily="18" charset="0"/>
            </a:endParaRPr>
          </a:p>
          <a:p>
            <a:pPr algn="ctr">
              <a:lnSpc>
                <a:spcPct val="107000"/>
              </a:lnSpc>
            </a:pPr>
            <a:r>
              <a:rPr lang="nb-NO" sz="1200" b="1" dirty="0">
                <a:effectLst/>
                <a:ea typeface="Calibri" panose="020F0502020204030204" pitchFamily="34" charset="0"/>
                <a:cs typeface="Times New Roman" panose="02020603050405020304" pitchFamily="18" charset="0"/>
              </a:rPr>
              <a:t>Lag lokale tiltak!</a:t>
            </a:r>
            <a:endParaRPr lang="nb-NO" sz="12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600" dirty="0">
                <a:effectLst/>
                <a:ea typeface="Calibri" panose="020F0502020204030204" pitchFamily="34" charset="0"/>
                <a:cs typeface="Times New Roman" panose="02020603050405020304" pitchFamily="18" charset="0"/>
              </a:rPr>
              <a:t> </a:t>
            </a:r>
            <a:endParaRPr lang="nb-N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35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97B5767-8854-4126-B749-46D771C043BA}"/>
              </a:ext>
            </a:extLst>
          </p:cNvPr>
          <p:cNvSpPr>
            <a:spLocks noGrp="1"/>
          </p:cNvSpPr>
          <p:nvPr>
            <p:ph type="title"/>
          </p:nvPr>
        </p:nvSpPr>
        <p:spPr/>
        <p:txBody>
          <a:bodyPr/>
          <a:lstStyle/>
          <a:p>
            <a:r>
              <a:rPr lang="nb-NO" dirty="0"/>
              <a:t>9. Oppsummer arbeidet i et kortfattet og oversiktlig dokument</a:t>
            </a:r>
          </a:p>
        </p:txBody>
      </p:sp>
      <p:graphicFrame>
        <p:nvGraphicFramePr>
          <p:cNvPr id="4" name="Diagram 3">
            <a:extLst>
              <a:ext uri="{FF2B5EF4-FFF2-40B4-BE49-F238E27FC236}">
                <a16:creationId xmlns:a16="http://schemas.microsoft.com/office/drawing/2014/main" id="{5CE623B8-2E9E-4218-AD95-8690F282FC82}"/>
              </a:ext>
            </a:extLst>
          </p:cNvPr>
          <p:cNvGraphicFramePr/>
          <p:nvPr>
            <p:extLst>
              <p:ext uri="{D42A27DB-BD31-4B8C-83A1-F6EECF244321}">
                <p14:modId xmlns:p14="http://schemas.microsoft.com/office/powerpoint/2010/main" val="1991950746"/>
              </p:ext>
            </p:extLst>
          </p:nvPr>
        </p:nvGraphicFramePr>
        <p:xfrm>
          <a:off x="2351177" y="1742536"/>
          <a:ext cx="7897004" cy="4977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19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E547750-FFD6-456D-9C34-BD71363B4CE0}"/>
              </a:ext>
            </a:extLst>
          </p:cNvPr>
          <p:cNvSpPr>
            <a:spLocks noGrp="1"/>
          </p:cNvSpPr>
          <p:nvPr>
            <p:ph type="title"/>
          </p:nvPr>
        </p:nvSpPr>
        <p:spPr>
          <a:xfrm>
            <a:off x="753693" y="326129"/>
            <a:ext cx="9601200" cy="1107996"/>
          </a:xfrm>
        </p:spPr>
        <p:txBody>
          <a:bodyPr anchor="ctr">
            <a:normAutofit/>
          </a:bodyPr>
          <a:lstStyle/>
          <a:p>
            <a:r>
              <a:rPr lang="nb-NO" dirty="0"/>
              <a:t>Bakgrunn</a:t>
            </a:r>
          </a:p>
        </p:txBody>
      </p:sp>
      <p:graphicFrame>
        <p:nvGraphicFramePr>
          <p:cNvPr id="7" name="Plassholder for innhold 1">
            <a:extLst>
              <a:ext uri="{FF2B5EF4-FFF2-40B4-BE49-F238E27FC236}">
                <a16:creationId xmlns:a16="http://schemas.microsoft.com/office/drawing/2014/main" id="{8B794523-7C13-C0B3-7FD9-291B56870AED}"/>
              </a:ext>
            </a:extLst>
          </p:cNvPr>
          <p:cNvGraphicFramePr>
            <a:graphicFrameLocks noGrp="1"/>
          </p:cNvGraphicFramePr>
          <p:nvPr>
            <p:ph idx="1"/>
            <p:extLst>
              <p:ext uri="{D42A27DB-BD31-4B8C-83A1-F6EECF244321}">
                <p14:modId xmlns:p14="http://schemas.microsoft.com/office/powerpoint/2010/main" val="703788766"/>
              </p:ext>
            </p:extLst>
          </p:nvPr>
        </p:nvGraphicFramePr>
        <p:xfrm>
          <a:off x="940599" y="2129560"/>
          <a:ext cx="10685848" cy="395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19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C3E8EC6-93BF-44D2-9F78-D6173639C7E4}"/>
              </a:ext>
            </a:extLst>
          </p:cNvPr>
          <p:cNvSpPr>
            <a:spLocks noGrp="1"/>
          </p:cNvSpPr>
          <p:nvPr>
            <p:ph type="title"/>
          </p:nvPr>
        </p:nvSpPr>
        <p:spPr>
          <a:xfrm>
            <a:off x="753693" y="326129"/>
            <a:ext cx="9601200" cy="1107996"/>
          </a:xfrm>
        </p:spPr>
        <p:txBody>
          <a:bodyPr anchor="ctr">
            <a:noAutofit/>
          </a:bodyPr>
          <a:lstStyle/>
          <a:p>
            <a:pPr marL="742950" indent="-742950">
              <a:buFont typeface="+mj-lt"/>
              <a:buAutoNum type="arabicPeriod"/>
            </a:pPr>
            <a:r>
              <a:rPr lang="nb-NO" sz="2400" dirty="0"/>
              <a:t>Gjør dere god kjent med </a:t>
            </a:r>
            <a:r>
              <a:rPr lang="nb-NO" sz="2400" i="1" dirty="0"/>
              <a:t>Regional strategi for verdiskaping for Trøndelag og koblingen mot kommunens egne planer</a:t>
            </a:r>
          </a:p>
        </p:txBody>
      </p:sp>
      <p:graphicFrame>
        <p:nvGraphicFramePr>
          <p:cNvPr id="9" name="Plassholder for innhold 1">
            <a:extLst>
              <a:ext uri="{FF2B5EF4-FFF2-40B4-BE49-F238E27FC236}">
                <a16:creationId xmlns:a16="http://schemas.microsoft.com/office/drawing/2014/main" id="{AD156CE9-0419-6389-5F1B-F32BB73B26C5}"/>
              </a:ext>
            </a:extLst>
          </p:cNvPr>
          <p:cNvGraphicFramePr>
            <a:graphicFrameLocks noGrp="1"/>
          </p:cNvGraphicFramePr>
          <p:nvPr>
            <p:ph idx="1"/>
            <p:extLst>
              <p:ext uri="{D42A27DB-BD31-4B8C-83A1-F6EECF244321}">
                <p14:modId xmlns:p14="http://schemas.microsoft.com/office/powerpoint/2010/main" val="2835239728"/>
              </p:ext>
            </p:extLst>
          </p:nvPr>
        </p:nvGraphicFramePr>
        <p:xfrm>
          <a:off x="753693" y="2115183"/>
          <a:ext cx="10685848" cy="395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24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B3CCE2B-F6DC-4A95-BFD8-EA1B0312DD29}"/>
              </a:ext>
            </a:extLst>
          </p:cNvPr>
          <p:cNvSpPr>
            <a:spLocks noGrp="1"/>
          </p:cNvSpPr>
          <p:nvPr>
            <p:ph type="title"/>
          </p:nvPr>
        </p:nvSpPr>
        <p:spPr>
          <a:xfrm>
            <a:off x="753693" y="326129"/>
            <a:ext cx="9601200" cy="1107996"/>
          </a:xfrm>
        </p:spPr>
        <p:txBody>
          <a:bodyPr anchor="ctr">
            <a:normAutofit/>
          </a:bodyPr>
          <a:lstStyle/>
          <a:p>
            <a:pPr marL="742950" indent="-742950">
              <a:buFont typeface="+mj-lt"/>
              <a:buAutoNum type="arabicPeriod" startAt="2"/>
            </a:pPr>
            <a:r>
              <a:rPr lang="nb-NO" sz="3300" dirty="0"/>
              <a:t>Egen strategi eller rett på handlingsplan?</a:t>
            </a:r>
          </a:p>
        </p:txBody>
      </p:sp>
      <p:sp>
        <p:nvSpPr>
          <p:cNvPr id="2" name="Plassholder for innhold 1">
            <a:extLst>
              <a:ext uri="{FF2B5EF4-FFF2-40B4-BE49-F238E27FC236}">
                <a16:creationId xmlns:a16="http://schemas.microsoft.com/office/drawing/2014/main" id="{72E8FEDB-05EC-4BCB-A756-28F8230F1BAA}"/>
              </a:ext>
            </a:extLst>
          </p:cNvPr>
          <p:cNvSpPr>
            <a:spLocks noGrp="1"/>
          </p:cNvSpPr>
          <p:nvPr>
            <p:ph idx="13"/>
          </p:nvPr>
        </p:nvSpPr>
        <p:spPr>
          <a:xfrm>
            <a:off x="533400" y="2114550"/>
            <a:ext cx="5562600" cy="4210049"/>
          </a:xfrm>
        </p:spPr>
        <p:txBody>
          <a:bodyPr>
            <a:normAutofit/>
          </a:bodyPr>
          <a:lstStyle/>
          <a:p>
            <a:pPr marL="0" indent="0">
              <a:lnSpc>
                <a:spcPct val="90000"/>
              </a:lnSpc>
              <a:spcAft>
                <a:spcPts val="600"/>
              </a:spcAft>
              <a:buNone/>
            </a:pPr>
            <a:r>
              <a:rPr lang="nb-NO" sz="1300" dirty="0"/>
              <a:t>Det bør tas en beslutning lokalt om kommunen ønsker å lage egen strategi og handlingsplan på bakgrunn av vedtatt verdiskapingsstrategi, eller om behovet blir godt nok dekket med en lokal handlingsplan basert på vedtatt regional strategi. </a:t>
            </a:r>
          </a:p>
          <a:p>
            <a:pPr marL="0" indent="0">
              <a:lnSpc>
                <a:spcPct val="90000"/>
              </a:lnSpc>
              <a:spcAft>
                <a:spcPts val="600"/>
              </a:spcAft>
              <a:buNone/>
            </a:pPr>
            <a:endParaRPr lang="nb-NO" sz="1300" dirty="0"/>
          </a:p>
          <a:p>
            <a:pPr marL="0" indent="0">
              <a:lnSpc>
                <a:spcPct val="90000"/>
              </a:lnSpc>
              <a:spcAft>
                <a:spcPts val="600"/>
              </a:spcAft>
              <a:buNone/>
            </a:pPr>
            <a:r>
              <a:rPr lang="nb-NO" sz="1300" dirty="0"/>
              <a:t>Det er noen spørsmål som kan være lurt å stille seg: </a:t>
            </a:r>
          </a:p>
          <a:p>
            <a:pPr>
              <a:lnSpc>
                <a:spcPct val="90000"/>
              </a:lnSpc>
              <a:spcAft>
                <a:spcPts val="600"/>
              </a:spcAft>
            </a:pPr>
            <a:r>
              <a:rPr lang="nb-NO" sz="1300" dirty="0"/>
              <a:t>Er eierskapet til vedtatt </a:t>
            </a:r>
            <a:r>
              <a:rPr lang="nb-NO" sz="1300" i="1" dirty="0"/>
              <a:t>Regional strategi for verdiskaping for Trøndelag </a:t>
            </a:r>
            <a:r>
              <a:rPr lang="nb-NO" sz="1300" dirty="0"/>
              <a:t>godt, og kan kommunen vedta at denne skal være grunnlag for kommunens handlingsplan? </a:t>
            </a:r>
          </a:p>
          <a:p>
            <a:pPr>
              <a:lnSpc>
                <a:spcPct val="90000"/>
              </a:lnSpc>
              <a:spcAft>
                <a:spcPts val="600"/>
              </a:spcAft>
            </a:pPr>
            <a:r>
              <a:rPr lang="nb-NO" sz="1300" dirty="0"/>
              <a:t>Stemmer mulighetene og utfordringene lokalt med de satsingsområdene, verktøyene og prioriteringer som er valgt ut i vedtatt regional strategi, eller bør man plukke ut de satsingsområder/verktøy som stemmer med kommunens styrker og behov. </a:t>
            </a:r>
          </a:p>
          <a:p>
            <a:pPr>
              <a:lnSpc>
                <a:spcPct val="90000"/>
              </a:lnSpc>
              <a:spcAft>
                <a:spcPts val="600"/>
              </a:spcAft>
            </a:pPr>
            <a:r>
              <a:rPr lang="nb-NO" sz="1300" dirty="0"/>
              <a:t>Er det deler av vedtatt Verdiskapingsstrategi som kan løftes opp i kommuneplanens samfunnsdel? </a:t>
            </a:r>
          </a:p>
          <a:p>
            <a:pPr marL="0" indent="0">
              <a:lnSpc>
                <a:spcPct val="90000"/>
              </a:lnSpc>
              <a:spcAft>
                <a:spcPts val="600"/>
              </a:spcAft>
              <a:buNone/>
            </a:pPr>
            <a:r>
              <a:rPr lang="nb-NO" sz="1300" dirty="0"/>
              <a:t>   </a:t>
            </a:r>
          </a:p>
        </p:txBody>
      </p:sp>
      <p:graphicFrame>
        <p:nvGraphicFramePr>
          <p:cNvPr id="9" name="Plassholder for innhold 8">
            <a:extLst>
              <a:ext uri="{FF2B5EF4-FFF2-40B4-BE49-F238E27FC236}">
                <a16:creationId xmlns:a16="http://schemas.microsoft.com/office/drawing/2014/main" id="{89C2A84A-D6FB-4919-B56A-7EF1DA0A81A3}"/>
              </a:ext>
            </a:extLst>
          </p:cNvPr>
          <p:cNvGraphicFramePr>
            <a:graphicFrameLocks noGrp="1"/>
          </p:cNvGraphicFramePr>
          <p:nvPr>
            <p:ph idx="1"/>
            <p:extLst>
              <p:ext uri="{D42A27DB-BD31-4B8C-83A1-F6EECF244321}">
                <p14:modId xmlns:p14="http://schemas.microsoft.com/office/powerpoint/2010/main" val="1349961269"/>
              </p:ext>
            </p:extLst>
          </p:nvPr>
        </p:nvGraphicFramePr>
        <p:xfrm>
          <a:off x="6254750" y="2114550"/>
          <a:ext cx="5184775" cy="3954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49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CD7B814-1C8E-4221-A774-FCDB8682130C}"/>
              </a:ext>
            </a:extLst>
          </p:cNvPr>
          <p:cNvSpPr>
            <a:spLocks noGrp="1"/>
          </p:cNvSpPr>
          <p:nvPr>
            <p:ph idx="1"/>
          </p:nvPr>
        </p:nvSpPr>
        <p:spPr>
          <a:xfrm>
            <a:off x="753693" y="1795212"/>
            <a:ext cx="10685848" cy="1107996"/>
          </a:xfrm>
        </p:spPr>
        <p:txBody>
          <a:bodyPr>
            <a:normAutofit fontScale="77500" lnSpcReduction="20000"/>
          </a:bodyPr>
          <a:lstStyle/>
          <a:p>
            <a:pPr marL="0" indent="0">
              <a:buNone/>
            </a:pPr>
            <a:r>
              <a:rPr lang="nb-NO" sz="2400" dirty="0"/>
              <a:t>Om miljøer og aktører kan enes om en felles oppfatning av utviklingstrekk og utfordringer, og hvordan man skal jobbe for å nå felles mål, er det et godt fundament for prioriteringer, mobilisering og oppfølging. God forankring og eierskap basert på lokal kunnskap gir mer legitime planer. Her er noen gode råd for god medvirkning: </a:t>
            </a:r>
          </a:p>
          <a:p>
            <a:pPr marL="0" indent="0">
              <a:buNone/>
            </a:pPr>
            <a:endParaRPr lang="nb-NO" sz="2400" dirty="0"/>
          </a:p>
          <a:p>
            <a:pPr marL="0" indent="0">
              <a:buNone/>
            </a:pPr>
            <a:endParaRPr lang="nb-NO" sz="2400" dirty="0"/>
          </a:p>
        </p:txBody>
      </p:sp>
      <p:sp>
        <p:nvSpPr>
          <p:cNvPr id="3" name="Tittel 2">
            <a:extLst>
              <a:ext uri="{FF2B5EF4-FFF2-40B4-BE49-F238E27FC236}">
                <a16:creationId xmlns:a16="http://schemas.microsoft.com/office/drawing/2014/main" id="{CB643B13-026A-461D-A4BA-62EF8164E9B6}"/>
              </a:ext>
            </a:extLst>
          </p:cNvPr>
          <p:cNvSpPr>
            <a:spLocks noGrp="1"/>
          </p:cNvSpPr>
          <p:nvPr>
            <p:ph type="title"/>
          </p:nvPr>
        </p:nvSpPr>
        <p:spPr>
          <a:xfrm>
            <a:off x="753692" y="326129"/>
            <a:ext cx="10161957" cy="1107996"/>
          </a:xfrm>
        </p:spPr>
        <p:txBody>
          <a:bodyPr/>
          <a:lstStyle/>
          <a:p>
            <a:r>
              <a:rPr lang="nb-NO" dirty="0"/>
              <a:t>3. Medvirkning og forankring er viktig!</a:t>
            </a:r>
          </a:p>
        </p:txBody>
      </p:sp>
      <p:sp>
        <p:nvSpPr>
          <p:cNvPr id="4" name="Sky 3">
            <a:extLst>
              <a:ext uri="{FF2B5EF4-FFF2-40B4-BE49-F238E27FC236}">
                <a16:creationId xmlns:a16="http://schemas.microsoft.com/office/drawing/2014/main" id="{2E17C8A9-BD38-451A-9007-6ECEF646843F}"/>
              </a:ext>
            </a:extLst>
          </p:cNvPr>
          <p:cNvSpPr/>
          <p:nvPr/>
        </p:nvSpPr>
        <p:spPr>
          <a:xfrm>
            <a:off x="160421" y="2711117"/>
            <a:ext cx="11412454" cy="41468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E7729721-641D-43AD-AF1B-7FE42C4EC2B4}"/>
              </a:ext>
            </a:extLst>
          </p:cNvPr>
          <p:cNvSpPr txBox="1"/>
          <p:nvPr/>
        </p:nvSpPr>
        <p:spPr>
          <a:xfrm>
            <a:off x="1623249" y="3501189"/>
            <a:ext cx="9886966" cy="3077766"/>
          </a:xfrm>
          <a:prstGeom prst="rect">
            <a:avLst/>
          </a:prstGeom>
          <a:noFill/>
        </p:spPr>
        <p:txBody>
          <a:bodyPr wrap="square" rtlCol="0">
            <a:spAutoFit/>
          </a:bodyPr>
          <a:lstStyle/>
          <a:p>
            <a:pPr marL="457200" indent="-457200">
              <a:buFont typeface="+mj-lt"/>
              <a:buAutoNum type="arabicPeriod"/>
            </a:pPr>
            <a:r>
              <a:rPr lang="nb-NO" sz="1600" dirty="0"/>
              <a:t>Samarbeid med interne berørte fagavdelinger </a:t>
            </a:r>
          </a:p>
          <a:p>
            <a:pPr marL="457200" indent="-457200">
              <a:buFont typeface="+mj-lt"/>
              <a:buAutoNum type="arabicPeriod"/>
            </a:pPr>
            <a:r>
              <a:rPr lang="nb-NO" sz="1600" dirty="0"/>
              <a:t>Sikre politikerdeltakelse</a:t>
            </a:r>
          </a:p>
          <a:p>
            <a:pPr marL="457200" indent="-457200">
              <a:buFont typeface="+mj-lt"/>
              <a:buAutoNum type="arabicPeriod"/>
            </a:pPr>
            <a:r>
              <a:rPr lang="nb-NO" sz="1600" dirty="0"/>
              <a:t>Sørg for den rette sammensetningen av berørte deltakere fra starten av. Det anbefales  at arbeidet skjer i tett samarbeid med næringslivet. </a:t>
            </a:r>
          </a:p>
          <a:p>
            <a:pPr marL="457200" indent="-457200">
              <a:buFont typeface="+mj-lt"/>
              <a:buAutoNum type="arabicPeriod"/>
            </a:pPr>
            <a:r>
              <a:rPr lang="nb-NO" sz="1600" dirty="0"/>
              <a:t>Begynn med befolkningens perspektiv og sørg for aktive tilretteleggingstiltak ved behov</a:t>
            </a:r>
          </a:p>
          <a:p>
            <a:pPr marL="457200" indent="-457200">
              <a:buFont typeface="+mj-lt"/>
              <a:buAutoNum type="arabicPeriod"/>
            </a:pPr>
            <a:r>
              <a:rPr lang="nb-NO" sz="1600" dirty="0"/>
              <a:t>Gi klare rammer for å sikre en meningsfull prosess</a:t>
            </a:r>
          </a:p>
          <a:p>
            <a:pPr marL="457200" indent="-457200">
              <a:buFont typeface="+mj-lt"/>
              <a:buAutoNum type="arabicPeriod"/>
            </a:pPr>
            <a:r>
              <a:rPr lang="nb-NO" sz="1600" dirty="0"/>
              <a:t>Sikre god oppstart – start tidlig med medvirkningsaktiviteter</a:t>
            </a:r>
          </a:p>
          <a:p>
            <a:pPr marL="457200" indent="-457200">
              <a:buFont typeface="+mj-lt"/>
              <a:buAutoNum type="arabicPeriod"/>
            </a:pPr>
            <a:r>
              <a:rPr lang="nb-NO" sz="1600" dirty="0"/>
              <a:t>Legg inn fleksibilitet i bruk av metoder</a:t>
            </a:r>
          </a:p>
          <a:p>
            <a:pPr marL="457200" indent="-457200">
              <a:buFont typeface="+mj-lt"/>
              <a:buAutoNum type="arabicPeriod"/>
            </a:pPr>
            <a:r>
              <a:rPr lang="nb-NO" sz="1600" dirty="0"/>
              <a:t>Gi rom for kreativitet og muligheter i prosessen</a:t>
            </a:r>
          </a:p>
          <a:p>
            <a:pPr marL="457200" indent="-457200">
              <a:buFont typeface="+mj-lt"/>
              <a:buAutoNum type="arabicPeriod"/>
            </a:pPr>
            <a:r>
              <a:rPr lang="nb-NO" sz="1600" dirty="0"/>
              <a:t>Offentliggjør innspill og resultater for deltakerne</a:t>
            </a:r>
          </a:p>
          <a:p>
            <a:r>
              <a:rPr lang="nb-NO" sz="1600" dirty="0"/>
              <a:t>	                                                              </a:t>
            </a:r>
            <a:r>
              <a:rPr lang="nb-NO" sz="1200" i="1" dirty="0"/>
              <a:t>Veileder: Medvirkning i planlegging</a:t>
            </a:r>
          </a:p>
          <a:p>
            <a:endParaRPr lang="nb-NO" dirty="0"/>
          </a:p>
        </p:txBody>
      </p:sp>
    </p:spTree>
    <p:extLst>
      <p:ext uri="{BB962C8B-B14F-4D97-AF65-F5344CB8AC3E}">
        <p14:creationId xmlns:p14="http://schemas.microsoft.com/office/powerpoint/2010/main" val="19581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830EBE6-985E-4882-B5E7-ACC5596A769E}"/>
              </a:ext>
            </a:extLst>
          </p:cNvPr>
          <p:cNvSpPr>
            <a:spLocks noGrp="1"/>
          </p:cNvSpPr>
          <p:nvPr>
            <p:ph idx="1"/>
          </p:nvPr>
        </p:nvSpPr>
        <p:spPr>
          <a:xfrm>
            <a:off x="753693" y="2115183"/>
            <a:ext cx="10685848" cy="1313817"/>
          </a:xfrm>
        </p:spPr>
        <p:txBody>
          <a:bodyPr>
            <a:normAutofit/>
          </a:bodyPr>
          <a:lstStyle/>
          <a:p>
            <a:pPr marL="0" indent="0">
              <a:buNone/>
            </a:pPr>
            <a:r>
              <a:rPr lang="nb-NO" sz="1800" dirty="0"/>
              <a:t>Hovedmålet legger et viktig grunnlag for felles forståelse av oppgaven. Det gir et bilde av hva arbeidet skal resultere i, hva man skal planlegge ut fra og hva man skal se resultatene opp mot. Satsingsområdene har i tillegg resultatmål. Det sier oss noe om hva som skal foreligge når arbeidet er ferdig.  </a:t>
            </a:r>
          </a:p>
        </p:txBody>
      </p:sp>
      <p:sp>
        <p:nvSpPr>
          <p:cNvPr id="3" name="Tittel 2">
            <a:extLst>
              <a:ext uri="{FF2B5EF4-FFF2-40B4-BE49-F238E27FC236}">
                <a16:creationId xmlns:a16="http://schemas.microsoft.com/office/drawing/2014/main" id="{5B5C7073-0534-4CF6-B835-C5B734315602}"/>
              </a:ext>
            </a:extLst>
          </p:cNvPr>
          <p:cNvSpPr>
            <a:spLocks noGrp="1"/>
          </p:cNvSpPr>
          <p:nvPr>
            <p:ph type="title"/>
          </p:nvPr>
        </p:nvSpPr>
        <p:spPr/>
        <p:txBody>
          <a:bodyPr/>
          <a:lstStyle/>
          <a:p>
            <a:r>
              <a:rPr lang="nb-NO" dirty="0"/>
              <a:t>4. Gjør dere kjent med hovedmålet og hva som ligger i det</a:t>
            </a:r>
          </a:p>
        </p:txBody>
      </p:sp>
      <p:grpSp>
        <p:nvGrpSpPr>
          <p:cNvPr id="7" name="Gruppe 6">
            <a:extLst>
              <a:ext uri="{FF2B5EF4-FFF2-40B4-BE49-F238E27FC236}">
                <a16:creationId xmlns:a16="http://schemas.microsoft.com/office/drawing/2014/main" id="{377081E2-C265-4E0D-890E-B538190E501C}"/>
              </a:ext>
            </a:extLst>
          </p:cNvPr>
          <p:cNvGrpSpPr/>
          <p:nvPr/>
        </p:nvGrpSpPr>
        <p:grpSpPr>
          <a:xfrm>
            <a:off x="1637137" y="3328666"/>
            <a:ext cx="7834312" cy="1071884"/>
            <a:chOff x="1709738" y="4785991"/>
            <a:chExt cx="7834312" cy="1071884"/>
          </a:xfrm>
        </p:grpSpPr>
        <p:sp>
          <p:nvSpPr>
            <p:cNvPr id="4" name="Rektangel: avrundede hjørner diagonalt 3">
              <a:extLst>
                <a:ext uri="{FF2B5EF4-FFF2-40B4-BE49-F238E27FC236}">
                  <a16:creationId xmlns:a16="http://schemas.microsoft.com/office/drawing/2014/main" id="{5C030F0B-44A3-4459-A2B4-2A0A7B2C22A0}"/>
                </a:ext>
              </a:extLst>
            </p:cNvPr>
            <p:cNvSpPr/>
            <p:nvPr/>
          </p:nvSpPr>
          <p:spPr>
            <a:xfrm>
              <a:off x="1714500" y="4838700"/>
              <a:ext cx="7829550" cy="1019175"/>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b-NO"/>
            </a:p>
          </p:txBody>
        </p:sp>
        <p:pic>
          <p:nvPicPr>
            <p:cNvPr id="5" name="Grafikk 4" descr="Blink kontur">
              <a:extLst>
                <a:ext uri="{FF2B5EF4-FFF2-40B4-BE49-F238E27FC236}">
                  <a16:creationId xmlns:a16="http://schemas.microsoft.com/office/drawing/2014/main" id="{A0AB6104-8788-46A7-B32B-7929C8D965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1881" y="4785991"/>
              <a:ext cx="647700" cy="647700"/>
            </a:xfrm>
            <a:prstGeom prst="rect">
              <a:avLst/>
            </a:prstGeom>
          </p:spPr>
        </p:pic>
        <p:sp>
          <p:nvSpPr>
            <p:cNvPr id="6" name="TekstSylinder 5">
              <a:extLst>
                <a:ext uri="{FF2B5EF4-FFF2-40B4-BE49-F238E27FC236}">
                  <a16:creationId xmlns:a16="http://schemas.microsoft.com/office/drawing/2014/main" id="{83EC7031-3FEE-4B11-81F8-101BF81F92E3}"/>
                </a:ext>
              </a:extLst>
            </p:cNvPr>
            <p:cNvSpPr txBox="1"/>
            <p:nvPr/>
          </p:nvSpPr>
          <p:spPr>
            <a:xfrm>
              <a:off x="1709738" y="5458863"/>
              <a:ext cx="7829550" cy="307777"/>
            </a:xfrm>
            <a:prstGeom prst="rect">
              <a:avLst/>
            </a:prstGeom>
            <a:noFill/>
          </p:spPr>
          <p:txBody>
            <a:bodyPr wrap="square" rtlCol="0">
              <a:spAutoFit/>
            </a:bodyPr>
            <a:lstStyle/>
            <a:p>
              <a:pPr algn="ctr"/>
              <a:r>
                <a:rPr lang="nb-NO" sz="1400" dirty="0"/>
                <a:t>Økt bærekraftig verdiskaping og internasjonal konkuranseevne i Trøndelag </a:t>
              </a:r>
            </a:p>
          </p:txBody>
        </p:sp>
      </p:grpSp>
      <p:sp>
        <p:nvSpPr>
          <p:cNvPr id="8" name="TekstSylinder 7">
            <a:extLst>
              <a:ext uri="{FF2B5EF4-FFF2-40B4-BE49-F238E27FC236}">
                <a16:creationId xmlns:a16="http://schemas.microsoft.com/office/drawing/2014/main" id="{F18365B7-8CA2-46A5-B436-63EEABB45B75}"/>
              </a:ext>
            </a:extLst>
          </p:cNvPr>
          <p:cNvSpPr txBox="1"/>
          <p:nvPr/>
        </p:nvSpPr>
        <p:spPr>
          <a:xfrm>
            <a:off x="1637138" y="4688175"/>
            <a:ext cx="7829550" cy="1954381"/>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nb-NO" sz="1400" dirty="0">
                <a:latin typeface="Verdana" panose="020B0604030504040204" pitchFamily="34" charset="0"/>
              </a:rPr>
              <a:t>Bærekraftig verdiskaping </a:t>
            </a:r>
            <a:r>
              <a:rPr lang="nb-NO" sz="1400" b="0" i="0" u="none" strike="noStrike" baseline="0" dirty="0">
                <a:latin typeface="Verdana" panose="020B0604030504040204" pitchFamily="34" charset="0"/>
              </a:rPr>
              <a:t>forstås her som lønnsom og ressurseffektiv vekst, uten at det går ut over den miljømessige og sosiale dimensjonen i bærekraftsmålene.</a:t>
            </a:r>
          </a:p>
          <a:p>
            <a:pPr marL="285750" indent="-285750" algn="l">
              <a:buFont typeface="Arial" panose="020B0604020202020204" pitchFamily="34" charset="0"/>
              <a:buChar char="•"/>
            </a:pPr>
            <a:r>
              <a:rPr lang="nb-NO" sz="1400" b="0" i="0" u="none" strike="noStrike" baseline="0" dirty="0">
                <a:latin typeface="Verdana" panose="020B0604030504040204" pitchFamily="34" charset="0"/>
              </a:rPr>
              <a:t>Internasjonal konkurranseevne er sammensatt av Trøndelags muligheter for å ta hjem produksjon, eksport, at våre varer og tjenester kan konkurrere på et internasjonalt marked, at Trøndelag kan konkurrere om arbeidskraft, kompetanse, kapital og etableringer, være interessant for og ha interesse for internasjonalt samarbeid og være konkurransekraftig for besøk</a:t>
            </a:r>
            <a:endParaRPr lang="nb-NO" sz="1400" dirty="0"/>
          </a:p>
          <a:p>
            <a:endParaRPr lang="nb-NO" dirty="0"/>
          </a:p>
        </p:txBody>
      </p:sp>
    </p:spTree>
    <p:extLst>
      <p:ext uri="{BB962C8B-B14F-4D97-AF65-F5344CB8AC3E}">
        <p14:creationId xmlns:p14="http://schemas.microsoft.com/office/powerpoint/2010/main" val="20758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DB43287-BD78-4427-AD68-B4D85736DF28}"/>
              </a:ext>
            </a:extLst>
          </p:cNvPr>
          <p:cNvPicPr>
            <a:picLocks noChangeAspect="1"/>
          </p:cNvPicPr>
          <p:nvPr/>
        </p:nvPicPr>
        <p:blipFill>
          <a:blip r:embed="rId2"/>
          <a:stretch>
            <a:fillRect/>
          </a:stretch>
        </p:blipFill>
        <p:spPr>
          <a:xfrm>
            <a:off x="2337016" y="1660316"/>
            <a:ext cx="7517968" cy="5093423"/>
          </a:xfrm>
          <a:prstGeom prst="rect">
            <a:avLst/>
          </a:prstGeom>
          <a:noFill/>
        </p:spPr>
      </p:pic>
      <p:sp>
        <p:nvSpPr>
          <p:cNvPr id="3" name="Tittel 2">
            <a:extLst>
              <a:ext uri="{FF2B5EF4-FFF2-40B4-BE49-F238E27FC236}">
                <a16:creationId xmlns:a16="http://schemas.microsoft.com/office/drawing/2014/main" id="{2F14B44F-43E5-4FB6-823B-417252B113CF}"/>
              </a:ext>
            </a:extLst>
          </p:cNvPr>
          <p:cNvSpPr>
            <a:spLocks noGrp="1"/>
          </p:cNvSpPr>
          <p:nvPr>
            <p:ph type="title"/>
          </p:nvPr>
        </p:nvSpPr>
        <p:spPr>
          <a:xfrm>
            <a:off x="753693" y="326129"/>
            <a:ext cx="10438182" cy="1107996"/>
          </a:xfrm>
        </p:spPr>
        <p:txBody>
          <a:bodyPr anchor="ctr">
            <a:normAutofit/>
          </a:bodyPr>
          <a:lstStyle/>
          <a:p>
            <a:pPr marL="742950" indent="-742950">
              <a:buFont typeface="+mj-lt"/>
              <a:buAutoNum type="arabicPeriod" startAt="5"/>
            </a:pPr>
            <a:r>
              <a:rPr lang="nb-NO" dirty="0"/>
              <a:t>Vurder hvilke satsingsområder som er viktig lokalt? </a:t>
            </a:r>
          </a:p>
        </p:txBody>
      </p:sp>
    </p:spTree>
    <p:extLst>
      <p:ext uri="{BB962C8B-B14F-4D97-AF65-F5344CB8AC3E}">
        <p14:creationId xmlns:p14="http://schemas.microsoft.com/office/powerpoint/2010/main" val="355433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538BCE60-E401-40A7-B809-5B2323B56119}"/>
              </a:ext>
            </a:extLst>
          </p:cNvPr>
          <p:cNvPicPr>
            <a:picLocks noGrp="1" noChangeAspect="1"/>
          </p:cNvPicPr>
          <p:nvPr>
            <p:ph idx="1"/>
          </p:nvPr>
        </p:nvPicPr>
        <p:blipFill>
          <a:blip r:embed="rId2"/>
          <a:stretch>
            <a:fillRect/>
          </a:stretch>
        </p:blipFill>
        <p:spPr>
          <a:xfrm>
            <a:off x="245648" y="2022271"/>
            <a:ext cx="5850352" cy="3430573"/>
          </a:xfrm>
        </p:spPr>
      </p:pic>
      <p:sp>
        <p:nvSpPr>
          <p:cNvPr id="3" name="Tittel 2">
            <a:extLst>
              <a:ext uri="{FF2B5EF4-FFF2-40B4-BE49-F238E27FC236}">
                <a16:creationId xmlns:a16="http://schemas.microsoft.com/office/drawing/2014/main" id="{111384D1-E73C-4878-A15C-664515CD9567}"/>
              </a:ext>
            </a:extLst>
          </p:cNvPr>
          <p:cNvSpPr>
            <a:spLocks noGrp="1"/>
          </p:cNvSpPr>
          <p:nvPr>
            <p:ph type="title"/>
          </p:nvPr>
        </p:nvSpPr>
        <p:spPr>
          <a:xfrm>
            <a:off x="444617" y="326129"/>
            <a:ext cx="10972799" cy="1107996"/>
          </a:xfrm>
        </p:spPr>
        <p:txBody>
          <a:bodyPr>
            <a:noAutofit/>
          </a:bodyPr>
          <a:lstStyle/>
          <a:p>
            <a:r>
              <a:rPr lang="nb-NO" sz="2800" dirty="0"/>
              <a:t>6. Hvilke prioriteringer innenfor verktøyene er viktige for dere, og er det andre prioriteringer dere trenger for å løse utfordringer lokalt? </a:t>
            </a:r>
          </a:p>
        </p:txBody>
      </p:sp>
      <p:pic>
        <p:nvPicPr>
          <p:cNvPr id="7" name="Bilde 6">
            <a:extLst>
              <a:ext uri="{FF2B5EF4-FFF2-40B4-BE49-F238E27FC236}">
                <a16:creationId xmlns:a16="http://schemas.microsoft.com/office/drawing/2014/main" id="{C47C2450-C9E1-46C8-9CF8-26990E184586}"/>
              </a:ext>
            </a:extLst>
          </p:cNvPr>
          <p:cNvPicPr>
            <a:picLocks noChangeAspect="1"/>
          </p:cNvPicPr>
          <p:nvPr/>
        </p:nvPicPr>
        <p:blipFill>
          <a:blip r:embed="rId3"/>
          <a:stretch>
            <a:fillRect/>
          </a:stretch>
        </p:blipFill>
        <p:spPr>
          <a:xfrm>
            <a:off x="6141989" y="2155971"/>
            <a:ext cx="5804363" cy="3980574"/>
          </a:xfrm>
          <a:prstGeom prst="rect">
            <a:avLst/>
          </a:prstGeom>
        </p:spPr>
      </p:pic>
    </p:spTree>
    <p:extLst>
      <p:ext uri="{BB962C8B-B14F-4D97-AF65-F5344CB8AC3E}">
        <p14:creationId xmlns:p14="http://schemas.microsoft.com/office/powerpoint/2010/main" val="195341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83B4B6E-8752-4257-A982-BEBDE5D0C8CC}"/>
              </a:ext>
            </a:extLst>
          </p:cNvPr>
          <p:cNvPicPr>
            <a:picLocks noChangeAspect="1"/>
          </p:cNvPicPr>
          <p:nvPr/>
        </p:nvPicPr>
        <p:blipFill>
          <a:blip r:embed="rId2"/>
          <a:stretch>
            <a:fillRect/>
          </a:stretch>
        </p:blipFill>
        <p:spPr>
          <a:xfrm>
            <a:off x="153169" y="2598738"/>
            <a:ext cx="3857625" cy="2984500"/>
          </a:xfrm>
          <a:prstGeom prst="rect">
            <a:avLst/>
          </a:prstGeom>
        </p:spPr>
      </p:pic>
      <p:sp>
        <p:nvSpPr>
          <p:cNvPr id="12" name="TekstSylinder 11">
            <a:extLst>
              <a:ext uri="{FF2B5EF4-FFF2-40B4-BE49-F238E27FC236}">
                <a16:creationId xmlns:a16="http://schemas.microsoft.com/office/drawing/2014/main" id="{91B4E462-751D-47C3-8848-E11CC0292EDA}"/>
              </a:ext>
            </a:extLst>
          </p:cNvPr>
          <p:cNvSpPr txBox="1"/>
          <p:nvPr/>
        </p:nvSpPr>
        <p:spPr>
          <a:xfrm>
            <a:off x="153168" y="5424487"/>
            <a:ext cx="3857625" cy="284163"/>
          </a:xfrm>
          <a:prstGeom prst="rect">
            <a:avLst/>
          </a:prstGeom>
          <a:solidFill>
            <a:srgbClr val="000000">
              <a:alpha val="50000"/>
            </a:srgbClr>
          </a:solidFill>
          <a:ln>
            <a:noFill/>
          </a:ln>
        </p:spPr>
        <p:txBody>
          <a:bodyPr wrap="square" rtlCol="0" anchor="ctr">
            <a:noAutofit/>
          </a:bodyPr>
          <a:lstStyle/>
          <a:p>
            <a:pPr algn="ctr">
              <a:spcAft>
                <a:spcPts val="600"/>
              </a:spcAft>
            </a:pPr>
            <a:r>
              <a:rPr lang="nb-NO" sz="1300">
                <a:solidFill>
                  <a:srgbClr val="FFFFFF"/>
                </a:solidFill>
              </a:rPr>
              <a:t>Bioøkonomi</a:t>
            </a:r>
          </a:p>
        </p:txBody>
      </p:sp>
      <p:pic>
        <p:nvPicPr>
          <p:cNvPr id="9" name="Bilde 8">
            <a:extLst>
              <a:ext uri="{FF2B5EF4-FFF2-40B4-BE49-F238E27FC236}">
                <a16:creationId xmlns:a16="http://schemas.microsoft.com/office/drawing/2014/main" id="{9E52D626-24F6-47E5-A31B-F01B9D726A51}"/>
              </a:ext>
            </a:extLst>
          </p:cNvPr>
          <p:cNvPicPr>
            <a:picLocks noChangeAspect="1"/>
          </p:cNvPicPr>
          <p:nvPr/>
        </p:nvPicPr>
        <p:blipFill rotWithShape="1">
          <a:blip r:embed="rId3"/>
          <a:srcRect l="1189" r="-1"/>
          <a:stretch/>
        </p:blipFill>
        <p:spPr>
          <a:xfrm>
            <a:off x="3967578" y="1479438"/>
            <a:ext cx="3634189" cy="2330563"/>
          </a:xfrm>
          <a:prstGeom prst="rect">
            <a:avLst/>
          </a:prstGeom>
        </p:spPr>
      </p:pic>
      <p:sp>
        <p:nvSpPr>
          <p:cNvPr id="13" name="TekstSylinder 12">
            <a:extLst>
              <a:ext uri="{FF2B5EF4-FFF2-40B4-BE49-F238E27FC236}">
                <a16:creationId xmlns:a16="http://schemas.microsoft.com/office/drawing/2014/main" id="{B472BA55-760B-42FC-9553-1A61B002E042}"/>
              </a:ext>
            </a:extLst>
          </p:cNvPr>
          <p:cNvSpPr txBox="1"/>
          <p:nvPr/>
        </p:nvSpPr>
        <p:spPr>
          <a:xfrm>
            <a:off x="3967580" y="3736975"/>
            <a:ext cx="3634189" cy="284163"/>
          </a:xfrm>
          <a:prstGeom prst="rect">
            <a:avLst/>
          </a:prstGeom>
          <a:solidFill>
            <a:srgbClr val="000000">
              <a:alpha val="50000"/>
            </a:srgbClr>
          </a:solidFill>
          <a:ln>
            <a:noFill/>
          </a:ln>
        </p:spPr>
        <p:txBody>
          <a:bodyPr wrap="square" rtlCol="0" anchor="ctr">
            <a:noAutofit/>
          </a:bodyPr>
          <a:lstStyle/>
          <a:p>
            <a:pPr algn="ctr">
              <a:spcAft>
                <a:spcPts val="600"/>
              </a:spcAft>
            </a:pPr>
            <a:r>
              <a:rPr lang="nb-NO" sz="1300">
                <a:solidFill>
                  <a:srgbClr val="FFFFFF"/>
                </a:solidFill>
              </a:rPr>
              <a:t>Teknologi</a:t>
            </a:r>
          </a:p>
        </p:txBody>
      </p:sp>
      <p:pic>
        <p:nvPicPr>
          <p:cNvPr id="11" name="Bilde 10">
            <a:extLst>
              <a:ext uri="{FF2B5EF4-FFF2-40B4-BE49-F238E27FC236}">
                <a16:creationId xmlns:a16="http://schemas.microsoft.com/office/drawing/2014/main" id="{7F8AADFE-D852-4F7E-9425-55434C05A87B}"/>
              </a:ext>
            </a:extLst>
          </p:cNvPr>
          <p:cNvPicPr>
            <a:picLocks noChangeAspect="1"/>
          </p:cNvPicPr>
          <p:nvPr/>
        </p:nvPicPr>
        <p:blipFill>
          <a:blip r:embed="rId4"/>
          <a:stretch>
            <a:fillRect/>
          </a:stretch>
        </p:blipFill>
        <p:spPr>
          <a:xfrm>
            <a:off x="3989184" y="4121070"/>
            <a:ext cx="3634192" cy="2410801"/>
          </a:xfrm>
          <a:prstGeom prst="rect">
            <a:avLst/>
          </a:prstGeom>
        </p:spPr>
      </p:pic>
      <p:sp>
        <p:nvSpPr>
          <p:cNvPr id="14" name="TekstSylinder 13">
            <a:extLst>
              <a:ext uri="{FF2B5EF4-FFF2-40B4-BE49-F238E27FC236}">
                <a16:creationId xmlns:a16="http://schemas.microsoft.com/office/drawing/2014/main" id="{D31C3342-EBC1-4E5A-92C3-422F5FE1C3E5}"/>
              </a:ext>
            </a:extLst>
          </p:cNvPr>
          <p:cNvSpPr txBox="1"/>
          <p:nvPr/>
        </p:nvSpPr>
        <p:spPr>
          <a:xfrm>
            <a:off x="3989183" y="6531871"/>
            <a:ext cx="3634192" cy="284163"/>
          </a:xfrm>
          <a:prstGeom prst="rect">
            <a:avLst/>
          </a:prstGeom>
          <a:solidFill>
            <a:srgbClr val="000000">
              <a:alpha val="50000"/>
            </a:srgbClr>
          </a:solidFill>
          <a:ln>
            <a:noFill/>
          </a:ln>
        </p:spPr>
        <p:txBody>
          <a:bodyPr wrap="square" rtlCol="0" anchor="ctr">
            <a:noAutofit/>
          </a:bodyPr>
          <a:lstStyle/>
          <a:p>
            <a:pPr algn="ctr">
              <a:spcAft>
                <a:spcPts val="600"/>
              </a:spcAft>
            </a:pPr>
            <a:r>
              <a:rPr lang="nb-NO" sz="1300">
                <a:solidFill>
                  <a:srgbClr val="FFFFFF"/>
                </a:solidFill>
              </a:rPr>
              <a:t>Offentlig sektor</a:t>
            </a:r>
          </a:p>
        </p:txBody>
      </p:sp>
      <p:pic>
        <p:nvPicPr>
          <p:cNvPr id="7" name="Bilde 6">
            <a:extLst>
              <a:ext uri="{FF2B5EF4-FFF2-40B4-BE49-F238E27FC236}">
                <a16:creationId xmlns:a16="http://schemas.microsoft.com/office/drawing/2014/main" id="{4B75D6FA-9E12-4521-9A84-A65445C1C45B}"/>
              </a:ext>
            </a:extLst>
          </p:cNvPr>
          <p:cNvPicPr>
            <a:picLocks noChangeAspect="1"/>
          </p:cNvPicPr>
          <p:nvPr/>
        </p:nvPicPr>
        <p:blipFill>
          <a:blip r:embed="rId5"/>
          <a:stretch>
            <a:fillRect/>
          </a:stretch>
        </p:blipFill>
        <p:spPr>
          <a:xfrm>
            <a:off x="7601769" y="2598738"/>
            <a:ext cx="4437063" cy="2984500"/>
          </a:xfrm>
          <a:prstGeom prst="rect">
            <a:avLst/>
          </a:prstGeom>
        </p:spPr>
      </p:pic>
      <p:sp>
        <p:nvSpPr>
          <p:cNvPr id="15" name="TekstSylinder 14">
            <a:extLst>
              <a:ext uri="{FF2B5EF4-FFF2-40B4-BE49-F238E27FC236}">
                <a16:creationId xmlns:a16="http://schemas.microsoft.com/office/drawing/2014/main" id="{D7F69071-572F-4CF6-927A-B2816F1EE541}"/>
              </a:ext>
            </a:extLst>
          </p:cNvPr>
          <p:cNvSpPr txBox="1"/>
          <p:nvPr/>
        </p:nvSpPr>
        <p:spPr>
          <a:xfrm>
            <a:off x="7601769" y="5529263"/>
            <a:ext cx="4437063" cy="284163"/>
          </a:xfrm>
          <a:prstGeom prst="rect">
            <a:avLst/>
          </a:prstGeom>
          <a:solidFill>
            <a:srgbClr val="000000">
              <a:alpha val="50000"/>
            </a:srgbClr>
          </a:solidFill>
          <a:ln>
            <a:noFill/>
          </a:ln>
        </p:spPr>
        <p:txBody>
          <a:bodyPr wrap="square" rtlCol="0" anchor="ctr">
            <a:noAutofit/>
          </a:bodyPr>
          <a:lstStyle/>
          <a:p>
            <a:pPr algn="ctr">
              <a:spcAft>
                <a:spcPts val="600"/>
              </a:spcAft>
            </a:pPr>
            <a:r>
              <a:rPr lang="nb-NO" sz="1300">
                <a:solidFill>
                  <a:srgbClr val="FFFFFF"/>
                </a:solidFill>
              </a:rPr>
              <a:t>Opplevelser</a:t>
            </a:r>
          </a:p>
        </p:txBody>
      </p:sp>
      <p:sp>
        <p:nvSpPr>
          <p:cNvPr id="3" name="Tittel 2">
            <a:extLst>
              <a:ext uri="{FF2B5EF4-FFF2-40B4-BE49-F238E27FC236}">
                <a16:creationId xmlns:a16="http://schemas.microsoft.com/office/drawing/2014/main" id="{86ED16D0-992E-45A7-9132-810DD2A019EE}"/>
              </a:ext>
            </a:extLst>
          </p:cNvPr>
          <p:cNvSpPr>
            <a:spLocks noGrp="1"/>
          </p:cNvSpPr>
          <p:nvPr>
            <p:ph type="title"/>
          </p:nvPr>
        </p:nvSpPr>
        <p:spPr>
          <a:xfrm>
            <a:off x="753693" y="326129"/>
            <a:ext cx="9601200" cy="1107996"/>
          </a:xfrm>
        </p:spPr>
        <p:txBody>
          <a:bodyPr anchor="ctr">
            <a:normAutofit/>
          </a:bodyPr>
          <a:lstStyle/>
          <a:p>
            <a:r>
              <a:rPr lang="nb-NO" sz="3300" dirty="0"/>
              <a:t>7. Hvilke prioriteringer under satsingsområdene er viktige for dere? </a:t>
            </a:r>
          </a:p>
        </p:txBody>
      </p:sp>
    </p:spTree>
    <p:extLst>
      <p:ext uri="{BB962C8B-B14F-4D97-AF65-F5344CB8AC3E}">
        <p14:creationId xmlns:p14="http://schemas.microsoft.com/office/powerpoint/2010/main" val="3003616342"/>
      </p:ext>
    </p:extLst>
  </p:cSld>
  <p:clrMapOvr>
    <a:masterClrMapping/>
  </p:clrMapOvr>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med norsk samisk logo.pptx" id="{52641888-C602-4942-90ED-E7FE534613C4}" vid="{0AADBF58-AA3B-4665-882D-209C09B050A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0E0EBD047FACA4F9752499CBEDD1534" ma:contentTypeVersion="15" ma:contentTypeDescription="Opprett et nytt dokument." ma:contentTypeScope="" ma:versionID="f4ae72975ba15cac09ab9eb719f1f1bb">
  <xsd:schema xmlns:xsd="http://www.w3.org/2001/XMLSchema" xmlns:xs="http://www.w3.org/2001/XMLSchema" xmlns:p="http://schemas.microsoft.com/office/2006/metadata/properties" xmlns:ns2="b0075016-9247-49ba-8cf8-aaa2ac2b0933" xmlns:ns3="c8162d5d-286f-4e6b-b1a2-28e49cacae08" xmlns:ns4="4c1e125b-b772-4d2d-8af8-eec310c9bc7c" targetNamespace="http://schemas.microsoft.com/office/2006/metadata/properties" ma:root="true" ma:fieldsID="cbb2a5db673966c0be42bec97d4b8de2" ns2:_="" ns3:_="" ns4:_="">
    <xsd:import namespace="b0075016-9247-49ba-8cf8-aaa2ac2b0933"/>
    <xsd:import namespace="c8162d5d-286f-4e6b-b1a2-28e49cacae08"/>
    <xsd:import namespace="4c1e125b-b772-4d2d-8af8-eec310c9bc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75016-9247-49ba-8cf8-aaa2ac2b0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17f1e631-7134-4ce3-8a3d-482fd88a4c5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162d5d-286f-4e6b-b1a2-28e49cacae08"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1e125b-b772-4d2d-8af8-eec310c9bc7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9f414b7-20b1-4c64-af4b-65ef36913627}" ma:internalName="TaxCatchAll" ma:showField="CatchAllData" ma:web="c8162d5d-286f-4e6b-b1a2-28e49cacae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1e125b-b772-4d2d-8af8-eec310c9bc7c" xsi:nil="true"/>
    <lcf76f155ced4ddcb4097134ff3c332f xmlns="b0075016-9247-49ba-8cf8-aaa2ac2b09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9B719C-6D21-4A0A-947F-58466F0DA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75016-9247-49ba-8cf8-aaa2ac2b0933"/>
    <ds:schemaRef ds:uri="c8162d5d-286f-4e6b-b1a2-28e49cacae08"/>
    <ds:schemaRef ds:uri="4c1e125b-b772-4d2d-8af8-eec310c9bc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1BD2C4-59CC-48C3-84D5-EA88188D96D1}">
  <ds:schemaRefs>
    <ds:schemaRef ds:uri="http://schemas.microsoft.com/sharepoint/v3/contenttype/forms"/>
  </ds:schemaRefs>
</ds:datastoreItem>
</file>

<file path=customXml/itemProps3.xml><?xml version="1.0" encoding="utf-8"?>
<ds:datastoreItem xmlns:ds="http://schemas.openxmlformats.org/officeDocument/2006/customXml" ds:itemID="{92D58D9F-F973-46E6-AEAA-E26775EE97EE}">
  <ds:schemaRef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4c1e125b-b772-4d2d-8af8-eec310c9bc7c"/>
    <ds:schemaRef ds:uri="c8162d5d-286f-4e6b-b1a2-28e49cacae08"/>
    <ds:schemaRef ds:uri="b0075016-9247-49ba-8cf8-aaa2ac2b09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TRFK_ppt_norsk_samisk_logo</Template>
  <TotalTime>24628</TotalTime>
  <Words>935</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Verdana</vt:lpstr>
      <vt:lpstr>TRFK</vt:lpstr>
      <vt:lpstr>Legge Regional strategi for verdiskaping i Trøndelag til grunn i lokal planlegging.  </vt:lpstr>
      <vt:lpstr>Bakgrunn</vt:lpstr>
      <vt:lpstr>Gjør dere god kjent med Regional strategi for verdiskaping for Trøndelag og koblingen mot kommunens egne planer</vt:lpstr>
      <vt:lpstr>Egen strategi eller rett på handlingsplan?</vt:lpstr>
      <vt:lpstr>3. Medvirkning og forankring er viktig!</vt:lpstr>
      <vt:lpstr>4. Gjør dere kjent med hovedmålet og hva som ligger i det</vt:lpstr>
      <vt:lpstr>Vurder hvilke satsingsområder som er viktig lokalt? </vt:lpstr>
      <vt:lpstr>6. Hvilke prioriteringer innenfor verktøyene er viktige for dere, og er det andre prioriteringer dere trenger for å løse utfordringer lokalt? </vt:lpstr>
      <vt:lpstr>7. Hvilke prioriteringer under satsingsområdene er viktige for dere? </vt:lpstr>
      <vt:lpstr>8. Hvordan skal dere jobbe med prioriteringene lokal? Utvikle konkrete tiltak som skal gjennomføres.  </vt:lpstr>
      <vt:lpstr>9. Oppsummer arbeidet i et kortfattet og oversiktlig dokument</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 verdiskapingsstrategi og handlingsplan med utgangspunkt i regional strategi for Trøndelag</dc:title>
  <dc:creator>Birgitte Dillan</dc:creator>
  <cp:lastModifiedBy>Ida Valsø</cp:lastModifiedBy>
  <cp:revision>10</cp:revision>
  <dcterms:created xsi:type="dcterms:W3CDTF">2022-03-18T10:57:09Z</dcterms:created>
  <dcterms:modified xsi:type="dcterms:W3CDTF">2024-01-08T14:38:42Z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0x010100F0E0EBD047FACA4F9752499CBEDD1534</vt:lpwstr>
  </property>
</Properties>
</file>