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60" r:id="rId8"/>
    <p:sldId id="261" r:id="rId9"/>
    <p:sldId id="262" r:id="rId10"/>
    <p:sldId id="263" r:id="rId11"/>
    <p:sldId id="264" r:id="rId12"/>
    <p:sldId id="265" r:id="rId13"/>
    <p:sldId id="266" r:id="rId14"/>
    <p:sldId id="268" r:id="rId15"/>
    <p:sldId id="271" r:id="rId16"/>
    <p:sldId id="267" r:id="rId17"/>
    <p:sldId id="25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EBB11-126E-4DA6-CA98-EF2064AEF86E}" v="5" dt="2024-09-11T06:18:18.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rsti Nordberg" userId="S::kjeno@trondelagfylke.no::c9fd2b0a-69fe-40ee-abff-a291063f9593" providerId="AD" clId="Web-{3AB26F0A-8A06-9CA7-221C-F3C24DFA0643}"/>
    <pc:docChg chg="modSld">
      <pc:chgData name="Kjersti Nordberg" userId="S::kjeno@trondelagfylke.no::c9fd2b0a-69fe-40ee-abff-a291063f9593" providerId="AD" clId="Web-{3AB26F0A-8A06-9CA7-221C-F3C24DFA0643}" dt="2024-08-30T11:21:56.191" v="1"/>
      <pc:docMkLst>
        <pc:docMk/>
      </pc:docMkLst>
      <pc:sldChg chg="addSp delSp modSp">
        <pc:chgData name="Kjersti Nordberg" userId="S::kjeno@trondelagfylke.no::c9fd2b0a-69fe-40ee-abff-a291063f9593" providerId="AD" clId="Web-{3AB26F0A-8A06-9CA7-221C-F3C24DFA0643}" dt="2024-08-30T11:21:56.191" v="1"/>
        <pc:sldMkLst>
          <pc:docMk/>
          <pc:sldMk cId="1947690937" sldId="257"/>
        </pc:sldMkLst>
        <pc:spChg chg="add del mod">
          <ac:chgData name="Kjersti Nordberg" userId="S::kjeno@trondelagfylke.no::c9fd2b0a-69fe-40ee-abff-a291063f9593" providerId="AD" clId="Web-{3AB26F0A-8A06-9CA7-221C-F3C24DFA0643}" dt="2024-08-30T11:21:56.191" v="1"/>
          <ac:spMkLst>
            <pc:docMk/>
            <pc:sldMk cId="1947690937" sldId="257"/>
            <ac:spMk id="4" creationId="{9ADCC931-E0F1-C290-2577-2D6D9703BBD6}"/>
          </ac:spMkLst>
        </pc:spChg>
      </pc:sldChg>
    </pc:docChg>
  </pc:docChgLst>
  <pc:docChgLst>
    <pc:chgData name="Kristin Heggdal" userId="S::kriheg@trondelagfylke.no::48951d24-4fbf-4506-9dbc-3002d830d712" providerId="AD" clId="Web-{587663DC-20DF-F8CD-BF16-F9E520E79337}"/>
    <pc:docChg chg="modSld">
      <pc:chgData name="Kristin Heggdal" userId="S::kriheg@trondelagfylke.no::48951d24-4fbf-4506-9dbc-3002d830d712" providerId="AD" clId="Web-{587663DC-20DF-F8CD-BF16-F9E520E79337}" dt="2024-08-13T13:25:58.032" v="58" actId="20577"/>
      <pc:docMkLst>
        <pc:docMk/>
      </pc:docMkLst>
      <pc:sldChg chg="addSp delSp modSp">
        <pc:chgData name="Kristin Heggdal" userId="S::kriheg@trondelagfylke.no::48951d24-4fbf-4506-9dbc-3002d830d712" providerId="AD" clId="Web-{587663DC-20DF-F8CD-BF16-F9E520E79337}" dt="2024-08-13T13:25:29.407" v="30" actId="20577"/>
        <pc:sldMkLst>
          <pc:docMk/>
          <pc:sldMk cId="3646383974" sldId="259"/>
        </pc:sldMkLst>
        <pc:spChg chg="mod">
          <ac:chgData name="Kristin Heggdal" userId="S::kriheg@trondelagfylke.no::48951d24-4fbf-4506-9dbc-3002d830d712" providerId="AD" clId="Web-{587663DC-20DF-F8CD-BF16-F9E520E79337}" dt="2024-08-13T13:25:29.407" v="30" actId="20577"/>
          <ac:spMkLst>
            <pc:docMk/>
            <pc:sldMk cId="3646383974" sldId="259"/>
            <ac:spMk id="2" creationId="{E92F1A12-53A8-F5F1-A4BD-DB7D57E65D52}"/>
          </ac:spMkLst>
        </pc:spChg>
        <pc:picChg chg="add mod">
          <ac:chgData name="Kristin Heggdal" userId="S::kriheg@trondelagfylke.no::48951d24-4fbf-4506-9dbc-3002d830d712" providerId="AD" clId="Web-{587663DC-20DF-F8CD-BF16-F9E520E79337}" dt="2024-08-13T13:23:55.171" v="10" actId="1076"/>
          <ac:picMkLst>
            <pc:docMk/>
            <pc:sldMk cId="3646383974" sldId="259"/>
            <ac:picMk id="4" creationId="{D98E5EA2-ECCC-8DB0-188E-62B56674A8CB}"/>
          </ac:picMkLst>
        </pc:picChg>
        <pc:picChg chg="del">
          <ac:chgData name="Kristin Heggdal" userId="S::kriheg@trondelagfylke.no::48951d24-4fbf-4506-9dbc-3002d830d712" providerId="AD" clId="Web-{587663DC-20DF-F8CD-BF16-F9E520E79337}" dt="2024-08-13T13:23:41.780" v="6"/>
          <ac:picMkLst>
            <pc:docMk/>
            <pc:sldMk cId="3646383974" sldId="259"/>
            <ac:picMk id="1026" creationId="{4F266E56-DB38-2868-552C-1AB1D53FCED3}"/>
          </ac:picMkLst>
        </pc:picChg>
      </pc:sldChg>
      <pc:sldChg chg="modSp">
        <pc:chgData name="Kristin Heggdal" userId="S::kriheg@trondelagfylke.no::48951d24-4fbf-4506-9dbc-3002d830d712" providerId="AD" clId="Web-{587663DC-20DF-F8CD-BF16-F9E520E79337}" dt="2024-08-13T13:25:58.032" v="58" actId="20577"/>
        <pc:sldMkLst>
          <pc:docMk/>
          <pc:sldMk cId="2217325074" sldId="260"/>
        </pc:sldMkLst>
        <pc:spChg chg="mod">
          <ac:chgData name="Kristin Heggdal" userId="S::kriheg@trondelagfylke.no::48951d24-4fbf-4506-9dbc-3002d830d712" providerId="AD" clId="Web-{587663DC-20DF-F8CD-BF16-F9E520E79337}" dt="2024-08-13T13:25:58.032" v="58" actId="20577"/>
          <ac:spMkLst>
            <pc:docMk/>
            <pc:sldMk cId="2217325074" sldId="260"/>
            <ac:spMk id="5" creationId="{516CA203-D985-8B91-0C5B-5736570E0180}"/>
          </ac:spMkLst>
        </pc:spChg>
      </pc:sldChg>
    </pc:docChg>
  </pc:docChgLst>
  <pc:docChgLst>
    <pc:chgData name="Kristin Heggdal" userId="S::kriheg@trondelagfylke.no::48951d24-4fbf-4506-9dbc-3002d830d712" providerId="AD" clId="Web-{1C9B45A0-F25D-29B9-6709-627251D8D882}"/>
    <pc:docChg chg="delSld modSld">
      <pc:chgData name="Kristin Heggdal" userId="S::kriheg@trondelagfylke.no::48951d24-4fbf-4506-9dbc-3002d830d712" providerId="AD" clId="Web-{1C9B45A0-F25D-29B9-6709-627251D8D882}" dt="2024-08-13T13:36:17.926" v="47" actId="20577"/>
      <pc:docMkLst>
        <pc:docMk/>
      </pc:docMkLst>
      <pc:sldChg chg="modSp">
        <pc:chgData name="Kristin Heggdal" userId="S::kriheg@trondelagfylke.no::48951d24-4fbf-4506-9dbc-3002d830d712" providerId="AD" clId="Web-{1C9B45A0-F25D-29B9-6709-627251D8D882}" dt="2024-08-13T13:35:40.441" v="34" actId="20577"/>
        <pc:sldMkLst>
          <pc:docMk/>
          <pc:sldMk cId="1947690937" sldId="257"/>
        </pc:sldMkLst>
        <pc:spChg chg="mod">
          <ac:chgData name="Kristin Heggdal" userId="S::kriheg@trondelagfylke.no::48951d24-4fbf-4506-9dbc-3002d830d712" providerId="AD" clId="Web-{1C9B45A0-F25D-29B9-6709-627251D8D882}" dt="2024-08-13T13:35:40.441" v="34" actId="20577"/>
          <ac:spMkLst>
            <pc:docMk/>
            <pc:sldMk cId="1947690937" sldId="257"/>
            <ac:spMk id="2" creationId="{DD2DD958-9E33-4E98-94A5-8F4B0B2F6E61}"/>
          </ac:spMkLst>
        </pc:spChg>
      </pc:sldChg>
      <pc:sldChg chg="modSp">
        <pc:chgData name="Kristin Heggdal" userId="S::kriheg@trondelagfylke.no::48951d24-4fbf-4506-9dbc-3002d830d712" providerId="AD" clId="Web-{1C9B45A0-F25D-29B9-6709-627251D8D882}" dt="2024-08-13T12:02:23.346" v="1" actId="20577"/>
        <pc:sldMkLst>
          <pc:docMk/>
          <pc:sldMk cId="667392291" sldId="261"/>
        </pc:sldMkLst>
        <pc:graphicFrameChg chg="modGraphic">
          <ac:chgData name="Kristin Heggdal" userId="S::kriheg@trondelagfylke.no::48951d24-4fbf-4506-9dbc-3002d830d712" providerId="AD" clId="Web-{1C9B45A0-F25D-29B9-6709-627251D8D882}" dt="2024-08-13T12:02:23.346" v="1" actId="20577"/>
          <ac:graphicFrameMkLst>
            <pc:docMk/>
            <pc:sldMk cId="667392291" sldId="261"/>
            <ac:graphicFrameMk id="5" creationId="{E02AA14C-DA1F-9745-0446-FE3D23298310}"/>
          </ac:graphicFrameMkLst>
        </pc:graphicFrameChg>
      </pc:sldChg>
      <pc:sldChg chg="modSp">
        <pc:chgData name="Kristin Heggdal" userId="S::kriheg@trondelagfylke.no::48951d24-4fbf-4506-9dbc-3002d830d712" providerId="AD" clId="Web-{1C9B45A0-F25D-29B9-6709-627251D8D882}" dt="2024-08-13T13:36:17.926" v="47" actId="20577"/>
        <pc:sldMkLst>
          <pc:docMk/>
          <pc:sldMk cId="4155755583" sldId="267"/>
        </pc:sldMkLst>
        <pc:spChg chg="mod">
          <ac:chgData name="Kristin Heggdal" userId="S::kriheg@trondelagfylke.no::48951d24-4fbf-4506-9dbc-3002d830d712" providerId="AD" clId="Web-{1C9B45A0-F25D-29B9-6709-627251D8D882}" dt="2024-08-13T13:36:17.926" v="47" actId="20577"/>
          <ac:spMkLst>
            <pc:docMk/>
            <pc:sldMk cId="4155755583" sldId="267"/>
            <ac:spMk id="3" creationId="{0E35521A-1A94-1D1B-CDB3-3BC238D38BD7}"/>
          </ac:spMkLst>
        </pc:spChg>
      </pc:sldChg>
      <pc:sldChg chg="modSp">
        <pc:chgData name="Kristin Heggdal" userId="S::kriheg@trondelagfylke.no::48951d24-4fbf-4506-9dbc-3002d830d712" providerId="AD" clId="Web-{1C9B45A0-F25D-29B9-6709-627251D8D882}" dt="2024-08-13T13:36:13.379" v="45" actId="20577"/>
        <pc:sldMkLst>
          <pc:docMk/>
          <pc:sldMk cId="2095564711" sldId="268"/>
        </pc:sldMkLst>
        <pc:spChg chg="mod">
          <ac:chgData name="Kristin Heggdal" userId="S::kriheg@trondelagfylke.no::48951d24-4fbf-4506-9dbc-3002d830d712" providerId="AD" clId="Web-{1C9B45A0-F25D-29B9-6709-627251D8D882}" dt="2024-08-13T13:36:13.379" v="45" actId="20577"/>
          <ac:spMkLst>
            <pc:docMk/>
            <pc:sldMk cId="2095564711" sldId="268"/>
            <ac:spMk id="3" creationId="{5976CCB2-782F-8E13-369F-21C8EE9ECB54}"/>
          </ac:spMkLst>
        </pc:spChg>
      </pc:sldChg>
      <pc:sldChg chg="del">
        <pc:chgData name="Kristin Heggdal" userId="S::kriheg@trondelagfylke.no::48951d24-4fbf-4506-9dbc-3002d830d712" providerId="AD" clId="Web-{1C9B45A0-F25D-29B9-6709-627251D8D882}" dt="2024-08-13T13:33:18.032" v="10"/>
        <pc:sldMkLst>
          <pc:docMk/>
          <pc:sldMk cId="2061142869" sldId="269"/>
        </pc:sldMkLst>
      </pc:sldChg>
      <pc:sldChg chg="modSp del">
        <pc:chgData name="Kristin Heggdal" userId="S::kriheg@trondelagfylke.no::48951d24-4fbf-4506-9dbc-3002d830d712" providerId="AD" clId="Web-{1C9B45A0-F25D-29B9-6709-627251D8D882}" dt="2024-08-13T13:33:21.220" v="11"/>
        <pc:sldMkLst>
          <pc:docMk/>
          <pc:sldMk cId="2257711910" sldId="270"/>
        </pc:sldMkLst>
        <pc:spChg chg="mod">
          <ac:chgData name="Kristin Heggdal" userId="S::kriheg@trondelagfylke.no::48951d24-4fbf-4506-9dbc-3002d830d712" providerId="AD" clId="Web-{1C9B45A0-F25D-29B9-6709-627251D8D882}" dt="2024-08-13T13:33:16.001" v="9" actId="20577"/>
          <ac:spMkLst>
            <pc:docMk/>
            <pc:sldMk cId="2257711910" sldId="270"/>
            <ac:spMk id="3" creationId="{7244962F-5031-817F-5612-17810E613FDE}"/>
          </ac:spMkLst>
        </pc:spChg>
      </pc:sldChg>
    </pc:docChg>
  </pc:docChgLst>
  <pc:docChgLst>
    <pc:chgData name="Kjersti Nordberg" userId="S::kjeno@trondelagfylke.no::c9fd2b0a-69fe-40ee-abff-a291063f9593" providerId="AD" clId="Web-{E0E07656-79ED-AA29-432C-526F20D8004F}"/>
    <pc:docChg chg="modSld">
      <pc:chgData name="Kjersti Nordberg" userId="S::kjeno@trondelagfylke.no::c9fd2b0a-69fe-40ee-abff-a291063f9593" providerId="AD" clId="Web-{E0E07656-79ED-AA29-432C-526F20D8004F}" dt="2024-09-03T10:37:23.632" v="13" actId="20577"/>
      <pc:docMkLst>
        <pc:docMk/>
      </pc:docMkLst>
      <pc:sldChg chg="modSp">
        <pc:chgData name="Kjersti Nordberg" userId="S::kjeno@trondelagfylke.no::c9fd2b0a-69fe-40ee-abff-a291063f9593" providerId="AD" clId="Web-{E0E07656-79ED-AA29-432C-526F20D8004F}" dt="2024-09-03T10:22:37.551" v="0" actId="1076"/>
        <pc:sldMkLst>
          <pc:docMk/>
          <pc:sldMk cId="667392291" sldId="261"/>
        </pc:sldMkLst>
        <pc:graphicFrameChg chg="mod">
          <ac:chgData name="Kjersti Nordberg" userId="S::kjeno@trondelagfylke.no::c9fd2b0a-69fe-40ee-abff-a291063f9593" providerId="AD" clId="Web-{E0E07656-79ED-AA29-432C-526F20D8004F}" dt="2024-09-03T10:22:37.551" v="0" actId="1076"/>
          <ac:graphicFrameMkLst>
            <pc:docMk/>
            <pc:sldMk cId="667392291" sldId="261"/>
            <ac:graphicFrameMk id="5" creationId="{E02AA14C-DA1F-9745-0446-FE3D23298310}"/>
          </ac:graphicFrameMkLst>
        </pc:graphicFrameChg>
      </pc:sldChg>
      <pc:sldChg chg="modSp">
        <pc:chgData name="Kjersti Nordberg" userId="S::kjeno@trondelagfylke.no::c9fd2b0a-69fe-40ee-abff-a291063f9593" providerId="AD" clId="Web-{E0E07656-79ED-AA29-432C-526F20D8004F}" dt="2024-09-03T10:37:23.632" v="13" actId="20577"/>
        <pc:sldMkLst>
          <pc:docMk/>
          <pc:sldMk cId="4155755583" sldId="267"/>
        </pc:sldMkLst>
        <pc:spChg chg="mod">
          <ac:chgData name="Kjersti Nordberg" userId="S::kjeno@trondelagfylke.no::c9fd2b0a-69fe-40ee-abff-a291063f9593" providerId="AD" clId="Web-{E0E07656-79ED-AA29-432C-526F20D8004F}" dt="2024-09-03T10:37:23.632" v="13" actId="20577"/>
          <ac:spMkLst>
            <pc:docMk/>
            <pc:sldMk cId="4155755583" sldId="267"/>
            <ac:spMk id="2" creationId="{B7D6077A-CFCB-EF86-BDC7-3828C59C5306}"/>
          </ac:spMkLst>
        </pc:spChg>
      </pc:sldChg>
    </pc:docChg>
  </pc:docChgLst>
  <pc:docChgLst>
    <pc:chgData name="Mona Jønvik Andersson" userId="255050fd-a7b5-4ae7-ba4b-562d5dd5000b" providerId="ADAL" clId="{247E704C-68A2-E048-80A8-23BD2FF8A315}"/>
    <pc:docChg chg="modSld">
      <pc:chgData name="Mona Jønvik Andersson" userId="255050fd-a7b5-4ae7-ba4b-562d5dd5000b" providerId="ADAL" clId="{247E704C-68A2-E048-80A8-23BD2FF8A315}" dt="2024-08-30T11:45:48.655" v="8"/>
      <pc:docMkLst>
        <pc:docMk/>
      </pc:docMkLst>
      <pc:sldChg chg="addSp delSp modSp mod">
        <pc:chgData name="Mona Jønvik Andersson" userId="255050fd-a7b5-4ae7-ba4b-562d5dd5000b" providerId="ADAL" clId="{247E704C-68A2-E048-80A8-23BD2FF8A315}" dt="2024-08-30T11:45:48.655" v="8"/>
        <pc:sldMkLst>
          <pc:docMk/>
          <pc:sldMk cId="2818905544" sldId="256"/>
        </pc:sldMkLst>
        <pc:spChg chg="add del mod">
          <ac:chgData name="Mona Jønvik Andersson" userId="255050fd-a7b5-4ae7-ba4b-562d5dd5000b" providerId="ADAL" clId="{247E704C-68A2-E048-80A8-23BD2FF8A315}" dt="2024-08-30T11:45:48.655" v="8"/>
          <ac:spMkLst>
            <pc:docMk/>
            <pc:sldMk cId="2818905544" sldId="256"/>
            <ac:spMk id="4" creationId="{41C361AC-653A-CC99-1B60-A66EA7DDC510}"/>
          </ac:spMkLst>
        </pc:spChg>
        <pc:spChg chg="add del mod">
          <ac:chgData name="Mona Jønvik Andersson" userId="255050fd-a7b5-4ae7-ba4b-562d5dd5000b" providerId="ADAL" clId="{247E704C-68A2-E048-80A8-23BD2FF8A315}" dt="2024-08-30T11:45:47.126" v="4"/>
          <ac:spMkLst>
            <pc:docMk/>
            <pc:sldMk cId="2818905544" sldId="256"/>
            <ac:spMk id="5" creationId="{4FBB1E51-2704-59FD-D00E-443CDA2C9A95}"/>
          </ac:spMkLst>
        </pc:spChg>
        <pc:spChg chg="add del mod">
          <ac:chgData name="Mona Jønvik Andersson" userId="255050fd-a7b5-4ae7-ba4b-562d5dd5000b" providerId="ADAL" clId="{247E704C-68A2-E048-80A8-23BD2FF8A315}" dt="2024-08-30T11:45:47.922" v="6"/>
          <ac:spMkLst>
            <pc:docMk/>
            <pc:sldMk cId="2818905544" sldId="256"/>
            <ac:spMk id="6" creationId="{C86A59F6-71E1-C990-65B5-67BEAF77C1C0}"/>
          </ac:spMkLst>
        </pc:spChg>
      </pc:sldChg>
    </pc:docChg>
  </pc:docChgLst>
  <pc:docChgLst>
    <pc:chgData name="Kjersti Nordberg" userId="S::kjeno@trondelagfylke.no::c9fd2b0a-69fe-40ee-abff-a291063f9593" providerId="AD" clId="Web-{A8EEBB11-126E-4DA6-CA98-EF2064AEF86E}"/>
    <pc:docChg chg="modSld">
      <pc:chgData name="Kjersti Nordberg" userId="S::kjeno@trondelagfylke.no::c9fd2b0a-69fe-40ee-abff-a291063f9593" providerId="AD" clId="Web-{A8EEBB11-126E-4DA6-CA98-EF2064AEF86E}" dt="2024-09-11T06:18:18.628" v="9" actId="20577"/>
      <pc:docMkLst>
        <pc:docMk/>
      </pc:docMkLst>
      <pc:sldChg chg="modSp">
        <pc:chgData name="Kjersti Nordberg" userId="S::kjeno@trondelagfylke.no::c9fd2b0a-69fe-40ee-abff-a291063f9593" providerId="AD" clId="Web-{A8EEBB11-126E-4DA6-CA98-EF2064AEF86E}" dt="2024-09-11T06:16:11.736" v="1" actId="20577"/>
        <pc:sldMkLst>
          <pc:docMk/>
          <pc:sldMk cId="3646383974" sldId="259"/>
        </pc:sldMkLst>
        <pc:spChg chg="mod">
          <ac:chgData name="Kjersti Nordberg" userId="S::kjeno@trondelagfylke.no::c9fd2b0a-69fe-40ee-abff-a291063f9593" providerId="AD" clId="Web-{A8EEBB11-126E-4DA6-CA98-EF2064AEF86E}" dt="2024-09-11T06:16:11.736" v="1" actId="20577"/>
          <ac:spMkLst>
            <pc:docMk/>
            <pc:sldMk cId="3646383974" sldId="259"/>
            <ac:spMk id="2" creationId="{E92F1A12-53A8-F5F1-A4BD-DB7D57E65D52}"/>
          </ac:spMkLst>
        </pc:spChg>
      </pc:sldChg>
      <pc:sldChg chg="modSp">
        <pc:chgData name="Kjersti Nordberg" userId="S::kjeno@trondelagfylke.no::c9fd2b0a-69fe-40ee-abff-a291063f9593" providerId="AD" clId="Web-{A8EEBB11-126E-4DA6-CA98-EF2064AEF86E}" dt="2024-09-11T06:17:12.096" v="6" actId="20577"/>
        <pc:sldMkLst>
          <pc:docMk/>
          <pc:sldMk cId="667392291" sldId="261"/>
        </pc:sldMkLst>
        <pc:graphicFrameChg chg="mod modGraphic">
          <ac:chgData name="Kjersti Nordberg" userId="S::kjeno@trondelagfylke.no::c9fd2b0a-69fe-40ee-abff-a291063f9593" providerId="AD" clId="Web-{A8EEBB11-126E-4DA6-CA98-EF2064AEF86E}" dt="2024-09-11T06:17:12.096" v="6" actId="20577"/>
          <ac:graphicFrameMkLst>
            <pc:docMk/>
            <pc:sldMk cId="667392291" sldId="261"/>
            <ac:graphicFrameMk id="5" creationId="{E02AA14C-DA1F-9745-0446-FE3D23298310}"/>
          </ac:graphicFrameMkLst>
        </pc:graphicFrameChg>
      </pc:sldChg>
      <pc:sldChg chg="modSp">
        <pc:chgData name="Kjersti Nordberg" userId="S::kjeno@trondelagfylke.no::c9fd2b0a-69fe-40ee-abff-a291063f9593" providerId="AD" clId="Web-{A8EEBB11-126E-4DA6-CA98-EF2064AEF86E}" dt="2024-09-11T06:18:18.628" v="9" actId="20577"/>
        <pc:sldMkLst>
          <pc:docMk/>
          <pc:sldMk cId="4155755583" sldId="267"/>
        </pc:sldMkLst>
        <pc:spChg chg="mod">
          <ac:chgData name="Kjersti Nordberg" userId="S::kjeno@trondelagfylke.no::c9fd2b0a-69fe-40ee-abff-a291063f9593" providerId="AD" clId="Web-{A8EEBB11-126E-4DA6-CA98-EF2064AEF86E}" dt="2024-09-11T06:18:18.628" v="9" actId="20577"/>
          <ac:spMkLst>
            <pc:docMk/>
            <pc:sldMk cId="4155755583" sldId="267"/>
            <ac:spMk id="2" creationId="{B7D6077A-CFCB-EF86-BDC7-3828C59C5306}"/>
          </ac:spMkLst>
        </pc:spChg>
      </pc:sldChg>
    </pc:docChg>
  </pc:docChgLst>
  <pc:docChgLst>
    <pc:chgData name="Kristin Heggdal" userId="S::kriheg@trondelagfylke.no::48951d24-4fbf-4506-9dbc-3002d830d712" providerId="AD" clId="Web-{43BEA792-851F-A340-7D3C-8A2E52066C42}"/>
    <pc:docChg chg="modSld">
      <pc:chgData name="Kristin Heggdal" userId="S::kriheg@trondelagfylke.no::48951d24-4fbf-4506-9dbc-3002d830d712" providerId="AD" clId="Web-{43BEA792-851F-A340-7D3C-8A2E52066C42}" dt="2024-06-24T07:57:33.220" v="0" actId="20577"/>
      <pc:docMkLst>
        <pc:docMk/>
      </pc:docMkLst>
      <pc:sldChg chg="modSp">
        <pc:chgData name="Kristin Heggdal" userId="S::kriheg@trondelagfylke.no::48951d24-4fbf-4506-9dbc-3002d830d712" providerId="AD" clId="Web-{43BEA792-851F-A340-7D3C-8A2E52066C42}" dt="2024-06-24T07:57:33.220" v="0" actId="20577"/>
        <pc:sldMkLst>
          <pc:docMk/>
          <pc:sldMk cId="4155755583" sldId="267"/>
        </pc:sldMkLst>
        <pc:spChg chg="mod">
          <ac:chgData name="Kristin Heggdal" userId="S::kriheg@trondelagfylke.no::48951d24-4fbf-4506-9dbc-3002d830d712" providerId="AD" clId="Web-{43BEA792-851F-A340-7D3C-8A2E52066C42}" dt="2024-06-24T07:57:33.220" v="0" actId="20577"/>
          <ac:spMkLst>
            <pc:docMk/>
            <pc:sldMk cId="4155755583" sldId="267"/>
            <ac:spMk id="2" creationId="{B7D6077A-CFCB-EF86-BDC7-3828C59C5306}"/>
          </ac:spMkLst>
        </pc:spChg>
      </pc:sldChg>
    </pc:docChg>
  </pc:docChgLst>
  <pc:docChgLst>
    <pc:chgData name="Kjersti Nordberg" userId="S::kjeno@trondelagfylke.no::c9fd2b0a-69fe-40ee-abff-a291063f9593" providerId="AD" clId="Web-{A484E472-D395-80C1-6691-CA72DBB1234F}"/>
    <pc:docChg chg="modSld">
      <pc:chgData name="Kjersti Nordberg" userId="S::kjeno@trondelagfylke.no::c9fd2b0a-69fe-40ee-abff-a291063f9593" providerId="AD" clId="Web-{A484E472-D395-80C1-6691-CA72DBB1234F}" dt="2024-08-29T08:52:23.092" v="404" actId="14100"/>
      <pc:docMkLst>
        <pc:docMk/>
      </pc:docMkLst>
      <pc:sldChg chg="modSp">
        <pc:chgData name="Kjersti Nordberg" userId="S::kjeno@trondelagfylke.no::c9fd2b0a-69fe-40ee-abff-a291063f9593" providerId="AD" clId="Web-{A484E472-D395-80C1-6691-CA72DBB1234F}" dt="2024-08-29T08:52:23.092" v="404" actId="14100"/>
        <pc:sldMkLst>
          <pc:docMk/>
          <pc:sldMk cId="3646383974" sldId="259"/>
        </pc:sldMkLst>
        <pc:spChg chg="mod">
          <ac:chgData name="Kjersti Nordberg" userId="S::kjeno@trondelagfylke.no::c9fd2b0a-69fe-40ee-abff-a291063f9593" providerId="AD" clId="Web-{A484E472-D395-80C1-6691-CA72DBB1234F}" dt="2024-08-29T08:52:23.092" v="404" actId="14100"/>
          <ac:spMkLst>
            <pc:docMk/>
            <pc:sldMk cId="3646383974" sldId="259"/>
            <ac:spMk id="2" creationId="{E92F1A12-53A8-F5F1-A4BD-DB7D57E65D52}"/>
          </ac:spMkLst>
        </pc:spChg>
        <pc:picChg chg="mod">
          <ac:chgData name="Kjersti Nordberg" userId="S::kjeno@trondelagfylke.no::c9fd2b0a-69fe-40ee-abff-a291063f9593" providerId="AD" clId="Web-{A484E472-D395-80C1-6691-CA72DBB1234F}" dt="2024-08-29T08:51:48.654" v="326" actId="1076"/>
          <ac:picMkLst>
            <pc:docMk/>
            <pc:sldMk cId="3646383974" sldId="259"/>
            <ac:picMk id="4" creationId="{D98E5EA2-ECCC-8DB0-188E-62B56674A8CB}"/>
          </ac:picMkLst>
        </pc:picChg>
      </pc:sldChg>
      <pc:sldChg chg="modSp">
        <pc:chgData name="Kjersti Nordberg" userId="S::kjeno@trondelagfylke.no::c9fd2b0a-69fe-40ee-abff-a291063f9593" providerId="AD" clId="Web-{A484E472-D395-80C1-6691-CA72DBB1234F}" dt="2024-08-29T08:39:16.090" v="31" actId="20577"/>
        <pc:sldMkLst>
          <pc:docMk/>
          <pc:sldMk cId="1936883407" sldId="263"/>
        </pc:sldMkLst>
        <pc:spChg chg="mod">
          <ac:chgData name="Kjersti Nordberg" userId="S::kjeno@trondelagfylke.no::c9fd2b0a-69fe-40ee-abff-a291063f9593" providerId="AD" clId="Web-{A484E472-D395-80C1-6691-CA72DBB1234F}" dt="2024-08-29T08:39:16.090" v="31" actId="20577"/>
          <ac:spMkLst>
            <pc:docMk/>
            <pc:sldMk cId="1936883407" sldId="263"/>
            <ac:spMk id="2" creationId="{9FA867CE-D45F-0576-847D-3FB65C0B50AC}"/>
          </ac:spMkLst>
        </pc:spChg>
      </pc:sldChg>
      <pc:sldChg chg="modSp">
        <pc:chgData name="Kjersti Nordberg" userId="S::kjeno@trondelagfylke.no::c9fd2b0a-69fe-40ee-abff-a291063f9593" providerId="AD" clId="Web-{A484E472-D395-80C1-6691-CA72DBB1234F}" dt="2024-08-29T08:40:23.357" v="35" actId="14100"/>
        <pc:sldMkLst>
          <pc:docMk/>
          <pc:sldMk cId="988276196" sldId="264"/>
        </pc:sldMkLst>
        <pc:spChg chg="mod">
          <ac:chgData name="Kjersti Nordberg" userId="S::kjeno@trondelagfylke.no::c9fd2b0a-69fe-40ee-abff-a291063f9593" providerId="AD" clId="Web-{A484E472-D395-80C1-6691-CA72DBB1234F}" dt="2024-08-29T08:40:23.357" v="35" actId="14100"/>
          <ac:spMkLst>
            <pc:docMk/>
            <pc:sldMk cId="988276196" sldId="264"/>
            <ac:spMk id="2" creationId="{8D9195A1-5027-B362-46CB-6520D1956F1A}"/>
          </ac:spMkLst>
        </pc:spChg>
      </pc:sldChg>
      <pc:sldChg chg="modSp">
        <pc:chgData name="Kjersti Nordberg" userId="S::kjeno@trondelagfylke.no::c9fd2b0a-69fe-40ee-abff-a291063f9593" providerId="AD" clId="Web-{A484E472-D395-80C1-6691-CA72DBB1234F}" dt="2024-08-29T08:51:03.699" v="325" actId="20577"/>
        <pc:sldMkLst>
          <pc:docMk/>
          <pc:sldMk cId="2894990200" sldId="265"/>
        </pc:sldMkLst>
        <pc:spChg chg="mod">
          <ac:chgData name="Kjersti Nordberg" userId="S::kjeno@trondelagfylke.no::c9fd2b0a-69fe-40ee-abff-a291063f9593" providerId="AD" clId="Web-{A484E472-D395-80C1-6691-CA72DBB1234F}" dt="2024-08-29T08:51:03.699" v="325" actId="20577"/>
          <ac:spMkLst>
            <pc:docMk/>
            <pc:sldMk cId="2894990200" sldId="265"/>
            <ac:spMk id="2" creationId="{A26A153B-E27B-3C55-9118-3220974132D0}"/>
          </ac:spMkLst>
        </pc:spChg>
      </pc:sldChg>
      <pc:sldChg chg="addSp delSp modSp">
        <pc:chgData name="Kjersti Nordberg" userId="S::kjeno@trondelagfylke.no::c9fd2b0a-69fe-40ee-abff-a291063f9593" providerId="AD" clId="Web-{A484E472-D395-80C1-6691-CA72DBB1234F}" dt="2024-08-29T08:49:22.916" v="318" actId="688"/>
        <pc:sldMkLst>
          <pc:docMk/>
          <pc:sldMk cId="3819631386" sldId="266"/>
        </pc:sldMkLst>
        <pc:spChg chg="mod">
          <ac:chgData name="Kjersti Nordberg" userId="S::kjeno@trondelagfylke.no::c9fd2b0a-69fe-40ee-abff-a291063f9593" providerId="AD" clId="Web-{A484E472-D395-80C1-6691-CA72DBB1234F}" dt="2024-08-29T08:49:12.838" v="315" actId="14100"/>
          <ac:spMkLst>
            <pc:docMk/>
            <pc:sldMk cId="3819631386" sldId="266"/>
            <ac:spMk id="2" creationId="{28E52446-2403-23C1-3437-EA63002259CF}"/>
          </ac:spMkLst>
        </pc:spChg>
        <pc:picChg chg="add del mod">
          <ac:chgData name="Kjersti Nordberg" userId="S::kjeno@trondelagfylke.no::c9fd2b0a-69fe-40ee-abff-a291063f9593" providerId="AD" clId="Web-{A484E472-D395-80C1-6691-CA72DBB1234F}" dt="2024-08-29T08:43:46.690" v="57"/>
          <ac:picMkLst>
            <pc:docMk/>
            <pc:sldMk cId="3819631386" sldId="266"/>
            <ac:picMk id="4" creationId="{83F32DA0-D26C-8FBC-EA32-65FE735F5AD5}"/>
          </ac:picMkLst>
        </pc:picChg>
        <pc:picChg chg="add mod">
          <ac:chgData name="Kjersti Nordberg" userId="S::kjeno@trondelagfylke.no::c9fd2b0a-69fe-40ee-abff-a291063f9593" providerId="AD" clId="Web-{A484E472-D395-80C1-6691-CA72DBB1234F}" dt="2024-08-29T08:49:22.916" v="318" actId="688"/>
          <ac:picMkLst>
            <pc:docMk/>
            <pc:sldMk cId="3819631386" sldId="266"/>
            <ac:picMk id="5" creationId="{C0F6D30D-4BD4-5EF6-40A1-637C973A1E9D}"/>
          </ac:picMkLst>
        </pc:picChg>
      </pc:sldChg>
      <pc:sldChg chg="modSp">
        <pc:chgData name="Kjersti Nordberg" userId="S::kjeno@trondelagfylke.no::c9fd2b0a-69fe-40ee-abff-a291063f9593" providerId="AD" clId="Web-{A484E472-D395-80C1-6691-CA72DBB1234F}" dt="2024-08-29T08:49:42.276" v="323" actId="20577"/>
        <pc:sldMkLst>
          <pc:docMk/>
          <pc:sldMk cId="2095564711" sldId="268"/>
        </pc:sldMkLst>
        <pc:spChg chg="mod">
          <ac:chgData name="Kjersti Nordberg" userId="S::kjeno@trondelagfylke.no::c9fd2b0a-69fe-40ee-abff-a291063f9593" providerId="AD" clId="Web-{A484E472-D395-80C1-6691-CA72DBB1234F}" dt="2024-08-29T08:49:42.276" v="323" actId="20577"/>
          <ac:spMkLst>
            <pc:docMk/>
            <pc:sldMk cId="2095564711" sldId="268"/>
            <ac:spMk id="2" creationId="{AD28FCF8-521E-0C54-BD03-1F80907FF5E3}"/>
          </ac:spMkLst>
        </pc:spChg>
      </pc:sldChg>
    </pc:docChg>
  </pc:docChgLst>
  <pc:docChgLst>
    <pc:chgData name="Kristin Heggdal" userId="S::kriheg@trondelagfylke.no::48951d24-4fbf-4506-9dbc-3002d830d712" providerId="AD" clId="Web-{8480091F-86DE-0C65-C243-19149178E684}"/>
    <pc:docChg chg="modSld">
      <pc:chgData name="Kristin Heggdal" userId="S::kriheg@trondelagfylke.no::48951d24-4fbf-4506-9dbc-3002d830d712" providerId="AD" clId="Web-{8480091F-86DE-0C65-C243-19149178E684}" dt="2024-06-11T10:38:29.600" v="15" actId="1076"/>
      <pc:docMkLst>
        <pc:docMk/>
      </pc:docMkLst>
      <pc:sldChg chg="addSp delSp modSp">
        <pc:chgData name="Kristin Heggdal" userId="S::kriheg@trondelagfylke.no::48951d24-4fbf-4506-9dbc-3002d830d712" providerId="AD" clId="Web-{8480091F-86DE-0C65-C243-19149178E684}" dt="2024-06-11T10:38:29.600" v="15" actId="1076"/>
        <pc:sldMkLst>
          <pc:docMk/>
          <pc:sldMk cId="2061142869" sldId="269"/>
        </pc:sldMkLst>
        <pc:spChg chg="mod">
          <ac:chgData name="Kristin Heggdal" userId="S::kriheg@trondelagfylke.no::48951d24-4fbf-4506-9dbc-3002d830d712" providerId="AD" clId="Web-{8480091F-86DE-0C65-C243-19149178E684}" dt="2024-06-11T10:38:03.147" v="9" actId="1076"/>
          <ac:spMkLst>
            <pc:docMk/>
            <pc:sldMk cId="2061142869" sldId="269"/>
            <ac:spMk id="4" creationId="{21C3B608-4D84-C07C-763E-E16EB5212677}"/>
          </ac:spMkLst>
        </pc:spChg>
        <pc:picChg chg="add del mod">
          <ac:chgData name="Kristin Heggdal" userId="S::kriheg@trondelagfylke.no::48951d24-4fbf-4506-9dbc-3002d830d712" providerId="AD" clId="Web-{8480091F-86DE-0C65-C243-19149178E684}" dt="2024-06-11T10:37:43.959" v="2"/>
          <ac:picMkLst>
            <pc:docMk/>
            <pc:sldMk cId="2061142869" sldId="269"/>
            <ac:picMk id="2" creationId="{DC0A74F5-06D4-9B5B-31D0-47C791E25C78}"/>
          </ac:picMkLst>
        </pc:picChg>
        <pc:picChg chg="add mod">
          <ac:chgData name="Kristin Heggdal" userId="S::kriheg@trondelagfylke.no::48951d24-4fbf-4506-9dbc-3002d830d712" providerId="AD" clId="Web-{8480091F-86DE-0C65-C243-19149178E684}" dt="2024-06-11T10:38:29.600" v="15" actId="1076"/>
          <ac:picMkLst>
            <pc:docMk/>
            <pc:sldMk cId="2061142869" sldId="269"/>
            <ac:picMk id="3" creationId="{313890D7-177D-A813-E8AC-3080B9948C1B}"/>
          </ac:picMkLst>
        </pc:picChg>
        <pc:picChg chg="add mod">
          <ac:chgData name="Kristin Heggdal" userId="S::kriheg@trondelagfylke.no::48951d24-4fbf-4506-9dbc-3002d830d712" providerId="AD" clId="Web-{8480091F-86DE-0C65-C243-19149178E684}" dt="2024-06-11T10:38:17.913" v="13" actId="14100"/>
          <ac:picMkLst>
            <pc:docMk/>
            <pc:sldMk cId="2061142869" sldId="269"/>
            <ac:picMk id="5" creationId="{24DF680E-9036-89A5-2F4C-6231388E6431}"/>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hyperlink" Target="https://www.trondelagfylke.no/vare-tjenester/folkehelse-idrett-frivillighet/friluftsliv/dagsturhytta-trondelag/presentasjoner-og-plakate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trondelagfylke.no/vare-tjenester/folkehelse-idrett-frivillighet/friluftsliv/dagsturhytta-trondelag/presentasjoner-og-plakater/" TargetMode="External"/><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9FBC3-1495-4679-9A7E-B6F6BDC2D35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E87DB18-EC2B-48CE-8416-B9073C0E2749}">
      <dgm:prSet/>
      <dgm:spPr/>
      <dgm:t>
        <a:bodyPr/>
        <a:lstStyle/>
        <a:p>
          <a:r>
            <a:rPr lang="nb-NO" dirty="0"/>
            <a:t>Du kan bruke </a:t>
          </a:r>
          <a:r>
            <a:rPr lang="nb-NO" dirty="0" err="1"/>
            <a:t>PowerPointen</a:t>
          </a:r>
          <a:r>
            <a:rPr lang="nb-NO" dirty="0"/>
            <a:t> når du skal presentere Dagsturhytta Trøndelag i din arbeidshverdag. </a:t>
          </a:r>
          <a:endParaRPr lang="en-US" dirty="0"/>
        </a:p>
      </dgm:t>
    </dgm:pt>
    <dgm:pt modelId="{D072015F-F5F6-40FA-8666-4ADC807AD735}" type="parTrans" cxnId="{76165590-E800-456F-9A38-DEB5EED5C015}">
      <dgm:prSet/>
      <dgm:spPr/>
      <dgm:t>
        <a:bodyPr/>
        <a:lstStyle/>
        <a:p>
          <a:endParaRPr lang="en-US"/>
        </a:p>
      </dgm:t>
    </dgm:pt>
    <dgm:pt modelId="{0814A6A3-B609-49CC-8200-65B942611C47}" type="sibTrans" cxnId="{76165590-E800-456F-9A38-DEB5EED5C015}">
      <dgm:prSet/>
      <dgm:spPr/>
      <dgm:t>
        <a:bodyPr/>
        <a:lstStyle/>
        <a:p>
          <a:endParaRPr lang="en-US"/>
        </a:p>
      </dgm:t>
    </dgm:pt>
    <dgm:pt modelId="{9363F2F3-7FA1-44F7-84AD-47D15C202850}">
      <dgm:prSet/>
      <dgm:spPr/>
      <dgm:t>
        <a:bodyPr/>
        <a:lstStyle/>
        <a:p>
          <a:r>
            <a:rPr lang="nb-NO" dirty="0">
              <a:hlinkClick xmlns:r="http://schemas.openxmlformats.org/officeDocument/2006/relationships" r:id="rId1"/>
            </a:rPr>
            <a:t>Last ned filen her.</a:t>
          </a:r>
          <a:endParaRPr lang="en-US" dirty="0"/>
        </a:p>
      </dgm:t>
    </dgm:pt>
    <dgm:pt modelId="{AEAC730D-8E8C-456D-B432-03F3C38AEA1C}" type="parTrans" cxnId="{DB370AEC-43CD-43D0-A81A-CAE433DB0CC7}">
      <dgm:prSet/>
      <dgm:spPr/>
      <dgm:t>
        <a:bodyPr/>
        <a:lstStyle/>
        <a:p>
          <a:endParaRPr lang="en-US"/>
        </a:p>
      </dgm:t>
    </dgm:pt>
    <dgm:pt modelId="{47B686D8-C50E-4BCB-85FD-43A0593FC33B}" type="sibTrans" cxnId="{DB370AEC-43CD-43D0-A81A-CAE433DB0CC7}">
      <dgm:prSet/>
      <dgm:spPr/>
      <dgm:t>
        <a:bodyPr/>
        <a:lstStyle/>
        <a:p>
          <a:endParaRPr lang="en-US"/>
        </a:p>
      </dgm:t>
    </dgm:pt>
    <dgm:pt modelId="{60892DE5-6747-40A6-9072-36DC799BC305}" type="pres">
      <dgm:prSet presAssocID="{31E9FBC3-1495-4679-9A7E-B6F6BDC2D352}" presName="root" presStyleCnt="0">
        <dgm:presLayoutVars>
          <dgm:dir/>
          <dgm:resizeHandles val="exact"/>
        </dgm:presLayoutVars>
      </dgm:prSet>
      <dgm:spPr/>
    </dgm:pt>
    <dgm:pt modelId="{68171546-0305-405B-854B-2C5CEC83F3C5}" type="pres">
      <dgm:prSet presAssocID="{6E87DB18-EC2B-48CE-8416-B9073C0E2749}" presName="compNode" presStyleCnt="0"/>
      <dgm:spPr/>
    </dgm:pt>
    <dgm:pt modelId="{79903E9B-5701-417E-8B50-3239A3231CFB}" type="pres">
      <dgm:prSet presAssocID="{6E87DB18-EC2B-48CE-8416-B9073C0E2749}" presName="bgRect" presStyleLbl="bgShp" presStyleIdx="0" presStyleCnt="2"/>
      <dgm:spPr/>
    </dgm:pt>
    <dgm:pt modelId="{CA4286DB-B682-497A-A6DB-357E6F96592C}" type="pres">
      <dgm:prSet presAssocID="{6E87DB18-EC2B-48CE-8416-B9073C0E2749}"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pørsmål"/>
        </a:ext>
      </dgm:extLst>
    </dgm:pt>
    <dgm:pt modelId="{9FDB0FB9-5453-46EB-A6AB-03F16BBCB441}" type="pres">
      <dgm:prSet presAssocID="{6E87DB18-EC2B-48CE-8416-B9073C0E2749}" presName="spaceRect" presStyleCnt="0"/>
      <dgm:spPr/>
    </dgm:pt>
    <dgm:pt modelId="{551060E5-8658-4250-A2A2-2D0FD21E5FC0}" type="pres">
      <dgm:prSet presAssocID="{6E87DB18-EC2B-48CE-8416-B9073C0E2749}" presName="parTx" presStyleLbl="revTx" presStyleIdx="0" presStyleCnt="2">
        <dgm:presLayoutVars>
          <dgm:chMax val="0"/>
          <dgm:chPref val="0"/>
        </dgm:presLayoutVars>
      </dgm:prSet>
      <dgm:spPr/>
    </dgm:pt>
    <dgm:pt modelId="{9D3DE08B-E0B7-4E8F-B51B-3D52F4AB8840}" type="pres">
      <dgm:prSet presAssocID="{0814A6A3-B609-49CC-8200-65B942611C47}" presName="sibTrans" presStyleCnt="0"/>
      <dgm:spPr/>
    </dgm:pt>
    <dgm:pt modelId="{D91F01B1-697F-4720-9676-B130CE9FD6B8}" type="pres">
      <dgm:prSet presAssocID="{9363F2F3-7FA1-44F7-84AD-47D15C202850}" presName="compNode" presStyleCnt="0"/>
      <dgm:spPr/>
    </dgm:pt>
    <dgm:pt modelId="{3D965DF0-0A26-4046-8F1F-77B110A7DA39}" type="pres">
      <dgm:prSet presAssocID="{9363F2F3-7FA1-44F7-84AD-47D15C202850}" presName="bgRect" presStyleLbl="bgShp" presStyleIdx="1" presStyleCnt="2"/>
      <dgm:spPr/>
    </dgm:pt>
    <dgm:pt modelId="{9CB62376-09D8-47A2-84FB-5EE6ADF0AF63}" type="pres">
      <dgm:prSet presAssocID="{9363F2F3-7FA1-44F7-84AD-47D15C202850}" presName="iconRect" presStyleLbl="node1" presStyleIdx="1" presStyleCnt="2" custScaleX="95463" custScaleY="106744"/>
      <dgm:spPr>
        <a:prstGeom prst="downArrow">
          <a:avLst/>
        </a:prstGeom>
        <a:ln>
          <a:noFill/>
        </a:ln>
      </dgm:spPr>
    </dgm:pt>
    <dgm:pt modelId="{FF50BE85-9A63-4359-87F7-71B023F5542A}" type="pres">
      <dgm:prSet presAssocID="{9363F2F3-7FA1-44F7-84AD-47D15C202850}" presName="spaceRect" presStyleCnt="0"/>
      <dgm:spPr/>
    </dgm:pt>
    <dgm:pt modelId="{4B1AA9C5-54EA-4E49-86EF-47F8FE714790}" type="pres">
      <dgm:prSet presAssocID="{9363F2F3-7FA1-44F7-84AD-47D15C202850}" presName="parTx" presStyleLbl="revTx" presStyleIdx="1" presStyleCnt="2">
        <dgm:presLayoutVars>
          <dgm:chMax val="0"/>
          <dgm:chPref val="0"/>
        </dgm:presLayoutVars>
      </dgm:prSet>
      <dgm:spPr/>
    </dgm:pt>
  </dgm:ptLst>
  <dgm:cxnLst>
    <dgm:cxn modelId="{F347FD46-01BA-43B5-870A-607BF5027F92}" type="presOf" srcId="{6E87DB18-EC2B-48CE-8416-B9073C0E2749}" destId="{551060E5-8658-4250-A2A2-2D0FD21E5FC0}" srcOrd="0" destOrd="0" presId="urn:microsoft.com/office/officeart/2018/2/layout/IconVerticalSolidList"/>
    <dgm:cxn modelId="{6D1EF573-3DF0-4594-8B8E-F4376B11A761}" type="presOf" srcId="{9363F2F3-7FA1-44F7-84AD-47D15C202850}" destId="{4B1AA9C5-54EA-4E49-86EF-47F8FE714790}" srcOrd="0" destOrd="0" presId="urn:microsoft.com/office/officeart/2018/2/layout/IconVerticalSolidList"/>
    <dgm:cxn modelId="{76165590-E800-456F-9A38-DEB5EED5C015}" srcId="{31E9FBC3-1495-4679-9A7E-B6F6BDC2D352}" destId="{6E87DB18-EC2B-48CE-8416-B9073C0E2749}" srcOrd="0" destOrd="0" parTransId="{D072015F-F5F6-40FA-8666-4ADC807AD735}" sibTransId="{0814A6A3-B609-49CC-8200-65B942611C47}"/>
    <dgm:cxn modelId="{CD0ADD90-45A6-42AB-B7B2-FA6BAD4A624C}" type="presOf" srcId="{31E9FBC3-1495-4679-9A7E-B6F6BDC2D352}" destId="{60892DE5-6747-40A6-9072-36DC799BC305}" srcOrd="0" destOrd="0" presId="urn:microsoft.com/office/officeart/2018/2/layout/IconVerticalSolidList"/>
    <dgm:cxn modelId="{DB370AEC-43CD-43D0-A81A-CAE433DB0CC7}" srcId="{31E9FBC3-1495-4679-9A7E-B6F6BDC2D352}" destId="{9363F2F3-7FA1-44F7-84AD-47D15C202850}" srcOrd="1" destOrd="0" parTransId="{AEAC730D-8E8C-456D-B432-03F3C38AEA1C}" sibTransId="{47B686D8-C50E-4BCB-85FD-43A0593FC33B}"/>
    <dgm:cxn modelId="{A66DA068-8192-4437-A1BC-6BB4B1212D84}" type="presParOf" srcId="{60892DE5-6747-40A6-9072-36DC799BC305}" destId="{68171546-0305-405B-854B-2C5CEC83F3C5}" srcOrd="0" destOrd="0" presId="urn:microsoft.com/office/officeart/2018/2/layout/IconVerticalSolidList"/>
    <dgm:cxn modelId="{E39F2556-FB17-414A-A166-0C2FDBB1D874}" type="presParOf" srcId="{68171546-0305-405B-854B-2C5CEC83F3C5}" destId="{79903E9B-5701-417E-8B50-3239A3231CFB}" srcOrd="0" destOrd="0" presId="urn:microsoft.com/office/officeart/2018/2/layout/IconVerticalSolidList"/>
    <dgm:cxn modelId="{B97BB318-4A3A-480E-9A61-0FD734168133}" type="presParOf" srcId="{68171546-0305-405B-854B-2C5CEC83F3C5}" destId="{CA4286DB-B682-497A-A6DB-357E6F96592C}" srcOrd="1" destOrd="0" presId="urn:microsoft.com/office/officeart/2018/2/layout/IconVerticalSolidList"/>
    <dgm:cxn modelId="{1E180C30-9B62-4C03-AC1E-0E0B79B1BB9B}" type="presParOf" srcId="{68171546-0305-405B-854B-2C5CEC83F3C5}" destId="{9FDB0FB9-5453-46EB-A6AB-03F16BBCB441}" srcOrd="2" destOrd="0" presId="urn:microsoft.com/office/officeart/2018/2/layout/IconVerticalSolidList"/>
    <dgm:cxn modelId="{736B2682-5AB9-448B-B95F-91D5F74D4F9B}" type="presParOf" srcId="{68171546-0305-405B-854B-2C5CEC83F3C5}" destId="{551060E5-8658-4250-A2A2-2D0FD21E5FC0}" srcOrd="3" destOrd="0" presId="urn:microsoft.com/office/officeart/2018/2/layout/IconVerticalSolidList"/>
    <dgm:cxn modelId="{91305349-8A2C-447E-8010-10103528E4E6}" type="presParOf" srcId="{60892DE5-6747-40A6-9072-36DC799BC305}" destId="{9D3DE08B-E0B7-4E8F-B51B-3D52F4AB8840}" srcOrd="1" destOrd="0" presId="urn:microsoft.com/office/officeart/2018/2/layout/IconVerticalSolidList"/>
    <dgm:cxn modelId="{C51FF20F-BCBE-493A-A061-D8288E56992A}" type="presParOf" srcId="{60892DE5-6747-40A6-9072-36DC799BC305}" destId="{D91F01B1-697F-4720-9676-B130CE9FD6B8}" srcOrd="2" destOrd="0" presId="urn:microsoft.com/office/officeart/2018/2/layout/IconVerticalSolidList"/>
    <dgm:cxn modelId="{5782905F-4C25-4420-B409-50651F81F389}" type="presParOf" srcId="{D91F01B1-697F-4720-9676-B130CE9FD6B8}" destId="{3D965DF0-0A26-4046-8F1F-77B110A7DA39}" srcOrd="0" destOrd="0" presId="urn:microsoft.com/office/officeart/2018/2/layout/IconVerticalSolidList"/>
    <dgm:cxn modelId="{36B6EDBD-43A9-4BAB-8440-F181EE298DFA}" type="presParOf" srcId="{D91F01B1-697F-4720-9676-B130CE9FD6B8}" destId="{9CB62376-09D8-47A2-84FB-5EE6ADF0AF63}" srcOrd="1" destOrd="0" presId="urn:microsoft.com/office/officeart/2018/2/layout/IconVerticalSolidList"/>
    <dgm:cxn modelId="{9F281150-8546-4F4D-9096-606B6F2DCE99}" type="presParOf" srcId="{D91F01B1-697F-4720-9676-B130CE9FD6B8}" destId="{FF50BE85-9A63-4359-87F7-71B023F5542A}" srcOrd="2" destOrd="0" presId="urn:microsoft.com/office/officeart/2018/2/layout/IconVerticalSolidList"/>
    <dgm:cxn modelId="{CFBC206A-C810-4478-B287-F22D1ECE5C46}" type="presParOf" srcId="{D91F01B1-697F-4720-9676-B130CE9FD6B8}" destId="{4B1AA9C5-54EA-4E49-86EF-47F8FE7147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03E9B-5701-417E-8B50-3239A3231CFB}">
      <dsp:nvSpPr>
        <dsp:cNvPr id="0" name=""/>
        <dsp:cNvSpPr/>
      </dsp:nvSpPr>
      <dsp:spPr>
        <a:xfrm>
          <a:off x="0" y="642380"/>
          <a:ext cx="10685848" cy="11859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286DB-B682-497A-A6DB-357E6F96592C}">
      <dsp:nvSpPr>
        <dsp:cNvPr id="0" name=""/>
        <dsp:cNvSpPr/>
      </dsp:nvSpPr>
      <dsp:spPr>
        <a:xfrm>
          <a:off x="358744" y="909214"/>
          <a:ext cx="652262" cy="6522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1060E5-8658-4250-A2A2-2D0FD21E5FC0}">
      <dsp:nvSpPr>
        <dsp:cNvPr id="0" name=""/>
        <dsp:cNvSpPr/>
      </dsp:nvSpPr>
      <dsp:spPr>
        <a:xfrm>
          <a:off x="1369751" y="642380"/>
          <a:ext cx="9316096" cy="1185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11" tIns="125511" rIns="125511" bIns="125511" numCol="1" spcCol="1270" anchor="ctr" anchorCtr="0">
          <a:noAutofit/>
        </a:bodyPr>
        <a:lstStyle/>
        <a:p>
          <a:pPr marL="0" lvl="0" indent="0" algn="l" defTabSz="1111250">
            <a:lnSpc>
              <a:spcPct val="90000"/>
            </a:lnSpc>
            <a:spcBef>
              <a:spcPct val="0"/>
            </a:spcBef>
            <a:spcAft>
              <a:spcPct val="35000"/>
            </a:spcAft>
            <a:buNone/>
          </a:pPr>
          <a:r>
            <a:rPr lang="nb-NO" sz="2500" kern="1200" dirty="0"/>
            <a:t>Du kan bruke </a:t>
          </a:r>
          <a:r>
            <a:rPr lang="nb-NO" sz="2500" kern="1200" dirty="0" err="1"/>
            <a:t>PowerPointen</a:t>
          </a:r>
          <a:r>
            <a:rPr lang="nb-NO" sz="2500" kern="1200" dirty="0"/>
            <a:t> når du skal presentere Dagsturhytta Trøndelag i din arbeidshverdag. </a:t>
          </a:r>
          <a:endParaRPr lang="en-US" sz="2500" kern="1200" dirty="0"/>
        </a:p>
      </dsp:txBody>
      <dsp:txXfrm>
        <a:off x="1369751" y="642380"/>
        <a:ext cx="9316096" cy="1185932"/>
      </dsp:txXfrm>
    </dsp:sp>
    <dsp:sp modelId="{3D965DF0-0A26-4046-8F1F-77B110A7DA39}">
      <dsp:nvSpPr>
        <dsp:cNvPr id="0" name=""/>
        <dsp:cNvSpPr/>
      </dsp:nvSpPr>
      <dsp:spPr>
        <a:xfrm>
          <a:off x="0" y="2124795"/>
          <a:ext cx="10685848" cy="118593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62376-09D8-47A2-84FB-5EE6ADF0AF63}">
      <dsp:nvSpPr>
        <dsp:cNvPr id="0" name=""/>
        <dsp:cNvSpPr/>
      </dsp:nvSpPr>
      <dsp:spPr>
        <a:xfrm>
          <a:off x="373541" y="2369636"/>
          <a:ext cx="622669" cy="696251"/>
        </a:xfrm>
        <a:prstGeom prst="downArrow">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AA9C5-54EA-4E49-86EF-47F8FE714790}">
      <dsp:nvSpPr>
        <dsp:cNvPr id="0" name=""/>
        <dsp:cNvSpPr/>
      </dsp:nvSpPr>
      <dsp:spPr>
        <a:xfrm>
          <a:off x="1369751" y="2124795"/>
          <a:ext cx="9316096" cy="1185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11" tIns="125511" rIns="125511" bIns="125511" numCol="1" spcCol="1270" anchor="ctr" anchorCtr="0">
          <a:noAutofit/>
        </a:bodyPr>
        <a:lstStyle/>
        <a:p>
          <a:pPr marL="0" lvl="0" indent="0" algn="l" defTabSz="1111250">
            <a:lnSpc>
              <a:spcPct val="90000"/>
            </a:lnSpc>
            <a:spcBef>
              <a:spcPct val="0"/>
            </a:spcBef>
            <a:spcAft>
              <a:spcPct val="35000"/>
            </a:spcAft>
            <a:buNone/>
          </a:pPr>
          <a:r>
            <a:rPr lang="nb-NO" sz="2500" kern="1200" dirty="0">
              <a:hlinkClick xmlns:r="http://schemas.openxmlformats.org/officeDocument/2006/relationships" r:id="rId3"/>
            </a:rPr>
            <a:t>Last ned filen her.</a:t>
          </a:r>
          <a:endParaRPr lang="en-US" sz="2500" kern="1200" dirty="0"/>
        </a:p>
      </dsp:txBody>
      <dsp:txXfrm>
        <a:off x="1369751" y="2124795"/>
        <a:ext cx="9316096" cy="11859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hasCustomPrompt="1"/>
          </p:nvPr>
        </p:nvSpPr>
        <p:spPr>
          <a:xfrm>
            <a:off x="914400" y="2535896"/>
            <a:ext cx="10363200" cy="1121846"/>
          </a:xfrm>
        </p:spPr>
        <p:txBody>
          <a:bodyPr anchor="b">
            <a:normAutofit/>
          </a:bodyPr>
          <a:lstStyle>
            <a:lvl1pPr algn="ctr">
              <a:defRPr sz="4050" spc="300">
                <a:solidFill>
                  <a:srgbClr val="000000"/>
                </a:solidFill>
              </a:defRPr>
            </a:lvl1pPr>
          </a:lstStyle>
          <a:p>
            <a:r>
              <a:rPr lang="nb-NO"/>
              <a:t>KLIKK FOR Å REDIGERE TITTEL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2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5" name="Bilde 4" descr="Et bilde som inneholder sort, mørke&#10;&#10;Automatisk generert beskrivelse">
            <a:extLst>
              <a:ext uri="{FF2B5EF4-FFF2-40B4-BE49-F238E27FC236}">
                <a16:creationId xmlns:a16="http://schemas.microsoft.com/office/drawing/2014/main" id="{E3315D49-FFA9-40EB-1FA4-C2614E6C3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755" y="-173737"/>
            <a:ext cx="1872000" cy="1872000"/>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10.09.2024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10.09.2024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3" name="Bilde 2" descr="Et bilde som inneholder sort, mørke&#10;&#10;Automatisk generert beskrivelse">
            <a:extLst>
              <a:ext uri="{FF2B5EF4-FFF2-40B4-BE49-F238E27FC236}">
                <a16:creationId xmlns:a16="http://schemas.microsoft.com/office/drawing/2014/main" id="{B4D78332-B70B-DBF6-21F9-E65D073A36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73594" y="1337014"/>
            <a:ext cx="3844811" cy="3844811"/>
          </a:xfrm>
          <a:prstGeom prst="rect">
            <a:avLst/>
          </a:prstGeom>
        </p:spPr>
      </p:pic>
    </p:spTree>
    <p:extLst>
      <p:ext uri="{BB962C8B-B14F-4D97-AF65-F5344CB8AC3E}">
        <p14:creationId xmlns:p14="http://schemas.microsoft.com/office/powerpoint/2010/main" val="36061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spc="3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10.09.2024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normAutofit/>
          </a:bodyPr>
          <a:lstStyle>
            <a:lvl1pPr>
              <a:defRPr sz="3600" b="0" cap="none" spc="300" baseline="0"/>
            </a:lvl1pPr>
          </a:lstStyle>
          <a:p>
            <a:r>
              <a:rPr lang="nb-NO"/>
              <a:t>Klikk for å redigere tittelstil</a:t>
            </a:r>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normAutofit/>
          </a:bodyPr>
          <a:lstStyle>
            <a:lvl1pPr>
              <a:defRPr sz="3600" cap="none" baseline="0"/>
            </a:lvl1p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10.09.2024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10.09.2024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normAutofit/>
          </a:bodyPr>
          <a:lstStyle>
            <a:lvl1pPr>
              <a:defRPr sz="3600" cap="none" baseline="0"/>
            </a:lvl1pPr>
          </a:lstStyle>
          <a:p>
            <a:r>
              <a:rPr lang="nb-NO"/>
              <a:t>Klikk for å redigere tittelstil</a:t>
            </a:r>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10.09.2024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Klikk for å redigere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10.09.2024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10.09.2024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Klikk for å redigere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Klikk for å redigere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10.09.2024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spc="300" baseline="0">
                <a:latin typeface="+mj-lt"/>
              </a:defRPr>
            </a:lvl1pPr>
          </a:lstStyle>
          <a:p>
            <a:pPr lvl="0"/>
            <a:r>
              <a:rPr lang="nb-NO"/>
              <a:t>Klikk for å redigere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90" y="471764"/>
            <a:ext cx="2179324" cy="520657"/>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10.09.2024</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3600" b="0" kern="1200" cap="none" spc="300"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kiltex.no/shop/deluxe-akrylramme-a4-3555p.html?gad_source=1&amp;gclid=EAIaIQobChMI8s--2vKKiAMV7lCRBR2ldRGpEAYYBSABEgLHJPD_BwE&amp;CookieConsentChanged=1&amp;CookieConsentChanged=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ut.no/hytte/101014867/fjordsyn-dagsturhytta-i-vaksdal-kommune" TargetMode="External"/><Relationship Id="rId2" Type="http://schemas.openxmlformats.org/officeDocument/2006/relationships/hyperlink" Target="https://ut.no/"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ondelagfylke.no/vare-tjenester/folkehelse-idrett-frivillighet/friluftsliv/dagsturhytta-trondelag/presentasjoner-og-plakater/"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tronder-my.sharepoint.com/:i:/r/personal/kriheg_trondelagfylke_no/Documents/Dagsturhytta%20Tr%C3%B8ndelag/Faktaark%20-%20Dagsturhytta.png?csf=1&amp;web=1&amp;e=c99tGt" TargetMode="External"/><Relationship Id="rId2" Type="http://schemas.openxmlformats.org/officeDocument/2006/relationships/hyperlink" Target="https://www.trondelagfylke.no/contentassets/42961469629e4a3387d19cdfc7a7d331/faktaark---dagsturhytta-1-1.pdf" TargetMode="Externa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hyperlink" Target="https://www.trondelagfylke.no/dagsturhytta"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abcforgodpsykiskhelse.n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CAFB2-6E0D-49A8-99F0-04FF78C5A870}"/>
              </a:ext>
            </a:extLst>
          </p:cNvPr>
          <p:cNvSpPr>
            <a:spLocks noGrp="1"/>
          </p:cNvSpPr>
          <p:nvPr>
            <p:ph type="ctrTitle"/>
          </p:nvPr>
        </p:nvSpPr>
        <p:spPr/>
        <p:txBody>
          <a:bodyPr/>
          <a:lstStyle/>
          <a:p>
            <a:r>
              <a:rPr lang="nb-NO"/>
              <a:t>Kommunikasjonspakke</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subTitle" idx="1"/>
          </p:nvPr>
        </p:nvSpPr>
        <p:spPr/>
        <p:txBody>
          <a:bodyPr/>
          <a:lstStyle/>
          <a:p>
            <a:r>
              <a:rPr lang="nb-NO"/>
              <a:t>Dagsturhytta Trøndelag</a:t>
            </a:r>
          </a:p>
        </p:txBody>
      </p:sp>
      <p:pic>
        <p:nvPicPr>
          <p:cNvPr id="5" name="Bilde 4" descr="Et bilde som inneholder Font, skjermbilde, symbol, Grafikk&#10;&#10;Automatisk generert beskrivelse">
            <a:extLst>
              <a:ext uri="{FF2B5EF4-FFF2-40B4-BE49-F238E27FC236}">
                <a16:creationId xmlns:a16="http://schemas.microsoft.com/office/drawing/2014/main" id="{214AE708-AEF6-CA98-DD81-C3D98220A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145" y="5068822"/>
            <a:ext cx="2399814" cy="504000"/>
          </a:xfrm>
          <a:prstGeom prst="rect">
            <a:avLst/>
          </a:prstGeom>
        </p:spPr>
      </p:pic>
      <p:pic>
        <p:nvPicPr>
          <p:cNvPr id="7" name="Bilde 6">
            <a:extLst>
              <a:ext uri="{FF2B5EF4-FFF2-40B4-BE49-F238E27FC236}">
                <a16:creationId xmlns:a16="http://schemas.microsoft.com/office/drawing/2014/main" id="{A73BE949-D82A-EE9D-F51C-923B66E54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2641" y="5068822"/>
            <a:ext cx="2399814" cy="504000"/>
          </a:xfrm>
          <a:prstGeom prst="rect">
            <a:avLst/>
          </a:prstGeom>
        </p:spPr>
      </p:pic>
      <p:pic>
        <p:nvPicPr>
          <p:cNvPr id="9" name="Bilde 8" descr="Et bilde som inneholder Font, Grafikk, skjermbilde, logo&#10;&#10;Automatisk generert beskrivelse">
            <a:extLst>
              <a:ext uri="{FF2B5EF4-FFF2-40B4-BE49-F238E27FC236}">
                <a16:creationId xmlns:a16="http://schemas.microsoft.com/office/drawing/2014/main" id="{07E8E7BD-E27F-1EB0-4B95-6CE4E953E9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138" y="5068822"/>
            <a:ext cx="2166315" cy="504000"/>
          </a:xfrm>
          <a:prstGeom prst="rect">
            <a:avLst/>
          </a:prstGeom>
        </p:spPr>
      </p:pic>
      <p:pic>
        <p:nvPicPr>
          <p:cNvPr id="11" name="Bilde 10" descr="Et bilde som inneholder Grafikk, grafisk design, Fargerikt, Font&#10;&#10;Automatisk generert beskrivelse">
            <a:extLst>
              <a:ext uri="{FF2B5EF4-FFF2-40B4-BE49-F238E27FC236}">
                <a16:creationId xmlns:a16="http://schemas.microsoft.com/office/drawing/2014/main" id="{18617FBB-4C05-1453-9D09-5990E2DF5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3457" y="5068822"/>
            <a:ext cx="2611399" cy="504000"/>
          </a:xfrm>
          <a:prstGeom prst="rect">
            <a:avLst/>
          </a:prstGeom>
        </p:spPr>
      </p:pic>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28E52446-2403-23C1-3437-EA63002259CF}"/>
              </a:ext>
            </a:extLst>
          </p:cNvPr>
          <p:cNvSpPr>
            <a:spLocks noGrp="1"/>
          </p:cNvSpPr>
          <p:nvPr>
            <p:ph idx="1"/>
          </p:nvPr>
        </p:nvSpPr>
        <p:spPr>
          <a:xfrm>
            <a:off x="424180" y="1909237"/>
            <a:ext cx="7150443" cy="4811216"/>
          </a:xfrm>
        </p:spPr>
        <p:txBody>
          <a:bodyPr vert="horz" lIns="0" tIns="0" rIns="0" bIns="0" rtlCol="0" anchor="t">
            <a:normAutofit/>
          </a:bodyPr>
          <a:lstStyle/>
          <a:p>
            <a:pPr marL="323850" indent="-323850" fontAlgn="base"/>
            <a:r>
              <a:rPr lang="nb-NO" sz="1800" b="0" i="0">
                <a:solidFill>
                  <a:srgbClr val="000000"/>
                </a:solidFill>
                <a:effectLst/>
                <a:highlight>
                  <a:srgbClr val="FFFFFF"/>
                </a:highlight>
                <a:latin typeface="Verdana"/>
                <a:ea typeface="Verdana"/>
              </a:rPr>
              <a:t>Hver dagsturhytte i Trøndelag kommer med en informasjonsplakett som skal stå på veggen ved inngangsdøra til </a:t>
            </a:r>
            <a:r>
              <a:rPr lang="nb-NO" sz="1800">
                <a:solidFill>
                  <a:srgbClr val="000000"/>
                </a:solidFill>
                <a:highlight>
                  <a:srgbClr val="FFFFFF"/>
                </a:highlight>
                <a:latin typeface="Verdana"/>
                <a:ea typeface="Verdana"/>
              </a:rPr>
              <a:t>dagsturhytta. Entreprenøren produserer disse og sørger for at de blir hengt opp på riktig sted.</a:t>
            </a:r>
            <a:endParaRPr lang="nb-NO">
              <a:latin typeface="Verdana"/>
              <a:ea typeface="Verdana"/>
            </a:endParaRPr>
          </a:p>
          <a:p>
            <a:pPr marL="323850" indent="-323850" fontAlgn="base"/>
            <a:r>
              <a:rPr lang="nb-NO" sz="1900">
                <a:ea typeface="+mn-lt"/>
                <a:cs typeface="+mn-lt"/>
              </a:rPr>
              <a:t>Det blir metallskilt i A4-format med hvit emalje og svarte bokstaver. Navn på hytte og logo må tilpasses hver hytte. </a:t>
            </a:r>
            <a:endParaRPr lang="nb-NO" sz="1900"/>
          </a:p>
          <a:p>
            <a:pPr marL="323850" indent="-323850"/>
            <a:r>
              <a:rPr lang="nb-NO" sz="1900">
                <a:ea typeface="Verdana"/>
              </a:rPr>
              <a:t>Inne i hytta lager fylkeskommunen en plakat, som kommunene henger opp selv med </a:t>
            </a:r>
            <a:r>
              <a:rPr lang="nb-NO" sz="1900" err="1">
                <a:ea typeface="Verdana"/>
              </a:rPr>
              <a:t>plexiramme</a:t>
            </a:r>
            <a:r>
              <a:rPr lang="nb-NO" sz="1900">
                <a:ea typeface="Verdana"/>
              </a:rPr>
              <a:t>. Eksempel på </a:t>
            </a:r>
            <a:r>
              <a:rPr lang="nb-NO" sz="1900">
                <a:ea typeface="Verdana"/>
                <a:hlinkClick r:id="rId2"/>
              </a:rPr>
              <a:t>plexiramme</a:t>
            </a:r>
            <a:endParaRPr lang="nb-NO">
              <a:highlight>
                <a:srgbClr val="FFFFFF"/>
              </a:highlight>
              <a:latin typeface="Segoe UI" panose="020B0502040204020203" pitchFamily="34" charset="0"/>
              <a:ea typeface="Verdana"/>
              <a:cs typeface="Segoe UI" panose="020B0502040204020203" pitchFamily="34" charset="0"/>
            </a:endParaRPr>
          </a:p>
          <a:p>
            <a:pPr marL="323850" indent="-323850"/>
            <a:r>
              <a:rPr lang="nb-NO" sz="1900">
                <a:ea typeface="Verdana"/>
              </a:rPr>
              <a:t>Vi</a:t>
            </a:r>
            <a:r>
              <a:rPr lang="nb-NO" sz="1900"/>
              <a:t> ønsker at dagsturhyttene i Trøndelag skal fremstå ryddige, og setter derfor pris på at dere ikke henger opp andre plakater og informasjonsmateriell utover dette. Det som henges opp i </a:t>
            </a:r>
            <a:r>
              <a:rPr lang="nb-NO" sz="1900" err="1"/>
              <a:t>plexiramme</a:t>
            </a:r>
            <a:r>
              <a:rPr lang="nb-NO" sz="1900"/>
              <a:t> kan enkelt byttes og tilpasses.</a:t>
            </a:r>
            <a:endParaRPr lang="nb-NO" b="0" i="0">
              <a:solidFill>
                <a:srgbClr val="000000"/>
              </a:solidFill>
              <a:effectLst/>
              <a:highlight>
                <a:srgbClr val="FFFFFF"/>
              </a:highlight>
              <a:latin typeface="Segoe UI" panose="020B0502040204020203" pitchFamily="34" charset="0"/>
              <a:cs typeface="Segoe UI" panose="020B0502040204020203" pitchFamily="34" charset="0"/>
            </a:endParaRPr>
          </a:p>
          <a:p>
            <a:pPr marL="323850" indent="-323850" algn="l" rtl="0" fontAlgn="base"/>
            <a:endParaRPr lang="nb-NO" b="0" i="0">
              <a:solidFill>
                <a:srgbClr val="000000"/>
              </a:solidFill>
              <a:effectLst/>
              <a:highlight>
                <a:srgbClr val="FFFFFF"/>
              </a:highlight>
              <a:latin typeface="Segoe UI" panose="020B0502040204020203" pitchFamily="34" charset="0"/>
              <a:cs typeface="Segoe UI" panose="020B0502040204020203" pitchFamily="34" charset="0"/>
            </a:endParaRPr>
          </a:p>
          <a:p>
            <a:pPr marL="323850" indent="-323850" fontAlgn="base"/>
            <a:endParaRPr lang="nb-NO" sz="1800" b="0" i="0">
              <a:solidFill>
                <a:srgbClr val="000000"/>
              </a:solidFill>
              <a:effectLst/>
              <a:highlight>
                <a:srgbClr val="FFFFFF"/>
              </a:highlight>
              <a:latin typeface="Segoe UI" panose="020B0502040204020203" pitchFamily="34" charset="0"/>
              <a:cs typeface="Segoe UI" panose="020B0502040204020203" pitchFamily="34" charset="0"/>
            </a:endParaRPr>
          </a:p>
          <a:p>
            <a:pPr marL="323850" indent="-323850" algn="l" rtl="0" fontAlgn="base"/>
            <a:endParaRPr lang="nb-NO" b="0" i="0">
              <a:solidFill>
                <a:srgbClr val="000000"/>
              </a:solidFill>
              <a:effectLst/>
              <a:highlight>
                <a:srgbClr val="FFFFFF"/>
              </a:highlight>
              <a:latin typeface="Segoe UI" panose="020B0502040204020203" pitchFamily="34" charset="0"/>
              <a:cs typeface="Segoe UI" panose="020B0502040204020203" pitchFamily="34" charset="0"/>
            </a:endParaRPr>
          </a:p>
          <a:p>
            <a:pPr marL="323850" indent="-323850"/>
            <a:endParaRPr lang="nb-NO">
              <a:ea typeface="Verdana"/>
            </a:endParaRPr>
          </a:p>
        </p:txBody>
      </p:sp>
      <p:sp>
        <p:nvSpPr>
          <p:cNvPr id="3" name="Tittel 2">
            <a:extLst>
              <a:ext uri="{FF2B5EF4-FFF2-40B4-BE49-F238E27FC236}">
                <a16:creationId xmlns:a16="http://schemas.microsoft.com/office/drawing/2014/main" id="{AD513F68-CE7A-31FE-F028-ABD97F84BC1D}"/>
              </a:ext>
            </a:extLst>
          </p:cNvPr>
          <p:cNvSpPr>
            <a:spLocks noGrp="1"/>
          </p:cNvSpPr>
          <p:nvPr>
            <p:ph type="title"/>
          </p:nvPr>
        </p:nvSpPr>
        <p:spPr/>
        <p:txBody>
          <a:bodyPr/>
          <a:lstStyle/>
          <a:p>
            <a:r>
              <a:rPr lang="nb-NO" i="0">
                <a:solidFill>
                  <a:srgbClr val="000000"/>
                </a:solidFill>
                <a:effectLst/>
              </a:rPr>
              <a:t>4. Krav til informasjon utenfor og inne i dagsturhytta</a:t>
            </a:r>
            <a:endParaRPr lang="nb-NO"/>
          </a:p>
        </p:txBody>
      </p:sp>
      <p:pic>
        <p:nvPicPr>
          <p:cNvPr id="5" name="Bilde 4" descr="Et bilde som inneholder tekst, Font, skjermbilde&#10;&#10;Automatisk generert beskrivelse">
            <a:extLst>
              <a:ext uri="{FF2B5EF4-FFF2-40B4-BE49-F238E27FC236}">
                <a16:creationId xmlns:a16="http://schemas.microsoft.com/office/drawing/2014/main" id="{C0F6D30D-4BD4-5EF6-40A1-637C973A1E9D}"/>
              </a:ext>
            </a:extLst>
          </p:cNvPr>
          <p:cNvPicPr>
            <a:picLocks noChangeAspect="1"/>
          </p:cNvPicPr>
          <p:nvPr/>
        </p:nvPicPr>
        <p:blipFill>
          <a:blip r:embed="rId3"/>
          <a:stretch>
            <a:fillRect/>
          </a:stretch>
        </p:blipFill>
        <p:spPr>
          <a:xfrm rot="21300000">
            <a:off x="8590305" y="1908431"/>
            <a:ext cx="2610796" cy="3748217"/>
          </a:xfrm>
          <a:prstGeom prst="rect">
            <a:avLst/>
          </a:prstGeom>
          <a:ln>
            <a:solidFill>
              <a:schemeClr val="tx1"/>
            </a:solidFill>
          </a:ln>
        </p:spPr>
      </p:pic>
    </p:spTree>
    <p:extLst>
      <p:ext uri="{BB962C8B-B14F-4D97-AF65-F5344CB8AC3E}">
        <p14:creationId xmlns:p14="http://schemas.microsoft.com/office/powerpoint/2010/main" val="381963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D28FCF8-521E-0C54-BD03-1F80907FF5E3}"/>
              </a:ext>
            </a:extLst>
          </p:cNvPr>
          <p:cNvSpPr>
            <a:spLocks noGrp="1"/>
          </p:cNvSpPr>
          <p:nvPr>
            <p:ph idx="1"/>
          </p:nvPr>
        </p:nvSpPr>
        <p:spPr/>
        <p:txBody>
          <a:bodyPr vert="horz" lIns="0" tIns="0" rIns="0" bIns="0" rtlCol="0" anchor="t">
            <a:normAutofit fontScale="92500" lnSpcReduction="10000"/>
          </a:bodyPr>
          <a:lstStyle/>
          <a:p>
            <a:pPr marL="0" indent="0">
              <a:buNone/>
            </a:pPr>
            <a:r>
              <a:rPr lang="nb-NO">
                <a:solidFill>
                  <a:srgbClr val="000000"/>
                </a:solidFill>
                <a:highlight>
                  <a:srgbClr val="FFFFFF"/>
                </a:highlight>
                <a:latin typeface="Verdana"/>
                <a:ea typeface="Verdana"/>
              </a:rPr>
              <a:t>Når dagsturhyttene i Trøndelag har åpnet, vil hver av dem få sin egen landingsside på </a:t>
            </a:r>
            <a:r>
              <a:rPr lang="nb-NO">
                <a:solidFill>
                  <a:srgbClr val="000000"/>
                </a:solidFill>
                <a:highlight>
                  <a:srgbClr val="FFFFFF"/>
                </a:highlight>
                <a:latin typeface="Verdana"/>
                <a:ea typeface="Verdana"/>
                <a:hlinkClick r:id="rId2"/>
              </a:rPr>
              <a:t>ut.no</a:t>
            </a:r>
            <a:r>
              <a:rPr lang="nb-NO">
                <a:solidFill>
                  <a:srgbClr val="000000"/>
                </a:solidFill>
                <a:highlight>
                  <a:srgbClr val="FFFFFF"/>
                </a:highlight>
                <a:latin typeface="Verdana"/>
                <a:ea typeface="Verdana"/>
              </a:rPr>
              <a:t>. </a:t>
            </a:r>
            <a:r>
              <a:rPr lang="nb-NO">
                <a:solidFill>
                  <a:srgbClr val="000000"/>
                </a:solidFill>
                <a:highlight>
                  <a:srgbClr val="FFFFFF"/>
                </a:highlight>
                <a:latin typeface="Verdana"/>
                <a:ea typeface="Verdana"/>
                <a:hlinkClick r:id="rId3"/>
              </a:rPr>
              <a:t>Her kan dere se et eksempel</a:t>
            </a:r>
            <a:r>
              <a:rPr lang="nb-NO">
                <a:solidFill>
                  <a:srgbClr val="000000"/>
                </a:solidFill>
                <a:highlight>
                  <a:srgbClr val="FFFFFF"/>
                </a:highlight>
                <a:latin typeface="Verdana"/>
                <a:ea typeface="Verdana"/>
              </a:rPr>
              <a:t> fra dagsturhytta Fjordsyn i Vaksdal kommune. </a:t>
            </a:r>
          </a:p>
          <a:p>
            <a:pPr marL="0" indent="0">
              <a:buNone/>
            </a:pPr>
            <a:endParaRPr lang="nb-NO">
              <a:solidFill>
                <a:srgbClr val="000000"/>
              </a:solidFill>
              <a:highlight>
                <a:srgbClr val="FFFFFF"/>
              </a:highlight>
              <a:latin typeface="Verdana" panose="020B0604030504040204" pitchFamily="34" charset="0"/>
            </a:endParaRPr>
          </a:p>
          <a:p>
            <a:pPr marL="0" indent="0">
              <a:buNone/>
            </a:pPr>
            <a:r>
              <a:rPr lang="nb-NO">
                <a:solidFill>
                  <a:srgbClr val="000000"/>
                </a:solidFill>
                <a:highlight>
                  <a:srgbClr val="FFFFFF"/>
                </a:highlight>
                <a:latin typeface="Verdana"/>
                <a:ea typeface="Verdana"/>
              </a:rPr>
              <a:t>Trøndelag fylkeskommune oppretter alle sidene, men etter hvert vil dere i kommunen være ansvarlig for å sende oppdateringer eller endringer som skjer om dagsturhytta i din kommune til ut.no. </a:t>
            </a:r>
            <a:br>
              <a:rPr lang="nb-NO">
                <a:highlight>
                  <a:srgbClr val="FFFFFF"/>
                </a:highlight>
                <a:latin typeface="Verdana" panose="020B0604030504040204" pitchFamily="34" charset="0"/>
              </a:rPr>
            </a:br>
            <a:br>
              <a:rPr lang="nb-NO">
                <a:highlight>
                  <a:srgbClr val="FFFFFF"/>
                </a:highlight>
                <a:latin typeface="Verdana" panose="020B0604030504040204" pitchFamily="34" charset="0"/>
              </a:rPr>
            </a:br>
            <a:r>
              <a:rPr lang="nb-NO">
                <a:solidFill>
                  <a:srgbClr val="000000"/>
                </a:solidFill>
                <a:highlight>
                  <a:srgbClr val="FFFFFF"/>
                </a:highlight>
                <a:latin typeface="Verdana"/>
                <a:ea typeface="Verdana"/>
              </a:rPr>
              <a:t>Hvis dere skriver om dagsturhytta på egen nettside, oppfordrer vi å lenke til siden på ut.no.</a:t>
            </a:r>
            <a:endParaRPr lang="nb-NO">
              <a:highlight>
                <a:srgbClr val="FFFFFF"/>
              </a:highlight>
              <a:latin typeface="Verdana"/>
              <a:ea typeface="Verdana"/>
            </a:endParaRPr>
          </a:p>
        </p:txBody>
      </p:sp>
      <p:sp>
        <p:nvSpPr>
          <p:cNvPr id="3" name="Tittel 2">
            <a:extLst>
              <a:ext uri="{FF2B5EF4-FFF2-40B4-BE49-F238E27FC236}">
                <a16:creationId xmlns:a16="http://schemas.microsoft.com/office/drawing/2014/main" id="{5976CCB2-782F-8E13-369F-21C8EE9ECB54}"/>
              </a:ext>
            </a:extLst>
          </p:cNvPr>
          <p:cNvSpPr>
            <a:spLocks noGrp="1"/>
          </p:cNvSpPr>
          <p:nvPr>
            <p:ph type="title"/>
          </p:nvPr>
        </p:nvSpPr>
        <p:spPr/>
        <p:txBody>
          <a:bodyPr/>
          <a:lstStyle/>
          <a:p>
            <a:r>
              <a:rPr lang="nb-NO"/>
              <a:t>5. Fakta om dagsturhyttene på Ut.no</a:t>
            </a:r>
          </a:p>
        </p:txBody>
      </p:sp>
    </p:spTree>
    <p:extLst>
      <p:ext uri="{BB962C8B-B14F-4D97-AF65-F5344CB8AC3E}">
        <p14:creationId xmlns:p14="http://schemas.microsoft.com/office/powerpoint/2010/main" val="209556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ekst, skjermbilde, himmel, skisport&#10;&#10;Automatisk generert beskrivelse">
            <a:extLst>
              <a:ext uri="{FF2B5EF4-FFF2-40B4-BE49-F238E27FC236}">
                <a16:creationId xmlns:a16="http://schemas.microsoft.com/office/drawing/2014/main" id="{BBD7D714-B380-2350-4D6A-02DD351ED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391" y="0"/>
            <a:ext cx="5467217" cy="6858000"/>
          </a:xfrm>
          <a:prstGeom prst="rect">
            <a:avLst/>
          </a:prstGeom>
        </p:spPr>
      </p:pic>
    </p:spTree>
    <p:extLst>
      <p:ext uri="{BB962C8B-B14F-4D97-AF65-F5344CB8AC3E}">
        <p14:creationId xmlns:p14="http://schemas.microsoft.com/office/powerpoint/2010/main" val="160964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B7D6077A-CFCB-EF86-BDC7-3828C59C5306}"/>
              </a:ext>
            </a:extLst>
          </p:cNvPr>
          <p:cNvSpPr>
            <a:spLocks noGrp="1"/>
          </p:cNvSpPr>
          <p:nvPr>
            <p:ph idx="1"/>
          </p:nvPr>
        </p:nvSpPr>
        <p:spPr/>
        <p:txBody>
          <a:bodyPr vert="horz" lIns="0" tIns="0" rIns="0" bIns="0" rtlCol="0" anchor="t">
            <a:normAutofit/>
          </a:bodyPr>
          <a:lstStyle/>
          <a:p>
            <a:pPr marL="323850" indent="-323850"/>
            <a:r>
              <a:rPr lang="nb-NO" dirty="0"/>
              <a:t>Logoen til dagsturhytta skal alltid stå sammen med logo til Trøndelag fylkeskommune, </a:t>
            </a:r>
            <a:r>
              <a:rPr lang="nb-NO" dirty="0" err="1"/>
              <a:t>SpareBank</a:t>
            </a:r>
            <a:r>
              <a:rPr lang="nb-NO" dirty="0"/>
              <a:t> 1 SMN, din kommune og Norsk Tipping. </a:t>
            </a:r>
          </a:p>
          <a:p>
            <a:pPr marL="323850" indent="-323850"/>
            <a:r>
              <a:rPr lang="nb-NO"/>
              <a:t>Du kan laste ned alle logoene </a:t>
            </a:r>
            <a:r>
              <a:rPr lang="nb-NO" dirty="0">
                <a:hlinkClick r:id="rId2"/>
              </a:rPr>
              <a:t>her</a:t>
            </a:r>
            <a:r>
              <a:rPr lang="nb-NO"/>
              <a:t>.</a:t>
            </a:r>
            <a:endParaRPr lang="nb-NO">
              <a:ea typeface="Verdana"/>
            </a:endParaRPr>
          </a:p>
        </p:txBody>
      </p:sp>
      <p:sp>
        <p:nvSpPr>
          <p:cNvPr id="3" name="Tittel 2">
            <a:extLst>
              <a:ext uri="{FF2B5EF4-FFF2-40B4-BE49-F238E27FC236}">
                <a16:creationId xmlns:a16="http://schemas.microsoft.com/office/drawing/2014/main" id="{0E35521A-1A94-1D1B-CDB3-3BC238D38BD7}"/>
              </a:ext>
            </a:extLst>
          </p:cNvPr>
          <p:cNvSpPr>
            <a:spLocks noGrp="1"/>
          </p:cNvSpPr>
          <p:nvPr>
            <p:ph type="title"/>
          </p:nvPr>
        </p:nvSpPr>
        <p:spPr/>
        <p:txBody>
          <a:bodyPr/>
          <a:lstStyle/>
          <a:p>
            <a:r>
              <a:rPr lang="nb-NO"/>
              <a:t>6. Logo for Dagsturhytta Trøndelag</a:t>
            </a:r>
          </a:p>
        </p:txBody>
      </p:sp>
      <p:pic>
        <p:nvPicPr>
          <p:cNvPr id="5" name="Bilde 4" descr="Et bilde som inneholder sort, mørke&#10;&#10;Automatisk generert beskrivelse">
            <a:extLst>
              <a:ext uri="{FF2B5EF4-FFF2-40B4-BE49-F238E27FC236}">
                <a16:creationId xmlns:a16="http://schemas.microsoft.com/office/drawing/2014/main" id="{7CE86A54-313B-ED38-2B7B-13F8CCD73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495" y="2795002"/>
            <a:ext cx="3844811" cy="3844811"/>
          </a:xfrm>
          <a:prstGeom prst="rect">
            <a:avLst/>
          </a:prstGeom>
        </p:spPr>
      </p:pic>
    </p:spTree>
    <p:extLst>
      <p:ext uri="{BB962C8B-B14F-4D97-AF65-F5344CB8AC3E}">
        <p14:creationId xmlns:p14="http://schemas.microsoft.com/office/powerpoint/2010/main" val="415575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D2DD958-9E33-4E98-94A5-8F4B0B2F6E61}"/>
              </a:ext>
            </a:extLst>
          </p:cNvPr>
          <p:cNvSpPr>
            <a:spLocks noGrp="1"/>
          </p:cNvSpPr>
          <p:nvPr>
            <p:ph idx="1"/>
          </p:nvPr>
        </p:nvSpPr>
        <p:spPr/>
        <p:txBody>
          <a:bodyPr vert="horz" lIns="0" tIns="0" rIns="0" bIns="0" rtlCol="0" anchor="t">
            <a:normAutofit/>
          </a:bodyPr>
          <a:lstStyle/>
          <a:p>
            <a:pPr marL="0" indent="0" algn="l" rtl="0" fontAlgn="base">
              <a:buNone/>
            </a:pPr>
            <a:r>
              <a:rPr lang="nb-NO" sz="1800" b="0" i="0">
                <a:solidFill>
                  <a:srgbClr val="000000"/>
                </a:solidFill>
                <a:effectLst/>
                <a:highlight>
                  <a:srgbClr val="FFFFFF"/>
                </a:highlight>
                <a:latin typeface="Verdana"/>
                <a:ea typeface="Verdana"/>
              </a:rPr>
              <a:t>Denne pakken er ment som en støtte i arbeidet med å kommunisere og markedsføre Dagsturhytta Trøndelag i din kommune.  </a:t>
            </a:r>
          </a:p>
          <a:p>
            <a:pPr marL="0" indent="0" algn="l" rtl="0" fontAlgn="base">
              <a:buNone/>
            </a:pPr>
            <a:endParaRPr lang="nb-NO" b="0" i="0">
              <a:solidFill>
                <a:srgbClr val="000000"/>
              </a:solidFill>
              <a:effectLst/>
              <a:highlight>
                <a:srgbClr val="FFFFFF"/>
              </a:highlight>
              <a:latin typeface="Segoe UI" panose="020B0502040204020203" pitchFamily="34" charset="0"/>
            </a:endParaRPr>
          </a:p>
          <a:p>
            <a:pPr marL="0" indent="0" algn="l" rtl="0" fontAlgn="base">
              <a:buNone/>
            </a:pPr>
            <a:r>
              <a:rPr lang="nb-NO" sz="1800" b="0" i="0">
                <a:solidFill>
                  <a:srgbClr val="000000"/>
                </a:solidFill>
                <a:effectLst/>
                <a:highlight>
                  <a:srgbClr val="FFFFFF"/>
                </a:highlight>
                <a:latin typeface="Verdana"/>
                <a:ea typeface="Verdana"/>
              </a:rPr>
              <a:t>I pakken finner du følgende:  </a:t>
            </a:r>
          </a:p>
          <a:p>
            <a:pPr marL="0" indent="0" algn="l" rtl="0" fontAlgn="base">
              <a:buNone/>
            </a:pPr>
            <a:endParaRPr lang="nb-NO" sz="1800" b="0" i="0">
              <a:solidFill>
                <a:srgbClr val="000000"/>
              </a:solidFill>
              <a:effectLst/>
              <a:highlight>
                <a:srgbClr val="FFFFFF"/>
              </a:highlight>
              <a:latin typeface="Verdana"/>
              <a:ea typeface="Verdana"/>
            </a:endParaRPr>
          </a:p>
          <a:p>
            <a:pPr marL="323850" indent="-323850" algn="l" rtl="0" fontAlgn="base">
              <a:buFont typeface="+mj-lt"/>
              <a:buAutoNum type="arabicPeriod"/>
            </a:pPr>
            <a:r>
              <a:rPr lang="nb-NO" sz="1800" b="0" i="0">
                <a:solidFill>
                  <a:srgbClr val="000000"/>
                </a:solidFill>
                <a:effectLst/>
                <a:highlight>
                  <a:srgbClr val="FFFFFF"/>
                </a:highlight>
                <a:latin typeface="Verdana"/>
                <a:ea typeface="Verdana"/>
              </a:rPr>
              <a:t>Faktaark og faktaboks om Dagsturhytta Trøndelag.  </a:t>
            </a:r>
          </a:p>
          <a:p>
            <a:pPr marL="323850" indent="-323850" algn="l" rtl="0" fontAlgn="base">
              <a:buFont typeface="+mj-lt"/>
              <a:buAutoNum type="arabicPeriod" startAt="2"/>
            </a:pPr>
            <a:r>
              <a:rPr lang="nb-NO" sz="1800" b="0" i="0" err="1">
                <a:solidFill>
                  <a:srgbClr val="000000"/>
                </a:solidFill>
                <a:effectLst/>
                <a:highlight>
                  <a:srgbClr val="FFFFFF"/>
                </a:highlight>
                <a:latin typeface="Verdana"/>
                <a:ea typeface="Verdana"/>
              </a:rPr>
              <a:t>Powerpoint</a:t>
            </a:r>
            <a:r>
              <a:rPr lang="nb-NO" sz="1800" b="0" i="0">
                <a:solidFill>
                  <a:srgbClr val="000000"/>
                </a:solidFill>
                <a:effectLst/>
                <a:highlight>
                  <a:srgbClr val="FFFFFF"/>
                </a:highlight>
                <a:latin typeface="Verdana"/>
                <a:ea typeface="Verdana"/>
              </a:rPr>
              <a:t>-presentasjon av Dagsturhytta Trøndelag.  </a:t>
            </a:r>
          </a:p>
          <a:p>
            <a:pPr marL="323850" indent="-323850" algn="l" rtl="0" fontAlgn="base">
              <a:buFont typeface="+mj-lt"/>
              <a:buAutoNum type="arabicPeriod" startAt="3"/>
            </a:pPr>
            <a:r>
              <a:rPr lang="nb-NO" sz="1800" b="0" i="0">
                <a:solidFill>
                  <a:srgbClr val="000000"/>
                </a:solidFill>
                <a:effectLst/>
                <a:highlight>
                  <a:srgbClr val="FFFFFF"/>
                </a:highlight>
                <a:latin typeface="Verdana"/>
                <a:ea typeface="Verdana"/>
              </a:rPr>
              <a:t>Spørsmål og svar om Dagsturhytta Trøndelag.  </a:t>
            </a:r>
          </a:p>
          <a:p>
            <a:pPr marL="0" indent="0" fontAlgn="base">
              <a:buNone/>
            </a:pPr>
            <a:r>
              <a:rPr lang="nb-NO" sz="1800">
                <a:solidFill>
                  <a:schemeClr val="tx2"/>
                </a:solidFill>
                <a:highlight>
                  <a:srgbClr val="FFFFFF"/>
                </a:highlight>
                <a:latin typeface="Verdana"/>
                <a:ea typeface="Verdana"/>
              </a:rPr>
              <a:t>4.</a:t>
            </a:r>
            <a:r>
              <a:rPr lang="nb-NO" sz="1800">
                <a:solidFill>
                  <a:srgbClr val="000000"/>
                </a:solidFill>
                <a:highlight>
                  <a:srgbClr val="FFFFFF"/>
                </a:highlight>
                <a:latin typeface="Verdana"/>
                <a:ea typeface="Verdana"/>
              </a:rPr>
              <a:t> Krav til informasjon utenfor og inne i dagsturhytta</a:t>
            </a:r>
            <a:br>
              <a:rPr lang="nb-NO" sz="1800">
                <a:solidFill>
                  <a:srgbClr val="000000"/>
                </a:solidFill>
                <a:highlight>
                  <a:srgbClr val="FFFFFF"/>
                </a:highlight>
                <a:latin typeface="Verdana"/>
                <a:ea typeface="Verdana"/>
              </a:rPr>
            </a:br>
            <a:r>
              <a:rPr lang="nb-NO" sz="1800">
                <a:solidFill>
                  <a:schemeClr val="tx2"/>
                </a:solidFill>
                <a:highlight>
                  <a:srgbClr val="FFFFFF"/>
                </a:highlight>
                <a:latin typeface="Verdana"/>
                <a:ea typeface="Verdana"/>
              </a:rPr>
              <a:t>5. </a:t>
            </a:r>
            <a:r>
              <a:rPr lang="nb-NO" sz="1800">
                <a:solidFill>
                  <a:srgbClr val="000000"/>
                </a:solidFill>
                <a:highlight>
                  <a:srgbClr val="FFFFFF"/>
                </a:highlight>
                <a:latin typeface="Verdana"/>
                <a:ea typeface="Verdana"/>
              </a:rPr>
              <a:t>Fakta</a:t>
            </a:r>
            <a:r>
              <a:rPr lang="nb-NO" sz="1800" b="0" i="0">
                <a:solidFill>
                  <a:srgbClr val="000000"/>
                </a:solidFill>
                <a:effectLst/>
                <a:highlight>
                  <a:srgbClr val="FFFFFF"/>
                </a:highlight>
                <a:latin typeface="Verdana"/>
                <a:ea typeface="Verdana"/>
              </a:rPr>
              <a:t> om dagsturhyttene på UT.no. </a:t>
            </a:r>
            <a:endParaRPr lang="nb-NO" sz="1800">
              <a:ea typeface="Verdana"/>
            </a:endParaRPr>
          </a:p>
          <a:p>
            <a:pPr marL="0" indent="0">
              <a:buNone/>
            </a:pPr>
            <a:r>
              <a:rPr lang="nb-NO" sz="1800">
                <a:solidFill>
                  <a:schemeClr val="tx2"/>
                </a:solidFill>
                <a:highlight>
                  <a:srgbClr val="FFFFFF"/>
                </a:highlight>
                <a:latin typeface="Verdana"/>
                <a:ea typeface="Verdana"/>
              </a:rPr>
              <a:t>6.</a:t>
            </a:r>
            <a:r>
              <a:rPr lang="nb-NO" sz="1800">
                <a:solidFill>
                  <a:srgbClr val="000000"/>
                </a:solidFill>
                <a:highlight>
                  <a:srgbClr val="FFFFFF"/>
                </a:highlight>
                <a:latin typeface="Verdana"/>
                <a:ea typeface="Verdana"/>
              </a:rPr>
              <a:t> </a:t>
            </a:r>
            <a:r>
              <a:rPr lang="nb-NO" sz="1800" b="0" i="0">
                <a:solidFill>
                  <a:srgbClr val="000000"/>
                </a:solidFill>
                <a:effectLst/>
                <a:highlight>
                  <a:srgbClr val="FFFFFF"/>
                </a:highlight>
                <a:latin typeface="Verdana"/>
                <a:ea typeface="Verdana"/>
              </a:rPr>
              <a:t>Logo for Dagsturhytta Trøndelag.  </a:t>
            </a:r>
            <a:endParaRPr lang="nb-NO"/>
          </a:p>
          <a:p>
            <a:pPr marL="0" indent="0" algn="l" rtl="0" fontAlgn="base">
              <a:buNone/>
            </a:pPr>
            <a:endParaRPr lang="nb-NO" b="0" i="0">
              <a:solidFill>
                <a:srgbClr val="000000"/>
              </a:solidFill>
              <a:effectLst/>
              <a:highlight>
                <a:srgbClr val="FFFFFF"/>
              </a:highlight>
              <a:latin typeface="Segoe UI" panose="020B0502040204020203" pitchFamily="34" charset="0"/>
            </a:endParaRPr>
          </a:p>
          <a:p>
            <a:pPr marL="323850" indent="-323850"/>
            <a:endParaRPr lang="nb-NO">
              <a:ea typeface="Verdana"/>
            </a:endParaRPr>
          </a:p>
        </p:txBody>
      </p:sp>
      <p:sp>
        <p:nvSpPr>
          <p:cNvPr id="3" name="Tittel 2">
            <a:extLst>
              <a:ext uri="{FF2B5EF4-FFF2-40B4-BE49-F238E27FC236}">
                <a16:creationId xmlns:a16="http://schemas.microsoft.com/office/drawing/2014/main" id="{E2893986-BF14-45EA-A0C3-1041423DBA39}"/>
              </a:ext>
            </a:extLst>
          </p:cNvPr>
          <p:cNvSpPr>
            <a:spLocks noGrp="1"/>
          </p:cNvSpPr>
          <p:nvPr>
            <p:ph type="title"/>
          </p:nvPr>
        </p:nvSpPr>
        <p:spPr/>
        <p:txBody>
          <a:bodyPr/>
          <a:lstStyle/>
          <a:p>
            <a:r>
              <a:rPr lang="nb-NO"/>
              <a:t>Innhold</a:t>
            </a:r>
          </a:p>
        </p:txBody>
      </p:sp>
    </p:spTree>
    <p:extLst>
      <p:ext uri="{BB962C8B-B14F-4D97-AF65-F5344CB8AC3E}">
        <p14:creationId xmlns:p14="http://schemas.microsoft.com/office/powerpoint/2010/main" val="194769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A30B035E-7A9B-B9FE-E2D5-CE7F8ABB487D}"/>
              </a:ext>
            </a:extLst>
          </p:cNvPr>
          <p:cNvSpPr>
            <a:spLocks noGrp="1"/>
          </p:cNvSpPr>
          <p:nvPr>
            <p:ph type="title"/>
          </p:nvPr>
        </p:nvSpPr>
        <p:spPr>
          <a:xfrm>
            <a:off x="753693" y="326129"/>
            <a:ext cx="9601200" cy="1107996"/>
          </a:xfrm>
        </p:spPr>
        <p:txBody>
          <a:bodyPr anchor="ctr">
            <a:normAutofit/>
          </a:bodyPr>
          <a:lstStyle/>
          <a:p>
            <a:r>
              <a:rPr lang="nb-NO" i="0">
                <a:effectLst/>
                <a:highlight>
                  <a:srgbClr val="FFFFFF"/>
                </a:highlight>
              </a:rPr>
              <a:t>1. Faktaark og faktaboks om Dagsturhytta Trøndelag </a:t>
            </a:r>
            <a:endParaRPr lang="nb-NO"/>
          </a:p>
        </p:txBody>
      </p:sp>
      <p:sp>
        <p:nvSpPr>
          <p:cNvPr id="2" name="Plassholder for innhold 1">
            <a:extLst>
              <a:ext uri="{FF2B5EF4-FFF2-40B4-BE49-F238E27FC236}">
                <a16:creationId xmlns:a16="http://schemas.microsoft.com/office/drawing/2014/main" id="{E92F1A12-53A8-F5F1-A4BD-DB7D57E65D52}"/>
              </a:ext>
            </a:extLst>
          </p:cNvPr>
          <p:cNvSpPr>
            <a:spLocks noGrp="1"/>
          </p:cNvSpPr>
          <p:nvPr>
            <p:ph idx="13"/>
          </p:nvPr>
        </p:nvSpPr>
        <p:spPr>
          <a:xfrm>
            <a:off x="753693" y="2115183"/>
            <a:ext cx="6543891" cy="3953108"/>
          </a:xfrm>
        </p:spPr>
        <p:txBody>
          <a:bodyPr vert="horz" lIns="0" tIns="0" rIns="0" bIns="0" rtlCol="0" anchor="t">
            <a:normAutofit/>
          </a:bodyPr>
          <a:lstStyle/>
          <a:p>
            <a:pPr marL="0" indent="0">
              <a:spcAft>
                <a:spcPts val="600"/>
              </a:spcAft>
              <a:buNone/>
            </a:pPr>
            <a:r>
              <a:rPr lang="nb-NO" sz="2400" b="0" i="0" dirty="0">
                <a:effectLst/>
                <a:highlight>
                  <a:srgbClr val="FFFFFF"/>
                </a:highlight>
              </a:rPr>
              <a:t>Dette faktaarket kan dere skrive ut og bruke i anledninger hvor dere trenger å presentere dagsturhytta fysisk. </a:t>
            </a:r>
          </a:p>
          <a:p>
            <a:pPr marL="0" indent="0">
              <a:spcAft>
                <a:spcPts val="600"/>
              </a:spcAft>
              <a:buNone/>
            </a:pPr>
            <a:r>
              <a:rPr lang="nb-NO" sz="2400" dirty="0">
                <a:highlight>
                  <a:srgbClr val="FFFFFF"/>
                </a:highlight>
                <a:ea typeface="Verdana"/>
              </a:rPr>
              <a:t>Det er plass til å legge inn kommunens logo sammen med øvrige logoer.</a:t>
            </a:r>
          </a:p>
          <a:p>
            <a:pPr marL="0" indent="0">
              <a:spcAft>
                <a:spcPts val="600"/>
              </a:spcAft>
              <a:buNone/>
            </a:pPr>
            <a:endParaRPr lang="nb-NO" sz="2400">
              <a:highlight>
                <a:srgbClr val="FFFFFF"/>
              </a:highlight>
            </a:endParaRPr>
          </a:p>
          <a:p>
            <a:pPr marL="0" indent="0">
              <a:spcAft>
                <a:spcPts val="600"/>
              </a:spcAft>
              <a:buNone/>
            </a:pPr>
            <a:r>
              <a:rPr lang="nb-NO" sz="2400" dirty="0">
                <a:highlight>
                  <a:srgbClr val="FFFFFF"/>
                </a:highlight>
              </a:rPr>
              <a:t>PDF av filen: </a:t>
            </a:r>
            <a:r>
              <a:rPr lang="nb-NO" sz="2400" dirty="0">
                <a:highlight>
                  <a:srgbClr val="FFFFFF"/>
                </a:highlight>
                <a:ea typeface="+mn-lt"/>
                <a:cs typeface="+mn-lt"/>
                <a:hlinkClick r:id="rId2"/>
              </a:rPr>
              <a:t>Faktaark - Dagsturhytta.pdf</a:t>
            </a:r>
          </a:p>
          <a:p>
            <a:pPr marL="0" indent="0">
              <a:spcAft>
                <a:spcPts val="600"/>
              </a:spcAft>
              <a:buNone/>
            </a:pPr>
            <a:endParaRPr lang="nb-NO" sz="2400">
              <a:highlight>
                <a:srgbClr val="FFFFFF"/>
              </a:highlight>
              <a:ea typeface="+mn-lt"/>
              <a:cs typeface="+mn-lt"/>
            </a:endParaRPr>
          </a:p>
          <a:p>
            <a:pPr marL="0" indent="0">
              <a:spcAft>
                <a:spcPts val="600"/>
              </a:spcAft>
              <a:buNone/>
            </a:pPr>
            <a:r>
              <a:rPr lang="nb-NO" sz="2400" dirty="0">
                <a:highlight>
                  <a:srgbClr val="FFFFFF"/>
                </a:highlight>
                <a:ea typeface="+mn-lt"/>
                <a:cs typeface="+mn-lt"/>
              </a:rPr>
              <a:t>PNG av filen:</a:t>
            </a:r>
            <a:r>
              <a:rPr lang="nb-NO" sz="2400" dirty="0">
                <a:highlight>
                  <a:srgbClr val="FFFFFF"/>
                </a:highlight>
                <a:ea typeface="+mn-lt"/>
                <a:cs typeface="+mn-lt"/>
                <a:hlinkClick r:id="rId3"/>
              </a:rPr>
              <a:t>Faktaark - Dagsturhytta.png</a:t>
            </a:r>
            <a:endParaRPr lang="nb-NO" sz="2400" dirty="0">
              <a:highlight>
                <a:srgbClr val="FFFFFF"/>
              </a:highlight>
              <a:ea typeface="+mn-lt"/>
              <a:cs typeface="+mn-lt"/>
            </a:endParaRPr>
          </a:p>
        </p:txBody>
      </p:sp>
      <p:pic>
        <p:nvPicPr>
          <p:cNvPr id="4" name="Bilde 3" descr="Et bilde som inneholder tekst, skjermbilde, hus&#10;&#10;Automatisk generert beskrivelse">
            <a:extLst>
              <a:ext uri="{FF2B5EF4-FFF2-40B4-BE49-F238E27FC236}">
                <a16:creationId xmlns:a16="http://schemas.microsoft.com/office/drawing/2014/main" id="{D98E5EA2-ECCC-8DB0-188E-62B56674A8CB}"/>
              </a:ext>
            </a:extLst>
          </p:cNvPr>
          <p:cNvPicPr>
            <a:picLocks noChangeAspect="1"/>
          </p:cNvPicPr>
          <p:nvPr/>
        </p:nvPicPr>
        <p:blipFill>
          <a:blip r:embed="rId4"/>
          <a:stretch>
            <a:fillRect/>
          </a:stretch>
        </p:blipFill>
        <p:spPr>
          <a:xfrm>
            <a:off x="7656240" y="1713144"/>
            <a:ext cx="3591158" cy="5081516"/>
          </a:xfrm>
          <a:prstGeom prst="rect">
            <a:avLst/>
          </a:prstGeom>
        </p:spPr>
      </p:pic>
    </p:spTree>
    <p:extLst>
      <p:ext uri="{BB962C8B-B14F-4D97-AF65-F5344CB8AC3E}">
        <p14:creationId xmlns:p14="http://schemas.microsoft.com/office/powerpoint/2010/main" val="364638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516CA203-D985-8B91-0C5B-5736570E0180}"/>
              </a:ext>
            </a:extLst>
          </p:cNvPr>
          <p:cNvSpPr txBox="1"/>
          <p:nvPr/>
        </p:nvSpPr>
        <p:spPr>
          <a:xfrm>
            <a:off x="1479550" y="2574905"/>
            <a:ext cx="8999871" cy="3738692"/>
          </a:xfrm>
          <a:prstGeom prst="rect">
            <a:avLst/>
          </a:prstGeom>
        </p:spPr>
        <p:txBody>
          <a:bodyPr vert="horz" lIns="0" tIns="0" rIns="0" bIns="0" rtlCol="0" anchor="t" anchorCtr="0">
            <a:normAutofit/>
          </a:bodyPr>
          <a:lstStyle/>
          <a:p>
            <a:pPr defTabSz="914400" fontAlgn="base">
              <a:lnSpc>
                <a:spcPct val="90000"/>
              </a:lnSpc>
              <a:spcAft>
                <a:spcPts val="600"/>
              </a:spcAft>
              <a:buClr>
                <a:schemeClr val="tx2"/>
              </a:buClr>
            </a:pPr>
            <a:r>
              <a:rPr lang="nb-NO" sz="1300" b="1" i="0" kern="1200">
                <a:effectLst/>
                <a:highlight>
                  <a:srgbClr val="FFFFFF"/>
                </a:highlight>
                <a:latin typeface="+mn-lt"/>
                <a:ea typeface="+mn-ea"/>
                <a:cs typeface="+mn-cs"/>
              </a:rPr>
              <a:t>Dagsturhytta Trøndelag  </a:t>
            </a:r>
          </a:p>
          <a:p>
            <a:pPr defTabSz="914400" fontAlgn="base">
              <a:lnSpc>
                <a:spcPct val="90000"/>
              </a:lnSpc>
              <a:spcAft>
                <a:spcPts val="600"/>
              </a:spcAft>
              <a:buClr>
                <a:schemeClr val="tx2"/>
              </a:buClr>
            </a:pPr>
            <a:endParaRPr lang="nb-NO" sz="1300" b="0" i="0" kern="1200">
              <a:effectLst/>
              <a:highlight>
                <a:srgbClr val="FFFFFF"/>
              </a:highlight>
              <a:latin typeface="+mn-lt"/>
              <a:ea typeface="+mn-ea"/>
              <a:cs typeface="+mn-cs"/>
            </a:endParaRPr>
          </a:p>
          <a:p>
            <a:pPr defTabSz="914400" fontAlgn="base">
              <a:lnSpc>
                <a:spcPct val="90000"/>
              </a:lnSpc>
              <a:spcAft>
                <a:spcPts val="600"/>
              </a:spcAft>
              <a:buClr>
                <a:schemeClr val="tx2"/>
              </a:buClr>
            </a:pPr>
            <a:r>
              <a:rPr lang="nb-NO" sz="1300" b="0" i="0" kern="1200">
                <a:effectLst/>
                <a:highlight>
                  <a:srgbClr val="FFFFFF"/>
                </a:highlight>
                <a:latin typeface="+mn-lt"/>
                <a:ea typeface="+mn-ea"/>
                <a:cs typeface="+mn-cs"/>
              </a:rPr>
              <a:t>Dagsturhytta Trøndelag er et prosjekt eid av Trøndelag fylkeskommune, i samarbeid med </a:t>
            </a:r>
            <a:r>
              <a:rPr lang="nb-NO" sz="1300" b="0" i="0" kern="1200" err="1">
                <a:effectLst/>
                <a:highlight>
                  <a:srgbClr val="FFFFFF"/>
                </a:highlight>
                <a:latin typeface="+mn-lt"/>
                <a:ea typeface="+mn-ea"/>
                <a:cs typeface="+mn-cs"/>
              </a:rPr>
              <a:t>SpareBank</a:t>
            </a:r>
            <a:r>
              <a:rPr lang="nb-NO" sz="1300" b="0" i="0" kern="1200">
                <a:effectLst/>
                <a:highlight>
                  <a:srgbClr val="FFFFFF"/>
                </a:highlight>
                <a:latin typeface="+mn-lt"/>
                <a:ea typeface="+mn-ea"/>
                <a:cs typeface="+mn-cs"/>
              </a:rPr>
              <a:t> 1 SMN. Alle 38 kommuner i fylket har fått tilbud om ei dagsturhytte med gunstig finansering.  </a:t>
            </a:r>
          </a:p>
          <a:p>
            <a:pPr defTabSz="914400" fontAlgn="base">
              <a:lnSpc>
                <a:spcPct val="90000"/>
              </a:lnSpc>
              <a:spcAft>
                <a:spcPts val="600"/>
              </a:spcAft>
              <a:buClr>
                <a:schemeClr val="tx2"/>
              </a:buClr>
            </a:pPr>
            <a:r>
              <a:rPr lang="nb-NO" sz="1300" b="0" i="0" kern="1200">
                <a:effectLst/>
                <a:highlight>
                  <a:srgbClr val="FFFFFF"/>
                </a:highlight>
                <a:latin typeface="+mn-lt"/>
                <a:ea typeface="+mn-ea"/>
                <a:cs typeface="+mn-cs"/>
              </a:rPr>
              <a:t>En dagsturhytte er gratis for alle å benytte seg av, og den står åpen året rundt. Her kan du slappe av, spise, varme deg foran peisen, lese bøker fra hyttebiblioteket og slå av en prat med andre som er på tur. </a:t>
            </a:r>
            <a:r>
              <a:rPr lang="nb-NO" sz="1300">
                <a:highlight>
                  <a:srgbClr val="FFFFFF"/>
                </a:highlight>
              </a:rPr>
              <a:t>Det er ikke mulig å overnatte inne i hytta.</a:t>
            </a:r>
            <a:endParaRPr lang="nb-NO" sz="1300" b="0" i="0" kern="1200">
              <a:effectLst/>
              <a:highlight>
                <a:srgbClr val="FFFFFF"/>
              </a:highlight>
              <a:latin typeface="+mn-lt"/>
              <a:ea typeface="Verdana"/>
            </a:endParaRPr>
          </a:p>
          <a:p>
            <a:pPr defTabSz="914400" fontAlgn="base">
              <a:lnSpc>
                <a:spcPct val="90000"/>
              </a:lnSpc>
              <a:spcAft>
                <a:spcPts val="600"/>
              </a:spcAft>
              <a:buClr>
                <a:schemeClr val="tx2"/>
              </a:buClr>
            </a:pPr>
            <a:r>
              <a:rPr lang="nb-NO" sz="1300" b="0" i="0" kern="1200">
                <a:effectLst/>
                <a:highlight>
                  <a:srgbClr val="FFFFFF"/>
                </a:highlight>
                <a:latin typeface="+mn-lt"/>
                <a:ea typeface="+mn-ea"/>
                <a:cs typeface="+mn-cs"/>
              </a:rPr>
              <a:t>Målet med dagsturhytta er å bidra til bedre folkehelse ved å gjøre det enkelt for flere å komme seg på tur. Å være sosial og aktiv i naturen styrker vår psykiske og fysiske helse. </a:t>
            </a:r>
            <a:r>
              <a:rPr lang="nb-NO" sz="1300">
                <a:highlight>
                  <a:srgbClr val="FFFFFF"/>
                </a:highlight>
              </a:rPr>
              <a:t> </a:t>
            </a:r>
            <a:r>
              <a:rPr lang="nb-NO" sz="1300" b="0" i="0" kern="1200">
                <a:effectLst/>
                <a:highlight>
                  <a:srgbClr val="FFFFFF"/>
                </a:highlight>
                <a:latin typeface="+mn-lt"/>
                <a:ea typeface="+mn-ea"/>
                <a:cs typeface="+mn-cs"/>
              </a:rPr>
              <a:t> </a:t>
            </a:r>
            <a:endParaRPr lang="nb-NO" sz="1300" b="0" i="0" kern="1200">
              <a:effectLst/>
              <a:highlight>
                <a:srgbClr val="FFFFFF"/>
              </a:highlight>
              <a:latin typeface="+mn-lt"/>
              <a:ea typeface="Verdana"/>
            </a:endParaRPr>
          </a:p>
          <a:p>
            <a:pPr defTabSz="914400" fontAlgn="base">
              <a:lnSpc>
                <a:spcPct val="90000"/>
              </a:lnSpc>
              <a:spcAft>
                <a:spcPts val="600"/>
              </a:spcAft>
              <a:buClr>
                <a:schemeClr val="tx2"/>
              </a:buClr>
            </a:pPr>
            <a:r>
              <a:rPr lang="nb-NO" sz="1300" b="0" i="0" kern="1200">
                <a:effectLst/>
                <a:highlight>
                  <a:srgbClr val="FFFFFF"/>
                </a:highlight>
                <a:latin typeface="+mn-lt"/>
                <a:ea typeface="+mn-ea"/>
                <a:cs typeface="+mn-cs"/>
              </a:rPr>
              <a:t>Dagsturhyttene blir finansiert av Trøndelag fylkeskommune, </a:t>
            </a:r>
            <a:r>
              <a:rPr lang="nb-NO" sz="1300" b="0" i="0" kern="1200" err="1">
                <a:effectLst/>
                <a:highlight>
                  <a:srgbClr val="FFFFFF"/>
                </a:highlight>
                <a:latin typeface="+mn-lt"/>
                <a:ea typeface="+mn-ea"/>
                <a:cs typeface="+mn-cs"/>
              </a:rPr>
              <a:t>SpareBank</a:t>
            </a:r>
            <a:r>
              <a:rPr lang="nb-NO" sz="1300" b="0" i="0" kern="1200">
                <a:effectLst/>
                <a:highlight>
                  <a:srgbClr val="FFFFFF"/>
                </a:highlight>
                <a:latin typeface="+mn-lt"/>
                <a:ea typeface="+mn-ea"/>
                <a:cs typeface="+mn-cs"/>
              </a:rPr>
              <a:t> 1 SMN, spillemidler og lokale midler. Kommunene eier dagsturhytta i sitt område og hytta driftes i samarbeid med frivillige organisasjoner. </a:t>
            </a:r>
          </a:p>
          <a:p>
            <a:pPr defTabSz="914400" fontAlgn="base">
              <a:lnSpc>
                <a:spcPct val="90000"/>
              </a:lnSpc>
              <a:spcAft>
                <a:spcPts val="600"/>
              </a:spcAft>
              <a:buClr>
                <a:schemeClr val="tx2"/>
              </a:buClr>
            </a:pPr>
            <a:r>
              <a:rPr lang="nb-NO" sz="1300" b="0" i="0" kern="1200">
                <a:effectLst/>
                <a:highlight>
                  <a:srgbClr val="FFFFFF"/>
                </a:highlight>
                <a:latin typeface="+mn-lt"/>
                <a:ea typeface="+mn-ea"/>
                <a:cs typeface="+mn-cs"/>
              </a:rPr>
              <a:t>Idéen til dagsturhyttene kom fra Atle Skrede i </a:t>
            </a:r>
            <a:r>
              <a:rPr lang="nb-NO" sz="1300" b="0" i="0" kern="1200" err="1">
                <a:effectLst/>
                <a:highlight>
                  <a:srgbClr val="FFFFFF"/>
                </a:highlight>
                <a:latin typeface="+mn-lt"/>
                <a:ea typeface="+mn-ea"/>
                <a:cs typeface="+mn-cs"/>
              </a:rPr>
              <a:t>Vestland</a:t>
            </a:r>
            <a:r>
              <a:rPr lang="nb-NO" sz="1300" b="0" i="0" kern="1200">
                <a:effectLst/>
                <a:highlight>
                  <a:srgbClr val="FFFFFF"/>
                </a:highlight>
                <a:latin typeface="+mn-lt"/>
                <a:ea typeface="+mn-ea"/>
                <a:cs typeface="+mn-cs"/>
              </a:rPr>
              <a:t> fylkeskommune i 2016. De første dagsturhyttene ble etablert i Sogn og Fjordane, og i dag er det nærmere 200 dagsturhytter i Norge. </a:t>
            </a:r>
          </a:p>
          <a:p>
            <a:pPr defTabSz="914400" fontAlgn="base">
              <a:lnSpc>
                <a:spcPct val="90000"/>
              </a:lnSpc>
              <a:spcAft>
                <a:spcPts val="600"/>
              </a:spcAft>
              <a:buClr>
                <a:schemeClr val="tx2"/>
              </a:buClr>
            </a:pPr>
            <a:endParaRPr lang="nb-NO" sz="1300">
              <a:highlight>
                <a:srgbClr val="FFFFFF"/>
              </a:highlight>
            </a:endParaRPr>
          </a:p>
          <a:p>
            <a:pPr defTabSz="914400" fontAlgn="base">
              <a:lnSpc>
                <a:spcPct val="90000"/>
              </a:lnSpc>
              <a:spcAft>
                <a:spcPts val="600"/>
              </a:spcAft>
              <a:buClr>
                <a:schemeClr val="tx2"/>
              </a:buClr>
            </a:pPr>
            <a:r>
              <a:rPr lang="nb-NO" sz="1300" b="0" i="0" kern="1200">
                <a:effectLst/>
                <a:highlight>
                  <a:srgbClr val="FFFFFF"/>
                </a:highlight>
                <a:latin typeface="+mn-lt"/>
                <a:ea typeface="+mn-ea"/>
                <a:cs typeface="+mn-cs"/>
              </a:rPr>
              <a:t>For mer informasjon, besøk </a:t>
            </a:r>
            <a:r>
              <a:rPr lang="nb-NO" sz="1300" b="0" i="0" kern="1200" err="1">
                <a:effectLst/>
                <a:highlight>
                  <a:srgbClr val="FFFFFF"/>
                </a:highlight>
                <a:latin typeface="+mn-lt"/>
                <a:ea typeface="+mn-ea"/>
                <a:cs typeface="+mn-cs"/>
                <a:hlinkClick r:id="rId2"/>
              </a:rPr>
              <a:t>trfk.no</a:t>
            </a:r>
            <a:r>
              <a:rPr lang="nb-NO" sz="1300" b="0" i="0" kern="1200">
                <a:effectLst/>
                <a:highlight>
                  <a:srgbClr val="FFFFFF"/>
                </a:highlight>
                <a:latin typeface="+mn-lt"/>
                <a:ea typeface="+mn-ea"/>
                <a:cs typeface="+mn-cs"/>
                <a:hlinkClick r:id="rId2"/>
              </a:rPr>
              <a:t>/dagsturhytta</a:t>
            </a:r>
            <a:endParaRPr lang="nb-NO" sz="1300" b="0" i="0" kern="1200">
              <a:effectLst/>
              <a:highlight>
                <a:srgbClr val="FFFFFF"/>
              </a:highlight>
              <a:latin typeface="+mn-lt"/>
              <a:ea typeface="+mn-ea"/>
              <a:cs typeface="+mn-cs"/>
            </a:endParaRPr>
          </a:p>
          <a:p>
            <a:pPr defTabSz="914400">
              <a:lnSpc>
                <a:spcPct val="90000"/>
              </a:lnSpc>
              <a:spcAft>
                <a:spcPts val="600"/>
              </a:spcAft>
              <a:buClr>
                <a:schemeClr val="tx2"/>
              </a:buClr>
            </a:pPr>
            <a:endParaRPr lang="nb-NO" sz="1300" kern="1200">
              <a:latin typeface="+mn-lt"/>
              <a:ea typeface="+mn-ea"/>
              <a:cs typeface="+mn-cs"/>
            </a:endParaRPr>
          </a:p>
        </p:txBody>
      </p:sp>
      <p:sp>
        <p:nvSpPr>
          <p:cNvPr id="4" name="Plassholder for innhold 3">
            <a:extLst>
              <a:ext uri="{FF2B5EF4-FFF2-40B4-BE49-F238E27FC236}">
                <a16:creationId xmlns:a16="http://schemas.microsoft.com/office/drawing/2014/main" id="{9254A5C8-B7B4-0BD4-744E-537B6B067E5B}"/>
              </a:ext>
            </a:extLst>
          </p:cNvPr>
          <p:cNvSpPr>
            <a:spLocks noGrp="1"/>
          </p:cNvSpPr>
          <p:nvPr>
            <p:ph type="body" sz="quarter" idx="13"/>
          </p:nvPr>
        </p:nvSpPr>
        <p:spPr>
          <a:xfrm>
            <a:off x="1479550" y="1212534"/>
            <a:ext cx="8999871" cy="984885"/>
          </a:xfrm>
        </p:spPr>
        <p:txBody>
          <a:bodyPr vert="horz" lIns="0" tIns="0" rIns="0" bIns="0" rtlCol="0" anchor="b" anchorCtr="0">
            <a:normAutofit/>
          </a:bodyPr>
          <a:lstStyle/>
          <a:p>
            <a:pPr>
              <a:lnSpc>
                <a:spcPct val="90000"/>
              </a:lnSpc>
              <a:spcAft>
                <a:spcPts val="600"/>
              </a:spcAft>
            </a:pPr>
            <a:r>
              <a:rPr lang="nb-NO" sz="2200" b="0" i="0" kern="1200" spc="300" baseline="0">
                <a:effectLst/>
                <a:highlight>
                  <a:srgbClr val="FFFFFF"/>
                </a:highlight>
                <a:latin typeface="+mn-lt"/>
                <a:ea typeface="+mn-ea"/>
                <a:cs typeface="+mn-cs"/>
              </a:rPr>
              <a:t>Denne </a:t>
            </a:r>
            <a:r>
              <a:rPr lang="nb-NO" sz="2200" b="0" i="0" kern="1200" spc="300" baseline="0" err="1">
                <a:effectLst/>
                <a:highlight>
                  <a:srgbClr val="FFFFFF"/>
                </a:highlight>
                <a:latin typeface="+mn-lt"/>
                <a:ea typeface="+mn-ea"/>
                <a:cs typeface="+mn-cs"/>
              </a:rPr>
              <a:t>faktaboksen</a:t>
            </a:r>
            <a:r>
              <a:rPr lang="nb-NO" sz="2200" b="0" i="0" kern="1200" spc="300" baseline="0">
                <a:effectLst/>
                <a:highlight>
                  <a:srgbClr val="FFFFFF"/>
                </a:highlight>
                <a:latin typeface="+mn-lt"/>
                <a:ea typeface="+mn-ea"/>
                <a:cs typeface="+mn-cs"/>
              </a:rPr>
              <a:t> kan dere bruke på nettsider, i pressemeldinger eller i andre anledninger hvor dere trenger å gi korte fakta om dagsturhytta.  </a:t>
            </a:r>
            <a:endParaRPr lang="nb-NO" sz="2200" kern="1200" spc="300" baseline="0">
              <a:latin typeface="+mn-lt"/>
              <a:ea typeface="+mn-ea"/>
              <a:cs typeface="+mn-cs"/>
            </a:endParaRPr>
          </a:p>
        </p:txBody>
      </p:sp>
    </p:spTree>
    <p:extLst>
      <p:ext uri="{BB962C8B-B14F-4D97-AF65-F5344CB8AC3E}">
        <p14:creationId xmlns:p14="http://schemas.microsoft.com/office/powerpoint/2010/main" val="221732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0EF7E17-A3B8-70ED-A381-508E57B74B6C}"/>
              </a:ext>
            </a:extLst>
          </p:cNvPr>
          <p:cNvSpPr>
            <a:spLocks noGrp="1"/>
          </p:cNvSpPr>
          <p:nvPr>
            <p:ph type="title"/>
          </p:nvPr>
        </p:nvSpPr>
        <p:spPr>
          <a:xfrm>
            <a:off x="753693" y="326129"/>
            <a:ext cx="9601200" cy="1107996"/>
          </a:xfrm>
        </p:spPr>
        <p:txBody>
          <a:bodyPr anchor="ctr">
            <a:normAutofit/>
          </a:bodyPr>
          <a:lstStyle/>
          <a:p>
            <a:r>
              <a:rPr lang="nb-NO"/>
              <a:t>2. PowerPoint om Dagsturhytta Trøndelag</a:t>
            </a:r>
          </a:p>
        </p:txBody>
      </p:sp>
      <p:graphicFrame>
        <p:nvGraphicFramePr>
          <p:cNvPr id="5" name="Plassholder for tekst 1">
            <a:extLst>
              <a:ext uri="{FF2B5EF4-FFF2-40B4-BE49-F238E27FC236}">
                <a16:creationId xmlns:a16="http://schemas.microsoft.com/office/drawing/2014/main" id="{E02AA14C-DA1F-9745-0446-FE3D23298310}"/>
              </a:ext>
            </a:extLst>
          </p:cNvPr>
          <p:cNvGraphicFramePr/>
          <p:nvPr>
            <p:extLst>
              <p:ext uri="{D42A27DB-BD31-4B8C-83A1-F6EECF244321}">
                <p14:modId xmlns:p14="http://schemas.microsoft.com/office/powerpoint/2010/main" val="2240748780"/>
              </p:ext>
            </p:extLst>
          </p:nvPr>
        </p:nvGraphicFramePr>
        <p:xfrm>
          <a:off x="637227" y="1950027"/>
          <a:ext cx="10685848" cy="3953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39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981217E-DA58-D890-2C0B-79E3AF58C99C}"/>
              </a:ext>
            </a:extLst>
          </p:cNvPr>
          <p:cNvSpPr>
            <a:spLocks noGrp="1"/>
          </p:cNvSpPr>
          <p:nvPr>
            <p:ph idx="1"/>
          </p:nvPr>
        </p:nvSpPr>
        <p:spPr/>
        <p:txBody>
          <a:bodyPr>
            <a:normAutofit/>
          </a:bodyPr>
          <a:lstStyle/>
          <a:p>
            <a:pPr marL="0" indent="0">
              <a:buNone/>
            </a:pPr>
            <a:r>
              <a:rPr lang="nb-NO"/>
              <a:t>Her finner du svar på spørsmål om Dagsturhytta Trøndelag som du kan møte på i din arbeidshverdag.</a:t>
            </a:r>
          </a:p>
          <a:p>
            <a:pPr marL="0" indent="0" algn="l" rtl="0" fontAlgn="base">
              <a:buNone/>
            </a:pPr>
            <a:endParaRPr lang="nb-NO">
              <a:highlight>
                <a:srgbClr val="FFFFFF"/>
              </a:highlight>
            </a:endParaRPr>
          </a:p>
          <a:p>
            <a:pPr marL="0" indent="0" algn="l" rtl="0" fontAlgn="base">
              <a:buNone/>
            </a:pPr>
            <a:r>
              <a:rPr lang="nb-NO" sz="1800">
                <a:solidFill>
                  <a:srgbClr val="000000"/>
                </a:solidFill>
                <a:highlight>
                  <a:srgbClr val="FFFFFF"/>
                </a:highlight>
                <a:latin typeface="Verdana" panose="020B0604030504040204" pitchFamily="34" charset="0"/>
              </a:rPr>
              <a:t>Dette er en kort oppsummering av de neste sidene </a:t>
            </a:r>
          </a:p>
          <a:p>
            <a:pPr marL="0" indent="0" algn="l" rtl="0" fontAlgn="base">
              <a:buNone/>
            </a:pPr>
            <a:endParaRPr lang="nb-NO" sz="1800" b="0" i="0">
              <a:solidFill>
                <a:srgbClr val="000000"/>
              </a:solidFill>
              <a:effectLst/>
              <a:highlight>
                <a:srgbClr val="FFFFFF"/>
              </a:highlight>
              <a:latin typeface="Verdana" panose="020B0604030504040204" pitchFamily="34" charset="0"/>
            </a:endParaRPr>
          </a:p>
          <a:p>
            <a:pPr marL="0" indent="0" algn="l" rtl="0" fontAlgn="base">
              <a:buNone/>
            </a:pPr>
            <a:r>
              <a:rPr lang="nb-NO" sz="1800" b="0" i="0">
                <a:solidFill>
                  <a:srgbClr val="000000"/>
                </a:solidFill>
                <a:effectLst/>
                <a:highlight>
                  <a:srgbClr val="FFFFFF"/>
                </a:highlight>
                <a:latin typeface="Verdana" panose="020B0604030504040204" pitchFamily="34" charset="0"/>
              </a:rPr>
              <a:t>Dagsturhytta Trøndelag: </a:t>
            </a:r>
            <a:endParaRPr lang="nb-NO" b="0" i="0">
              <a:solidFill>
                <a:srgbClr val="000000"/>
              </a:solidFill>
              <a:effectLst/>
              <a:highlight>
                <a:srgbClr val="FFFFFF"/>
              </a:highlight>
              <a:latin typeface="Segoe UI" panose="020B0502040204020203" pitchFamily="34" charset="0"/>
            </a:endParaRPr>
          </a:p>
          <a:p>
            <a:pPr algn="l" rtl="0" fontAlgn="base">
              <a:buFont typeface="Arial" panose="020B0604020202020204" pitchFamily="34" charset="0"/>
              <a:buChar char="•"/>
            </a:pPr>
            <a:r>
              <a:rPr lang="nb-NO" sz="1800" b="0" i="0">
                <a:solidFill>
                  <a:srgbClr val="000000"/>
                </a:solidFill>
                <a:effectLst/>
                <a:highlight>
                  <a:srgbClr val="FFFFFF"/>
                </a:highlight>
                <a:latin typeface="Verdana" panose="020B0604030504040204" pitchFamily="34" charset="0"/>
              </a:rPr>
              <a:t>har god tilgjengelighet og en turlengde på 1-4 kilometer fra parkeringsplass.  </a:t>
            </a:r>
          </a:p>
          <a:p>
            <a:pPr algn="l" rtl="0" fontAlgn="base">
              <a:buFont typeface="Arial" panose="020B0604020202020204" pitchFamily="34" charset="0"/>
              <a:buChar char="•"/>
            </a:pPr>
            <a:r>
              <a:rPr lang="nb-NO" sz="1800" b="0" i="0">
                <a:solidFill>
                  <a:srgbClr val="000000"/>
                </a:solidFill>
                <a:effectLst/>
                <a:highlight>
                  <a:srgbClr val="FFFFFF"/>
                </a:highlight>
                <a:latin typeface="Verdana" panose="020B0604030504040204" pitchFamily="34" charset="0"/>
              </a:rPr>
              <a:t>er bygget av klimavennlige materialer og har energieffektive løsninger. </a:t>
            </a:r>
          </a:p>
          <a:p>
            <a:pPr algn="l" rtl="0" fontAlgn="base">
              <a:buFont typeface="Arial" panose="020B0604020202020204" pitchFamily="34" charset="0"/>
              <a:buChar char="•"/>
            </a:pPr>
            <a:r>
              <a:rPr lang="nb-NO" sz="1800" b="0" i="0">
                <a:solidFill>
                  <a:srgbClr val="000000"/>
                </a:solidFill>
                <a:effectLst/>
                <a:highlight>
                  <a:srgbClr val="FFFFFF"/>
                </a:highlight>
                <a:latin typeface="Verdana" panose="020B0604030504040204" pitchFamily="34" charset="0"/>
              </a:rPr>
              <a:t>er gratis og tilgjengelig for alle å benytte seg av. </a:t>
            </a:r>
          </a:p>
          <a:p>
            <a:pPr algn="l" rtl="0" fontAlgn="base">
              <a:buFont typeface="Arial" panose="020B0604020202020204" pitchFamily="34" charset="0"/>
              <a:buChar char="•"/>
            </a:pPr>
            <a:r>
              <a:rPr lang="nb-NO" sz="1800" b="0" i="0">
                <a:solidFill>
                  <a:srgbClr val="000000"/>
                </a:solidFill>
                <a:effectLst/>
                <a:highlight>
                  <a:srgbClr val="FFFFFF"/>
                </a:highlight>
                <a:latin typeface="Verdana" panose="020B0604030504040204" pitchFamily="34" charset="0"/>
              </a:rPr>
              <a:t>er et folkehelsetiltak som bidrar til å bygge og styrke den psykiske og fysiske helsen i befolkningen, ved å legge til rette for å gjøre noe aktivt og meningsfullt sammen med andre mennesker. </a:t>
            </a:r>
          </a:p>
          <a:p>
            <a:pPr marL="0" indent="0">
              <a:buNone/>
            </a:pPr>
            <a:endParaRPr lang="nb-NO"/>
          </a:p>
        </p:txBody>
      </p:sp>
      <p:sp>
        <p:nvSpPr>
          <p:cNvPr id="3" name="Tittel 2">
            <a:extLst>
              <a:ext uri="{FF2B5EF4-FFF2-40B4-BE49-F238E27FC236}">
                <a16:creationId xmlns:a16="http://schemas.microsoft.com/office/drawing/2014/main" id="{A357F1E7-07B2-13B1-7888-511FE1BAA541}"/>
              </a:ext>
            </a:extLst>
          </p:cNvPr>
          <p:cNvSpPr>
            <a:spLocks noGrp="1"/>
          </p:cNvSpPr>
          <p:nvPr>
            <p:ph type="title"/>
          </p:nvPr>
        </p:nvSpPr>
        <p:spPr/>
        <p:txBody>
          <a:bodyPr>
            <a:normAutofit/>
          </a:bodyPr>
          <a:lstStyle/>
          <a:p>
            <a:r>
              <a:rPr lang="nb-NO" i="0">
                <a:solidFill>
                  <a:srgbClr val="000000"/>
                </a:solidFill>
                <a:effectLst/>
                <a:highlight>
                  <a:srgbClr val="FFFFFF"/>
                </a:highlight>
              </a:rPr>
              <a:t>3. Spørsmål og svar</a:t>
            </a:r>
            <a:endParaRPr lang="nb-NO"/>
          </a:p>
        </p:txBody>
      </p:sp>
      <p:pic>
        <p:nvPicPr>
          <p:cNvPr id="7" name="Grafikk 6" descr="Pil: roter mot høyre med heldekkende fyll">
            <a:extLst>
              <a:ext uri="{FF2B5EF4-FFF2-40B4-BE49-F238E27FC236}">
                <a16:creationId xmlns:a16="http://schemas.microsoft.com/office/drawing/2014/main" id="{171C531E-769F-B822-2EE9-B812DFF21F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0596" y="3429000"/>
            <a:ext cx="674649" cy="674649"/>
          </a:xfrm>
          <a:prstGeom prst="rect">
            <a:avLst/>
          </a:prstGeom>
        </p:spPr>
      </p:pic>
    </p:spTree>
    <p:extLst>
      <p:ext uri="{BB962C8B-B14F-4D97-AF65-F5344CB8AC3E}">
        <p14:creationId xmlns:p14="http://schemas.microsoft.com/office/powerpoint/2010/main" val="217490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FA867CE-D45F-0576-847D-3FB65C0B50AC}"/>
              </a:ext>
            </a:extLst>
          </p:cNvPr>
          <p:cNvSpPr>
            <a:spLocks noGrp="1"/>
          </p:cNvSpPr>
          <p:nvPr>
            <p:ph idx="1"/>
          </p:nvPr>
        </p:nvSpPr>
        <p:spPr/>
        <p:txBody>
          <a:bodyPr vert="horz" lIns="0" tIns="0" rIns="0" bIns="0" rtlCol="0" anchor="t">
            <a:normAutofit/>
          </a:bodyPr>
          <a:lstStyle/>
          <a:p>
            <a:pPr marL="0" indent="0" algn="l" rtl="0" fontAlgn="base">
              <a:buNone/>
            </a:pPr>
            <a:r>
              <a:rPr lang="nb-NO" sz="1800" b="0" i="0">
                <a:solidFill>
                  <a:srgbClr val="000000"/>
                </a:solidFill>
                <a:effectLst/>
                <a:highlight>
                  <a:srgbClr val="FFFFFF"/>
                </a:highlight>
                <a:latin typeface="Verdana"/>
                <a:ea typeface="Verdana"/>
              </a:rPr>
              <a:t>Trøndelag fylkeskommune legger tydelige føringer for valg av tomt for dagsturhytta. Det er blant annet viktig at hytta: </a:t>
            </a:r>
            <a:br>
              <a:rPr lang="nb-NO" sz="1800">
                <a:highlight>
                  <a:srgbClr val="FFFFFF"/>
                </a:highlight>
                <a:latin typeface="Calibri" panose="020F0502020204030204" pitchFamily="34" charset="0"/>
              </a:rPr>
            </a:br>
            <a:endParaRPr lang="nb-NO" b="0" i="0">
              <a:solidFill>
                <a:srgbClr val="000000"/>
              </a:solidFill>
              <a:effectLst/>
              <a:highlight>
                <a:srgbClr val="FFFFFF"/>
              </a:highlight>
              <a:latin typeface="Calibri" panose="020F0502020204030204" pitchFamily="34" charset="0"/>
            </a:endParaRP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ligger i et allerede etablert friluftslivsområde </a:t>
            </a: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har god tilgjengelighet </a:t>
            </a:r>
          </a:p>
          <a:p>
            <a:pPr marL="323850" indent="-323850" fontAlgn="base"/>
            <a:r>
              <a:rPr lang="nb-NO" sz="1800" b="0" i="0">
                <a:solidFill>
                  <a:srgbClr val="000000"/>
                </a:solidFill>
                <a:effectLst/>
                <a:highlight>
                  <a:srgbClr val="FFFFFF"/>
                </a:highlight>
                <a:latin typeface="Verdana"/>
                <a:ea typeface="Verdana"/>
              </a:rPr>
              <a:t>er i nærheten av </a:t>
            </a:r>
            <a:r>
              <a:rPr lang="nb-NO" sz="1800">
                <a:solidFill>
                  <a:srgbClr val="000000"/>
                </a:solidFill>
                <a:highlight>
                  <a:srgbClr val="FFFFFF"/>
                </a:highlight>
                <a:latin typeface="Verdana"/>
                <a:ea typeface="Verdana"/>
              </a:rPr>
              <a:t>sentrumsområde, </a:t>
            </a:r>
            <a:r>
              <a:rPr lang="nb-NO" sz="1800" b="0" i="0">
                <a:solidFill>
                  <a:srgbClr val="000000"/>
                </a:solidFill>
                <a:effectLst/>
                <a:highlight>
                  <a:srgbClr val="FFFFFF"/>
                </a:highlight>
                <a:latin typeface="Verdana"/>
                <a:ea typeface="Verdana"/>
              </a:rPr>
              <a:t>cirka 15-20 minutter</a:t>
            </a:r>
            <a:r>
              <a:rPr lang="nb-NO" sz="1800">
                <a:solidFill>
                  <a:srgbClr val="000000"/>
                </a:solidFill>
                <a:highlight>
                  <a:srgbClr val="FFFFFF"/>
                </a:highlight>
                <a:latin typeface="Verdana"/>
                <a:ea typeface="Verdana"/>
              </a:rPr>
              <a:t> fra sentrumsområde</a:t>
            </a:r>
            <a:r>
              <a:rPr lang="nb-NO" sz="1800" b="0" i="0">
                <a:solidFill>
                  <a:srgbClr val="000000"/>
                </a:solidFill>
                <a:effectLst/>
                <a:highlight>
                  <a:srgbClr val="FFFFFF"/>
                </a:highlight>
                <a:latin typeface="Verdana"/>
                <a:ea typeface="Verdana"/>
              </a:rPr>
              <a:t> </a:t>
            </a: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har en parkeringsplass </a:t>
            </a:r>
          </a:p>
          <a:p>
            <a:pPr marL="323850" indent="-323850" fontAlgn="base"/>
            <a:r>
              <a:rPr lang="nb-NO" sz="1800" b="0" i="0">
                <a:solidFill>
                  <a:srgbClr val="000000"/>
                </a:solidFill>
                <a:effectLst/>
                <a:highlight>
                  <a:srgbClr val="FFFFFF"/>
                </a:highlight>
                <a:latin typeface="Verdana"/>
                <a:ea typeface="Verdana"/>
              </a:rPr>
              <a:t>har en turlengde på 1-4 kilometer fra </a:t>
            </a:r>
            <a:r>
              <a:rPr lang="nb-NO" sz="1800">
                <a:solidFill>
                  <a:srgbClr val="000000"/>
                </a:solidFill>
                <a:highlight>
                  <a:srgbClr val="FFFFFF"/>
                </a:highlight>
                <a:latin typeface="Verdana"/>
                <a:ea typeface="Verdana"/>
              </a:rPr>
              <a:t>startpunkt </a:t>
            </a:r>
            <a:r>
              <a:rPr lang="nb-NO" sz="1800" b="0" i="0">
                <a:solidFill>
                  <a:srgbClr val="000000"/>
                </a:solidFill>
                <a:effectLst/>
                <a:highlight>
                  <a:srgbClr val="FFFFFF"/>
                </a:highlight>
                <a:latin typeface="Verdana"/>
                <a:ea typeface="Verdana"/>
              </a:rPr>
              <a:t> </a:t>
            </a:r>
          </a:p>
          <a:p>
            <a:pPr marL="0" indent="0">
              <a:buNone/>
            </a:pPr>
            <a:endParaRPr lang="nb-NO"/>
          </a:p>
        </p:txBody>
      </p:sp>
      <p:sp>
        <p:nvSpPr>
          <p:cNvPr id="3" name="Tittel 2">
            <a:extLst>
              <a:ext uri="{FF2B5EF4-FFF2-40B4-BE49-F238E27FC236}">
                <a16:creationId xmlns:a16="http://schemas.microsoft.com/office/drawing/2014/main" id="{142107DA-BB54-182E-E8C7-100181240A3D}"/>
              </a:ext>
            </a:extLst>
          </p:cNvPr>
          <p:cNvSpPr>
            <a:spLocks noGrp="1"/>
          </p:cNvSpPr>
          <p:nvPr>
            <p:ph type="title"/>
          </p:nvPr>
        </p:nvSpPr>
        <p:spPr/>
        <p:txBody>
          <a:bodyPr>
            <a:normAutofit/>
          </a:bodyPr>
          <a:lstStyle/>
          <a:p>
            <a:r>
              <a:rPr lang="nb-NO">
                <a:solidFill>
                  <a:srgbClr val="000000"/>
                </a:solidFill>
                <a:effectLst/>
                <a:highlight>
                  <a:srgbClr val="FFFFFF"/>
                </a:highlight>
                <a:latin typeface="Oswald" pitchFamily="2" charset="77"/>
              </a:rPr>
              <a:t>Hvilke krav ligger til grunn for valg av tomt for dagsturhytta? </a:t>
            </a:r>
            <a:endParaRPr lang="nb-NO">
              <a:latin typeface="Oswald" pitchFamily="2" charset="77"/>
            </a:endParaRPr>
          </a:p>
        </p:txBody>
      </p:sp>
    </p:spTree>
    <p:extLst>
      <p:ext uri="{BB962C8B-B14F-4D97-AF65-F5344CB8AC3E}">
        <p14:creationId xmlns:p14="http://schemas.microsoft.com/office/powerpoint/2010/main" val="193688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D9195A1-5027-B362-46CB-6520D1956F1A}"/>
              </a:ext>
            </a:extLst>
          </p:cNvPr>
          <p:cNvSpPr>
            <a:spLocks noGrp="1"/>
          </p:cNvSpPr>
          <p:nvPr>
            <p:ph idx="1"/>
          </p:nvPr>
        </p:nvSpPr>
        <p:spPr>
          <a:xfrm>
            <a:off x="753693" y="2115183"/>
            <a:ext cx="10685848" cy="4330675"/>
          </a:xfrm>
        </p:spPr>
        <p:txBody>
          <a:bodyPr vert="horz" lIns="0" tIns="0" rIns="0" bIns="0" rtlCol="0" anchor="t">
            <a:normAutofit fontScale="85000" lnSpcReduction="20000"/>
          </a:bodyPr>
          <a:lstStyle/>
          <a:p>
            <a:pPr marL="0" indent="0" algn="l" rtl="0" fontAlgn="base">
              <a:buNone/>
            </a:pPr>
            <a:r>
              <a:rPr lang="nb-NO" sz="1800" b="0" i="0">
                <a:solidFill>
                  <a:srgbClr val="000000"/>
                </a:solidFill>
                <a:effectLst/>
                <a:highlight>
                  <a:srgbClr val="FFFFFF"/>
                </a:highlight>
                <a:latin typeface="Verdana"/>
                <a:ea typeface="Verdana"/>
              </a:rPr>
              <a:t>Dagsturhyttene i Trøndelag er gode arenaer for å øke bevisstheten rundt klima, miljø og bærekraft, fordi vi kan nå innbyggerne i alle kommunene i fylket vårt.   </a:t>
            </a:r>
          </a:p>
          <a:p>
            <a:pPr marL="0" indent="0" algn="l" rtl="0" fontAlgn="base">
              <a:buNone/>
            </a:pPr>
            <a:endParaRPr lang="nb-NO" sz="1800" b="0" i="0">
              <a:solidFill>
                <a:srgbClr val="000000"/>
              </a:solidFill>
              <a:effectLst/>
              <a:highlight>
                <a:srgbClr val="FFFFFF"/>
              </a:highlight>
              <a:latin typeface="Verdana" panose="020B0604030504040204" pitchFamily="34" charset="0"/>
            </a:endParaRP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Når vi setter opp dagsturhyttene vil vi unngå å berøre myr, reinbeiteområder og å bygge ned karbonrike areal og vegetasjon.  </a:t>
            </a: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Dagsturhyttene i Trøndelag er bygget av klimavennlige materialer og har energieffektive løsninger, som gjør at klimagassutslippene knyttet til byggeprosess og drift blir redusert. </a:t>
            </a: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Ved å erstatte tradisjonell bordkledning med brent kledning fra malmfuru, reduserer vi for eksempel behovet for vedlikehold og bruk av beis og malingsprodukter. Hvis vi forutsetter et </a:t>
            </a:r>
            <a:r>
              <a:rPr lang="nb-NO" sz="1800" b="0" i="0" err="1">
                <a:solidFill>
                  <a:srgbClr val="000000"/>
                </a:solidFill>
                <a:effectLst/>
                <a:highlight>
                  <a:srgbClr val="FFFFFF"/>
                </a:highlight>
                <a:latin typeface="Verdana"/>
                <a:ea typeface="Verdana"/>
              </a:rPr>
              <a:t>vedlikeholdsintervall</a:t>
            </a:r>
            <a:r>
              <a:rPr lang="nb-NO" sz="1800" b="0" i="0">
                <a:solidFill>
                  <a:srgbClr val="000000"/>
                </a:solidFill>
                <a:effectLst/>
                <a:highlight>
                  <a:srgbClr val="FFFFFF"/>
                </a:highlight>
                <a:latin typeface="Verdana"/>
                <a:ea typeface="Verdana"/>
              </a:rPr>
              <a:t> på 5 år og en levetid på 50 år, gir det en reduksjon på CO2-utslipp med cirka 70 tonn.  </a:t>
            </a: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Dagsturhyttene blir forberedt for ekstremvær</a:t>
            </a:r>
            <a:r>
              <a:rPr lang="nb-NO" sz="1800" b="0" i="0" strike="sngStrike">
                <a:solidFill>
                  <a:srgbClr val="0078D4"/>
                </a:solidFill>
                <a:effectLst/>
                <a:highlight>
                  <a:srgbClr val="FFFFFF"/>
                </a:highlight>
                <a:latin typeface="Verdana"/>
                <a:ea typeface="Verdana"/>
              </a:rPr>
              <a:t>,</a:t>
            </a:r>
            <a:r>
              <a:rPr lang="nb-NO" sz="1800" b="0" i="0">
                <a:solidFill>
                  <a:srgbClr val="000000"/>
                </a:solidFill>
                <a:effectLst/>
                <a:highlight>
                  <a:srgbClr val="FFFFFF"/>
                </a:highlight>
                <a:latin typeface="Verdana"/>
                <a:ea typeface="Verdana"/>
              </a:rPr>
              <a:t> som regnskyll og flom. Dette vil føre til økt levetid på hyttene, som igjen vil gi en klimagevinst. </a:t>
            </a:r>
          </a:p>
          <a:p>
            <a:pPr marL="323850" indent="-323850" fontAlgn="base"/>
            <a:r>
              <a:rPr lang="nb-NO" sz="1800" b="0" i="0">
                <a:solidFill>
                  <a:srgbClr val="000000"/>
                </a:solidFill>
                <a:effectLst/>
                <a:highlight>
                  <a:srgbClr val="FFFFFF"/>
                </a:highlight>
                <a:latin typeface="Verdana"/>
                <a:ea typeface="Verdana"/>
              </a:rPr>
              <a:t>Besøkende på dagsturhytta </a:t>
            </a:r>
            <a:r>
              <a:rPr lang="nb-NO" sz="1800">
                <a:solidFill>
                  <a:srgbClr val="000000"/>
                </a:solidFill>
                <a:highlight>
                  <a:srgbClr val="FFFFFF"/>
                </a:highlight>
                <a:latin typeface="Verdana"/>
                <a:ea typeface="Verdana"/>
              </a:rPr>
              <a:t>kan få</a:t>
            </a:r>
            <a:r>
              <a:rPr lang="nb-NO" sz="1800" b="0" i="0">
                <a:solidFill>
                  <a:srgbClr val="000000"/>
                </a:solidFill>
                <a:effectLst/>
                <a:highlight>
                  <a:srgbClr val="FFFFFF"/>
                </a:highlight>
                <a:latin typeface="Verdana"/>
                <a:ea typeface="Verdana"/>
              </a:rPr>
              <a:t> informasjon om klimavennlige valg og inspirasjon til å redusere sitt fotavtrykk. </a:t>
            </a: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Å ha dagsturhytter lett tilgjengelig kan gjøre at flere får dekket behovet sitt for hytte, og presset på arealutbygging kan dermed bli redusert i sin helhet.   </a:t>
            </a:r>
          </a:p>
          <a:p>
            <a:pPr marL="0" indent="0" algn="l" rtl="0" fontAlgn="base">
              <a:buNone/>
            </a:pPr>
            <a:endParaRPr lang="nb-NO" sz="1800" b="0" i="0">
              <a:solidFill>
                <a:srgbClr val="000000"/>
              </a:solidFill>
              <a:effectLst/>
              <a:highlight>
                <a:srgbClr val="FFFFFF"/>
              </a:highlight>
              <a:latin typeface="Verdana" panose="020B0604030504040204" pitchFamily="34" charset="0"/>
            </a:endParaRPr>
          </a:p>
          <a:p>
            <a:pPr marL="0" indent="0" algn="l" rtl="0" fontAlgn="base">
              <a:buNone/>
            </a:pPr>
            <a:r>
              <a:rPr lang="nb-NO" sz="1800" b="0" i="0">
                <a:solidFill>
                  <a:srgbClr val="111111"/>
                </a:solidFill>
                <a:effectLst/>
                <a:highlight>
                  <a:srgbClr val="FFFFFF"/>
                </a:highlight>
                <a:latin typeface="Verdana"/>
                <a:ea typeface="Verdana"/>
              </a:rPr>
              <a:t>Hyttene fremmer sosial bærekraft ved å: </a:t>
            </a:r>
            <a:endParaRPr lang="nb-NO" sz="1800" b="0" i="0">
              <a:solidFill>
                <a:srgbClr val="000000"/>
              </a:solidFill>
              <a:effectLst/>
              <a:highlight>
                <a:srgbClr val="FFFFFF"/>
              </a:highlight>
              <a:latin typeface="Verdana"/>
              <a:ea typeface="Verdana"/>
            </a:endParaRPr>
          </a:p>
          <a:p>
            <a:pPr marL="0" indent="0" algn="l" rtl="0" fontAlgn="base">
              <a:buNone/>
            </a:pPr>
            <a:endParaRPr lang="nb-NO" sz="1800" b="0" i="0">
              <a:solidFill>
                <a:srgbClr val="000000"/>
              </a:solidFill>
              <a:effectLst/>
              <a:highlight>
                <a:srgbClr val="FFFFFF"/>
              </a:highlight>
              <a:latin typeface="Verdana" panose="020B0604030504040204" pitchFamily="34" charset="0"/>
            </a:endParaRP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være gratis og tilgjengelig for alle å benytte seg av </a:t>
            </a:r>
          </a:p>
          <a:p>
            <a:pPr marL="323850" indent="-323850" algn="l" rtl="0" fontAlgn="base">
              <a:buFont typeface="Arial" panose="020B0604020202020204" pitchFamily="34" charset="0"/>
              <a:buChar char="•"/>
            </a:pPr>
            <a:r>
              <a:rPr lang="nb-NO" sz="1800" b="0" i="0">
                <a:solidFill>
                  <a:srgbClr val="111111"/>
                </a:solidFill>
                <a:effectLst/>
                <a:highlight>
                  <a:srgbClr val="FFFFFF"/>
                </a:highlight>
                <a:latin typeface="Verdana"/>
                <a:ea typeface="Verdana"/>
              </a:rPr>
              <a:t>være inkluderende møteplasser </a:t>
            </a:r>
            <a:endParaRPr lang="nb-NO" sz="1800" b="0" i="0">
              <a:solidFill>
                <a:srgbClr val="000000"/>
              </a:solidFill>
              <a:effectLst/>
              <a:highlight>
                <a:srgbClr val="FFFFFF"/>
              </a:highlight>
              <a:latin typeface="Verdana"/>
              <a:ea typeface="Verdana"/>
            </a:endParaRPr>
          </a:p>
          <a:p>
            <a:pPr marL="323850" indent="-323850" algn="l" rtl="0" fontAlgn="base">
              <a:buFont typeface="Arial" panose="020B0604020202020204" pitchFamily="34" charset="0"/>
              <a:buChar char="•"/>
            </a:pPr>
            <a:r>
              <a:rPr lang="nb-NO" sz="1800" b="0" i="0">
                <a:solidFill>
                  <a:srgbClr val="111111"/>
                </a:solidFill>
                <a:effectLst/>
                <a:highlight>
                  <a:srgbClr val="FFFFFF"/>
                </a:highlight>
                <a:latin typeface="Verdana"/>
                <a:ea typeface="Verdana"/>
              </a:rPr>
              <a:t>stimulere til økt bruk av friluftslivet i nærmiljøet </a:t>
            </a:r>
            <a:endParaRPr lang="nb-NO" sz="1800" b="0" i="0">
              <a:solidFill>
                <a:srgbClr val="000000"/>
              </a:solidFill>
              <a:effectLst/>
              <a:highlight>
                <a:srgbClr val="FFFFFF"/>
              </a:highlight>
              <a:latin typeface="Verdana"/>
              <a:ea typeface="Verdana"/>
            </a:endParaRPr>
          </a:p>
          <a:p>
            <a:pPr marL="323850" indent="-323850" algn="l" rtl="0" fontAlgn="base">
              <a:buFont typeface="Arial" panose="020B0604020202020204" pitchFamily="34" charset="0"/>
              <a:buChar char="•"/>
            </a:pPr>
            <a:r>
              <a:rPr lang="nb-NO" sz="1800" b="0" i="0">
                <a:solidFill>
                  <a:srgbClr val="111111"/>
                </a:solidFill>
                <a:effectLst/>
                <a:highlight>
                  <a:srgbClr val="FFFFFF"/>
                </a:highlight>
                <a:latin typeface="Verdana"/>
                <a:ea typeface="Verdana"/>
              </a:rPr>
              <a:t>gi alle bedre muligheter til å komme seg på tur og nyte naturen sammen </a:t>
            </a:r>
            <a:endParaRPr lang="nb-NO" sz="1800" b="0" i="0">
              <a:solidFill>
                <a:srgbClr val="000000"/>
              </a:solidFill>
              <a:effectLst/>
              <a:highlight>
                <a:srgbClr val="FFFFFF"/>
              </a:highlight>
              <a:latin typeface="Verdana"/>
              <a:ea typeface="Verdana"/>
            </a:endParaRPr>
          </a:p>
          <a:p>
            <a:pPr marL="323850" indent="-323850"/>
            <a:endParaRPr lang="nb-NO">
              <a:ea typeface="Verdana"/>
            </a:endParaRPr>
          </a:p>
        </p:txBody>
      </p:sp>
      <p:sp>
        <p:nvSpPr>
          <p:cNvPr id="3" name="Tittel 2">
            <a:extLst>
              <a:ext uri="{FF2B5EF4-FFF2-40B4-BE49-F238E27FC236}">
                <a16:creationId xmlns:a16="http://schemas.microsoft.com/office/drawing/2014/main" id="{6203F79A-359B-D1D9-C223-E348D57CB73A}"/>
              </a:ext>
            </a:extLst>
          </p:cNvPr>
          <p:cNvSpPr>
            <a:spLocks noGrp="1"/>
          </p:cNvSpPr>
          <p:nvPr>
            <p:ph type="title"/>
          </p:nvPr>
        </p:nvSpPr>
        <p:spPr>
          <a:xfrm>
            <a:off x="753693" y="657434"/>
            <a:ext cx="9601200" cy="1107996"/>
          </a:xfrm>
        </p:spPr>
        <p:txBody>
          <a:bodyPr>
            <a:noAutofit/>
          </a:bodyPr>
          <a:lstStyle/>
          <a:p>
            <a:r>
              <a:rPr lang="nb-NO">
                <a:solidFill>
                  <a:srgbClr val="000000"/>
                </a:solidFill>
                <a:effectLst/>
                <a:highlight>
                  <a:srgbClr val="FFFFFF"/>
                </a:highlight>
                <a:latin typeface="Oswald" pitchFamily="2" charset="77"/>
              </a:rPr>
              <a:t>Hvordan tar dagsturhyttene hensyn til klima, natur og bærekraft? </a:t>
            </a:r>
            <a:br>
              <a:rPr lang="nb-NO">
                <a:solidFill>
                  <a:srgbClr val="000000"/>
                </a:solidFill>
                <a:effectLst/>
                <a:highlight>
                  <a:srgbClr val="FFFFFF"/>
                </a:highlight>
                <a:latin typeface="Oswald" pitchFamily="2" charset="77"/>
              </a:rPr>
            </a:br>
            <a:endParaRPr lang="nb-NO">
              <a:latin typeface="Oswald" pitchFamily="2" charset="77"/>
            </a:endParaRPr>
          </a:p>
        </p:txBody>
      </p:sp>
    </p:spTree>
    <p:extLst>
      <p:ext uri="{BB962C8B-B14F-4D97-AF65-F5344CB8AC3E}">
        <p14:creationId xmlns:p14="http://schemas.microsoft.com/office/powerpoint/2010/main" val="98827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26A153B-E27B-3C55-9118-3220974132D0}"/>
              </a:ext>
            </a:extLst>
          </p:cNvPr>
          <p:cNvSpPr>
            <a:spLocks noGrp="1"/>
          </p:cNvSpPr>
          <p:nvPr>
            <p:ph idx="1"/>
          </p:nvPr>
        </p:nvSpPr>
        <p:spPr/>
        <p:txBody>
          <a:bodyPr vert="horz" lIns="0" tIns="0" rIns="0" bIns="0" rtlCol="0" anchor="t">
            <a:normAutofit/>
          </a:bodyPr>
          <a:lstStyle/>
          <a:p>
            <a:pPr marL="323850" indent="-323850" algn="l" rtl="0" fontAlgn="base">
              <a:buFont typeface="Arial" panose="020B0604020202020204" pitchFamily="34" charset="0"/>
              <a:buChar char="•"/>
            </a:pPr>
            <a:r>
              <a:rPr lang="nb-NO" sz="1800" b="0" i="0" u="none" strike="noStrike">
                <a:solidFill>
                  <a:srgbClr val="000000"/>
                </a:solidFill>
                <a:effectLst/>
                <a:highlight>
                  <a:srgbClr val="FFFFFF"/>
                </a:highlight>
                <a:latin typeface="Verdana"/>
                <a:ea typeface="Verdana"/>
              </a:rPr>
              <a:t>Forskning viser at det er bra for vår psykiske og fysiske helse å gjøre noe aktivt og meningsfullt sammen med andre. </a:t>
            </a:r>
            <a:r>
              <a:rPr lang="nb-NO" sz="1800" b="0" i="0">
                <a:solidFill>
                  <a:srgbClr val="000000"/>
                </a:solidFill>
                <a:effectLst/>
                <a:highlight>
                  <a:srgbClr val="FFFFFF"/>
                </a:highlight>
                <a:latin typeface="Verdana"/>
                <a:ea typeface="Verdana"/>
              </a:rPr>
              <a:t> </a:t>
            </a:r>
            <a:endParaRPr lang="nb-NO">
              <a:latin typeface="Verdana"/>
              <a:ea typeface="Verdana"/>
            </a:endParaRPr>
          </a:p>
          <a:p>
            <a:pPr marL="323850" indent="-323850" algn="l" rtl="0" fontAlgn="base">
              <a:buFont typeface="Arial" panose="020B0604020202020204" pitchFamily="34" charset="0"/>
              <a:buChar char="•"/>
            </a:pPr>
            <a:r>
              <a:rPr lang="nb-NO" sz="1800" b="0" i="0">
                <a:solidFill>
                  <a:srgbClr val="262627"/>
                </a:solidFill>
                <a:effectLst/>
                <a:highlight>
                  <a:srgbClr val="FFFFFF"/>
                </a:highlight>
                <a:latin typeface="Verdana"/>
                <a:ea typeface="Verdana"/>
                <a:hlinkClick r:id="rId2"/>
              </a:rPr>
              <a:t>ABC for god psykisk helse</a:t>
            </a:r>
            <a:r>
              <a:rPr lang="nb-NO" sz="1800" b="0" i="0">
                <a:solidFill>
                  <a:srgbClr val="262627"/>
                </a:solidFill>
                <a:effectLst/>
                <a:highlight>
                  <a:srgbClr val="FFFFFF"/>
                </a:highlight>
                <a:latin typeface="Verdana"/>
                <a:ea typeface="Verdana"/>
              </a:rPr>
              <a:t> sier at dersom du holder deg aktiv, vil du føle deg mer glad - oftere. Ved å være med på sosiale aktiviteter og bygge gode relasjoner til andre, gir dette en følelse av å høre til og ha verdi. Og når du jobber for en god sak, oppnår et mål eller gjør noe godt for andre, gjør du noe meningsfylt. </a:t>
            </a:r>
            <a:endParaRPr lang="nb-NO" sz="1800" b="0" i="0">
              <a:solidFill>
                <a:srgbClr val="000000"/>
              </a:solidFill>
              <a:effectLst/>
              <a:highlight>
                <a:srgbClr val="FFFFFF"/>
              </a:highlight>
              <a:latin typeface="Verdana"/>
              <a:ea typeface="Verdana"/>
            </a:endParaRPr>
          </a:p>
          <a:p>
            <a:pPr marL="323850" indent="-323850" algn="l" rtl="0" fontAlgn="base">
              <a:buFont typeface="Arial" panose="020B0604020202020204" pitchFamily="34" charset="0"/>
              <a:buChar char="•"/>
            </a:pPr>
            <a:r>
              <a:rPr lang="nb-NO" sz="1800" b="0" i="0">
                <a:solidFill>
                  <a:srgbClr val="000000"/>
                </a:solidFill>
                <a:effectLst/>
                <a:highlight>
                  <a:srgbClr val="FFFFFF"/>
                </a:highlight>
                <a:latin typeface="Verdana"/>
                <a:ea typeface="Verdana"/>
              </a:rPr>
              <a:t>En møteplass som dagsturhytta, som er et lett tilgjengelig turmål, senker terskelen for å komme seg ut i naturen, møte andre mennesker og å delta på arrangementer i nærmiljøet. </a:t>
            </a:r>
          </a:p>
          <a:p>
            <a:pPr marL="0" indent="0">
              <a:buNone/>
            </a:pPr>
            <a:endParaRPr lang="nb-NO"/>
          </a:p>
        </p:txBody>
      </p:sp>
      <p:sp>
        <p:nvSpPr>
          <p:cNvPr id="3" name="Tittel 2">
            <a:extLst>
              <a:ext uri="{FF2B5EF4-FFF2-40B4-BE49-F238E27FC236}">
                <a16:creationId xmlns:a16="http://schemas.microsoft.com/office/drawing/2014/main" id="{AC96C59B-F373-DCBD-8D78-4C16ADC8846E}"/>
              </a:ext>
            </a:extLst>
          </p:cNvPr>
          <p:cNvSpPr>
            <a:spLocks noGrp="1"/>
          </p:cNvSpPr>
          <p:nvPr>
            <p:ph type="title"/>
          </p:nvPr>
        </p:nvSpPr>
        <p:spPr/>
        <p:txBody>
          <a:bodyPr/>
          <a:lstStyle/>
          <a:p>
            <a:r>
              <a:rPr lang="nb-NO" i="0">
                <a:solidFill>
                  <a:srgbClr val="000000"/>
                </a:solidFill>
                <a:effectLst/>
                <a:highlight>
                  <a:srgbClr val="FFFFFF"/>
                </a:highlight>
              </a:rPr>
              <a:t>Hvordan kan dagsturhytta bidra til god folkehelse?</a:t>
            </a:r>
            <a:endParaRPr lang="nb-NO"/>
          </a:p>
        </p:txBody>
      </p:sp>
    </p:spTree>
    <p:extLst>
      <p:ext uri="{BB962C8B-B14F-4D97-AF65-F5344CB8AC3E}">
        <p14:creationId xmlns:p14="http://schemas.microsoft.com/office/powerpoint/2010/main" val="2894990200"/>
      </p:ext>
    </p:extLst>
  </p:cSld>
  <p:clrMapOvr>
    <a:masterClrMapping/>
  </p:clrMapOvr>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
      <a:majorFont>
        <a:latin typeface="Oswald"/>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sk mal_24" id="{AEC3F941-8997-4200-B04A-1914815DA869}" vid="{37B3F390-656A-4594-B58C-EB801BF7C39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4C1D1EECDF0E242A83BEF1D0DC67523" ma:contentTypeVersion="10" ma:contentTypeDescription="Opprett et nytt dokument." ma:contentTypeScope="" ma:versionID="1276f770f4a0d8298d1d23b6f8051b94">
  <xsd:schema xmlns:xsd="http://www.w3.org/2001/XMLSchema" xmlns:xs="http://www.w3.org/2001/XMLSchema" xmlns:p="http://schemas.microsoft.com/office/2006/metadata/properties" xmlns:ns2="710844ae-b2a4-4214-b24f-b0b8858ca061" xmlns:ns3="d8083ca1-a162-43c7-b747-b1fcf6f8f866" targetNamespace="http://schemas.microsoft.com/office/2006/metadata/properties" ma:root="true" ma:fieldsID="e26276145777979af7594743bb33e0ec" ns2:_="" ns3:_="">
    <xsd:import namespace="710844ae-b2a4-4214-b24f-b0b8858ca061"/>
    <xsd:import namespace="d8083ca1-a162-43c7-b747-b1fcf6f8f8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0844ae-b2a4-4214-b24f-b0b8858ca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083ca1-a162-43c7-b747-b1fcf6f8f866"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1D2D8A-ACC8-4263-8D26-A0C72182AA17}">
  <ds:schemaRefs>
    <ds:schemaRef ds:uri="710844ae-b2a4-4214-b24f-b0b8858ca061"/>
    <ds:schemaRef ds:uri="d8083ca1-a162-43c7-b747-b1fcf6f8f8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B3FE34-D32E-411D-8F5B-11CD28B70921}">
  <ds:schemaRefs>
    <ds:schemaRef ds:uri="http://schemas.microsoft.com/sharepoint/v3/contenttype/forms"/>
  </ds:schemaRefs>
</ds:datastoreItem>
</file>

<file path=customXml/itemProps3.xml><?xml version="1.0" encoding="utf-8"?>
<ds:datastoreItem xmlns:ds="http://schemas.openxmlformats.org/officeDocument/2006/customXml" ds:itemID="{2FADEED3-D19F-409A-AC82-A9778D0D9FAA}">
  <ds:schemaRefs>
    <ds:schemaRef ds:uri="710844ae-b2a4-4214-b24f-b0b8858ca061"/>
    <ds:schemaRef ds:uri="d8083ca1-a162-43c7-b747-b1fcf6f8f8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TRFK</Template>
  <TotalTime>6</TotalTime>
  <Words>1197</Words>
  <Application>Microsoft Office PowerPoint</Application>
  <PresentationFormat>Widescreen</PresentationFormat>
  <Paragraphs>83</Paragraphs>
  <Slides>14</Slides>
  <Notes>0</Notes>
  <HiddenSlides>0</HiddenSlides>
  <MMClips>0</MMClips>
  <ScaleCrop>false</ScaleCrop>
  <HeadingPairs>
    <vt:vector size="4" baseType="variant">
      <vt:variant>
        <vt:lpstr>Tema</vt:lpstr>
      </vt:variant>
      <vt:variant>
        <vt:i4>1</vt:i4>
      </vt:variant>
      <vt:variant>
        <vt:lpstr>Lysbildetitler</vt:lpstr>
      </vt:variant>
      <vt:variant>
        <vt:i4>14</vt:i4>
      </vt:variant>
    </vt:vector>
  </HeadingPairs>
  <TitlesOfParts>
    <vt:vector size="15" baseType="lpstr">
      <vt:lpstr>TRFK</vt:lpstr>
      <vt:lpstr>Kommunikasjonspakke</vt:lpstr>
      <vt:lpstr>Innhold</vt:lpstr>
      <vt:lpstr>1. Faktaark og faktaboks om Dagsturhytta Trøndelag </vt:lpstr>
      <vt:lpstr>PowerPoint-presentasjon</vt:lpstr>
      <vt:lpstr>2. PowerPoint om Dagsturhytta Trøndelag</vt:lpstr>
      <vt:lpstr>3. Spørsmål og svar</vt:lpstr>
      <vt:lpstr>Hvilke krav ligger til grunn for valg av tomt for dagsturhytta? </vt:lpstr>
      <vt:lpstr>Hvordan tar dagsturhyttene hensyn til klima, natur og bærekraft?  </vt:lpstr>
      <vt:lpstr>Hvordan kan dagsturhytta bidra til god folkehelse?</vt:lpstr>
      <vt:lpstr>4. Krav til informasjon utenfor og inne i dagsturhytta</vt:lpstr>
      <vt:lpstr>5. Fakta om dagsturhyttene på Ut.no</vt:lpstr>
      <vt:lpstr>PowerPoint-presentasjon</vt:lpstr>
      <vt:lpstr>6. Logo for Dagsturhytta Trøndelag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Kommunikasjonspakke</dc:title>
  <dc:creator>Kristin Heggdal</dc:creator>
  <cp:lastModifiedBy>Ragnar Schult-Jessen</cp:lastModifiedBy>
  <cp:revision>21</cp:revision>
  <dcterms:created xsi:type="dcterms:W3CDTF">2024-06-07T12:28:56Z</dcterms:created>
  <dcterms:modified xsi:type="dcterms:W3CDTF">2024-09-11T06:18:19Z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0x010100F4C1D1EECDF0E242A83BEF1D0DC67523</vt:lpwstr>
  </property>
</Properties>
</file>