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5"/>
  </p:notesMasterIdLst>
  <p:sldIdLst>
    <p:sldId id="260" r:id="rId2"/>
    <p:sldId id="272" r:id="rId3"/>
    <p:sldId id="301" r:id="rId4"/>
    <p:sldId id="300" r:id="rId5"/>
    <p:sldId id="312" r:id="rId6"/>
    <p:sldId id="256" r:id="rId7"/>
    <p:sldId id="285" r:id="rId8"/>
    <p:sldId id="288" r:id="rId9"/>
    <p:sldId id="289" r:id="rId10"/>
    <p:sldId id="286" r:id="rId11"/>
    <p:sldId id="292" r:id="rId12"/>
    <p:sldId id="294" r:id="rId13"/>
    <p:sldId id="290" r:id="rId14"/>
    <p:sldId id="298" r:id="rId15"/>
    <p:sldId id="263" r:id="rId16"/>
    <p:sldId id="296" r:id="rId17"/>
    <p:sldId id="295" r:id="rId18"/>
    <p:sldId id="297" r:id="rId19"/>
    <p:sldId id="262" r:id="rId20"/>
    <p:sldId id="273" r:id="rId21"/>
    <p:sldId id="279" r:id="rId22"/>
    <p:sldId id="274" r:id="rId23"/>
    <p:sldId id="275" r:id="rId24"/>
    <p:sldId id="280" r:id="rId25"/>
    <p:sldId id="276" r:id="rId26"/>
    <p:sldId id="271" r:id="rId27"/>
    <p:sldId id="299" r:id="rId28"/>
    <p:sldId id="265" r:id="rId29"/>
    <p:sldId id="261" r:id="rId30"/>
    <p:sldId id="268" r:id="rId31"/>
    <p:sldId id="287" r:id="rId32"/>
    <p:sldId id="269" r:id="rId33"/>
    <p:sldId id="356" r:id="rId34"/>
    <p:sldId id="305" r:id="rId35"/>
    <p:sldId id="278" r:id="rId36"/>
    <p:sldId id="306" r:id="rId37"/>
    <p:sldId id="308" r:id="rId38"/>
    <p:sldId id="302" r:id="rId39"/>
    <p:sldId id="266" r:id="rId40"/>
    <p:sldId id="303" r:id="rId41"/>
    <p:sldId id="304" r:id="rId42"/>
    <p:sldId id="311" r:id="rId43"/>
    <p:sldId id="307" r:id="rId4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435A"/>
    <a:srgbClr val="00205B"/>
    <a:srgbClr val="26303F"/>
    <a:srgbClr val="CB333B"/>
    <a:srgbClr val="708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207" autoAdjust="0"/>
  </p:normalViewPr>
  <p:slideViewPr>
    <p:cSldViewPr>
      <p:cViewPr varScale="1">
        <p:scale>
          <a:sx n="71" d="100"/>
          <a:sy n="71" d="100"/>
        </p:scale>
        <p:origin x="408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6" d="100"/>
          <a:sy n="126" d="100"/>
        </p:scale>
        <p:origin x="-41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18-24 år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7"/>
                <c:pt idx="0">
                  <c:v>God arbeidsmiljø</c:v>
                </c:pt>
                <c:pt idx="1">
                  <c:v>Lønn og andre goder</c:v>
                </c:pt>
                <c:pt idx="2">
                  <c:v>Jobbinnhold</c:v>
                </c:pt>
                <c:pt idx="3">
                  <c:v>Ballanse jobb og fritid</c:v>
                </c:pt>
                <c:pt idx="4">
                  <c:v>Langsiktig jobbsikkerhet</c:v>
                </c:pt>
                <c:pt idx="5">
                  <c:v>Godt omdømme</c:v>
                </c:pt>
                <c:pt idx="6">
                  <c:v>Bærekraft og sam.ansvar</c:v>
                </c:pt>
              </c:strCache>
            </c:strRef>
          </c:cat>
          <c:val>
            <c:numRef>
              <c:f>'Ark1'!$B$2:$B$9</c:f>
              <c:numCache>
                <c:formatCode>General</c:formatCode>
                <c:ptCount val="8"/>
                <c:pt idx="0">
                  <c:v>57</c:v>
                </c:pt>
                <c:pt idx="1">
                  <c:v>50</c:v>
                </c:pt>
                <c:pt idx="2">
                  <c:v>42</c:v>
                </c:pt>
                <c:pt idx="3">
                  <c:v>44</c:v>
                </c:pt>
                <c:pt idx="4">
                  <c:v>40</c:v>
                </c:pt>
                <c:pt idx="5">
                  <c:v>35</c:v>
                </c:pt>
                <c:pt idx="6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C3-47FA-B9FF-B8F1D9C184C7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Alle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7"/>
                <c:pt idx="0">
                  <c:v>God arbeidsmiljø</c:v>
                </c:pt>
                <c:pt idx="1">
                  <c:v>Lønn og andre goder</c:v>
                </c:pt>
                <c:pt idx="2">
                  <c:v>Jobbinnhold</c:v>
                </c:pt>
                <c:pt idx="3">
                  <c:v>Ballanse jobb og fritid</c:v>
                </c:pt>
                <c:pt idx="4">
                  <c:v>Langsiktig jobbsikkerhet</c:v>
                </c:pt>
                <c:pt idx="5">
                  <c:v>Godt omdømme</c:v>
                </c:pt>
                <c:pt idx="6">
                  <c:v>Bærekraft og sam.ansvar</c:v>
                </c:pt>
              </c:strCache>
            </c:strRef>
          </c:cat>
          <c:val>
            <c:numRef>
              <c:f>'Ark1'!$C$2:$C$9</c:f>
              <c:numCache>
                <c:formatCode>General</c:formatCode>
                <c:ptCount val="8"/>
                <c:pt idx="0">
                  <c:v>62</c:v>
                </c:pt>
                <c:pt idx="1">
                  <c:v>55</c:v>
                </c:pt>
                <c:pt idx="2">
                  <c:v>51</c:v>
                </c:pt>
                <c:pt idx="3">
                  <c:v>48</c:v>
                </c:pt>
                <c:pt idx="4">
                  <c:v>52</c:v>
                </c:pt>
                <c:pt idx="5">
                  <c:v>36</c:v>
                </c:pt>
                <c:pt idx="6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C3-47FA-B9FF-B8F1D9C184C7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Alle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'Ark1'!$A$2:$A$9</c:f>
              <c:strCache>
                <c:ptCount val="7"/>
                <c:pt idx="0">
                  <c:v>God arbeidsmiljø</c:v>
                </c:pt>
                <c:pt idx="1">
                  <c:v>Lønn og andre goder</c:v>
                </c:pt>
                <c:pt idx="2">
                  <c:v>Jobbinnhold</c:v>
                </c:pt>
                <c:pt idx="3">
                  <c:v>Ballanse jobb og fritid</c:v>
                </c:pt>
                <c:pt idx="4">
                  <c:v>Langsiktig jobbsikkerhet</c:v>
                </c:pt>
                <c:pt idx="5">
                  <c:v>Godt omdømme</c:v>
                </c:pt>
                <c:pt idx="6">
                  <c:v>Bærekraft og sam.ansvar</c:v>
                </c:pt>
              </c:strCache>
            </c:strRef>
          </c:cat>
          <c:val>
            <c:numRef>
              <c:f>'Ark1'!$D$2:$D$9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02-96C3-47FA-B9FF-B8F1D9C184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371952"/>
        <c:axId val="98383600"/>
      </c:barChart>
      <c:catAx>
        <c:axId val="9837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8383600"/>
        <c:crosses val="autoZero"/>
        <c:auto val="1"/>
        <c:lblAlgn val="ctr"/>
        <c:lblOffset val="100"/>
        <c:noMultiLvlLbl val="0"/>
      </c:catAx>
      <c:valAx>
        <c:axId val="9838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837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Norge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Godt arbeidsmiljø</c:v>
                </c:pt>
                <c:pt idx="1">
                  <c:v>God ledelse</c:v>
                </c:pt>
                <c:pt idx="2">
                  <c:v>God opplæring</c:v>
                </c:pt>
                <c:pt idx="3">
                  <c:v>Lønn og andre goder</c:v>
                </c:pt>
                <c:pt idx="4">
                  <c:v>Jobbsikkerhet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62</c:v>
                </c:pt>
                <c:pt idx="1">
                  <c:v>59</c:v>
                </c:pt>
                <c:pt idx="2">
                  <c:v>56</c:v>
                </c:pt>
                <c:pt idx="3">
                  <c:v>55</c:v>
                </c:pt>
                <c:pt idx="4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E9-4B54-A93A-FFF55AAF64C5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Norge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Godt arbeidsmiljø</c:v>
                </c:pt>
                <c:pt idx="1">
                  <c:v>God ledelse</c:v>
                </c:pt>
                <c:pt idx="2">
                  <c:v>God opplæring</c:v>
                </c:pt>
                <c:pt idx="3">
                  <c:v>Lønn og andre goder</c:v>
                </c:pt>
                <c:pt idx="4">
                  <c:v>Jobbsikkerhet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61</c:v>
                </c:pt>
                <c:pt idx="1">
                  <c:v>37</c:v>
                </c:pt>
                <c:pt idx="2">
                  <c:v>55</c:v>
                </c:pt>
                <c:pt idx="3">
                  <c:v>54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E9-4B54-A93A-FFF55AAF64C5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Europa 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Godt arbeidsmiljø</c:v>
                </c:pt>
                <c:pt idx="1">
                  <c:v>God ledelse</c:v>
                </c:pt>
                <c:pt idx="2">
                  <c:v>God opplæring</c:v>
                </c:pt>
                <c:pt idx="3">
                  <c:v>Lønn og andre goder</c:v>
                </c:pt>
                <c:pt idx="4">
                  <c:v>Jobbsikkerhet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63</c:v>
                </c:pt>
                <c:pt idx="1">
                  <c:v>34</c:v>
                </c:pt>
                <c:pt idx="2">
                  <c:v>46</c:v>
                </c:pt>
                <c:pt idx="3">
                  <c:v>66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E9-4B54-A93A-FFF55AAF64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7738256"/>
        <c:axId val="1807742416"/>
      </c:barChart>
      <c:catAx>
        <c:axId val="180773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07742416"/>
        <c:crosses val="autoZero"/>
        <c:auto val="1"/>
        <c:lblAlgn val="ctr"/>
        <c:lblOffset val="100"/>
        <c:noMultiLvlLbl val="0"/>
      </c:catAx>
      <c:valAx>
        <c:axId val="180774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0773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25år og yngre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Troverdighet</c:v>
                </c:pt>
                <c:pt idx="1">
                  <c:v>Respekt</c:v>
                </c:pt>
                <c:pt idx="2">
                  <c:v>Rettferdighet</c:v>
                </c:pt>
                <c:pt idx="3">
                  <c:v>Stolthet</c:v>
                </c:pt>
                <c:pt idx="4">
                  <c:v>Fellesskap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87</c:v>
                </c:pt>
                <c:pt idx="1">
                  <c:v>87</c:v>
                </c:pt>
                <c:pt idx="2">
                  <c:v>85</c:v>
                </c:pt>
                <c:pt idx="3">
                  <c:v>88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3-4ED4-9E5C-A76B8E682BC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26-34 år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Troverdighet</c:v>
                </c:pt>
                <c:pt idx="1">
                  <c:v>Respekt</c:v>
                </c:pt>
                <c:pt idx="2">
                  <c:v>Rettferdighet</c:v>
                </c:pt>
                <c:pt idx="3">
                  <c:v>Stolthet</c:v>
                </c:pt>
                <c:pt idx="4">
                  <c:v>Fellesskap</c:v>
                </c:pt>
              </c:strCache>
            </c:strRef>
          </c:cat>
          <c:val>
            <c:numRef>
              <c:f>'Ark1'!$C$2:$C$6</c:f>
              <c:numCache>
                <c:formatCode>General</c:formatCode>
                <c:ptCount val="5"/>
                <c:pt idx="0">
                  <c:v>85</c:v>
                </c:pt>
                <c:pt idx="1">
                  <c:v>85</c:v>
                </c:pt>
                <c:pt idx="2">
                  <c:v>86</c:v>
                </c:pt>
                <c:pt idx="3">
                  <c:v>87</c:v>
                </c:pt>
                <c:pt idx="4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03-4ED4-9E5C-A76B8E682BC6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35-44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Troverdighet</c:v>
                </c:pt>
                <c:pt idx="1">
                  <c:v>Respekt</c:v>
                </c:pt>
                <c:pt idx="2">
                  <c:v>Rettferdighet</c:v>
                </c:pt>
                <c:pt idx="3">
                  <c:v>Stolthet</c:v>
                </c:pt>
                <c:pt idx="4">
                  <c:v>Fellesskap</c:v>
                </c:pt>
              </c:strCache>
            </c:strRef>
          </c:cat>
          <c:val>
            <c:numRef>
              <c:f>'Ark1'!$D$2:$D$6</c:f>
              <c:numCache>
                <c:formatCode>General</c:formatCode>
                <c:ptCount val="5"/>
                <c:pt idx="0">
                  <c:v>85</c:v>
                </c:pt>
                <c:pt idx="1">
                  <c:v>85</c:v>
                </c:pt>
                <c:pt idx="2">
                  <c:v>88</c:v>
                </c:pt>
                <c:pt idx="3">
                  <c:v>87</c:v>
                </c:pt>
                <c:pt idx="4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03-4ED4-9E5C-A76B8E682BC6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Eldre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'Ark1'!$A$2:$A$6</c:f>
              <c:strCache>
                <c:ptCount val="5"/>
                <c:pt idx="0">
                  <c:v>Troverdighet</c:v>
                </c:pt>
                <c:pt idx="1">
                  <c:v>Respekt</c:v>
                </c:pt>
                <c:pt idx="2">
                  <c:v>Rettferdighet</c:v>
                </c:pt>
                <c:pt idx="3">
                  <c:v>Stolthet</c:v>
                </c:pt>
                <c:pt idx="4">
                  <c:v>Fellesskap</c:v>
                </c:pt>
              </c:strCache>
            </c:strRef>
          </c:cat>
          <c:val>
            <c:numRef>
              <c:f>'Ark1'!$E$2:$E$6</c:f>
              <c:numCache>
                <c:formatCode>General</c:formatCode>
                <c:ptCount val="5"/>
                <c:pt idx="0">
                  <c:v>87</c:v>
                </c:pt>
                <c:pt idx="1">
                  <c:v>87</c:v>
                </c:pt>
                <c:pt idx="2">
                  <c:v>89</c:v>
                </c:pt>
                <c:pt idx="3">
                  <c:v>90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03-4ED4-9E5C-A76B8E682B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7744912"/>
        <c:axId val="1807737840"/>
      </c:barChart>
      <c:catAx>
        <c:axId val="180774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07737840"/>
        <c:crosses val="autoZero"/>
        <c:auto val="1"/>
        <c:lblAlgn val="ctr"/>
        <c:lblOffset val="100"/>
        <c:noMultiLvlLbl val="0"/>
      </c:catAx>
      <c:valAx>
        <c:axId val="1807737840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07744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19FD9-2E7A-4AD4-A83E-4C74939F635B}" type="doc">
      <dgm:prSet loTypeId="urn:microsoft.com/office/officeart/2005/8/layout/cycle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nb-NO"/>
        </a:p>
      </dgm:t>
    </dgm:pt>
    <dgm:pt modelId="{44116D81-E2C1-4081-BF87-F77EF3542F08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2400" b="1" dirty="0">
              <a:solidFill>
                <a:schemeClr val="bg1"/>
              </a:solidFill>
            </a:rPr>
            <a:t>Fornøyde ansatte</a:t>
          </a:r>
        </a:p>
      </dgm:t>
    </dgm:pt>
    <dgm:pt modelId="{627CC8C9-80BD-4705-85D1-9E419A5346B6}" type="parTrans" cxnId="{C02EEEF2-CA1D-41A0-AEF5-E5481B0C0ACD}">
      <dgm:prSet/>
      <dgm:spPr/>
      <dgm:t>
        <a:bodyPr/>
        <a:lstStyle/>
        <a:p>
          <a:endParaRPr lang="nb-NO"/>
        </a:p>
      </dgm:t>
    </dgm:pt>
    <dgm:pt modelId="{1D8F6CCB-C6EF-4C3A-926F-8E6CAAACE8C3}" type="sibTrans" cxnId="{C02EEEF2-CA1D-41A0-AEF5-E5481B0C0ACD}">
      <dgm:prSet/>
      <dgm:spPr/>
      <dgm:t>
        <a:bodyPr/>
        <a:lstStyle/>
        <a:p>
          <a:endParaRPr lang="nb-NO"/>
        </a:p>
      </dgm:t>
    </dgm:pt>
    <dgm:pt modelId="{3289B06F-A4C3-427E-9687-C6836E9A60C4}">
      <dgm:prSet phldrT="[Tekst]"/>
      <dgm:spPr/>
      <dgm:t>
        <a:bodyPr/>
        <a:lstStyle/>
        <a:p>
          <a:r>
            <a:rPr lang="nb-NO" dirty="0"/>
            <a:t>Bedre kvalitet på leveranser</a:t>
          </a:r>
        </a:p>
      </dgm:t>
    </dgm:pt>
    <dgm:pt modelId="{400DDE89-C599-4A6D-BA9D-1CA085C8E13B}" type="parTrans" cxnId="{CB62195C-46A1-4472-90D0-B2388D6C5EE9}">
      <dgm:prSet/>
      <dgm:spPr/>
      <dgm:t>
        <a:bodyPr/>
        <a:lstStyle/>
        <a:p>
          <a:endParaRPr lang="nb-NO"/>
        </a:p>
      </dgm:t>
    </dgm:pt>
    <dgm:pt modelId="{7EEE2180-3F00-4BB6-BFC5-49A425FF6916}" type="sibTrans" cxnId="{CB62195C-46A1-4472-90D0-B2388D6C5EE9}">
      <dgm:prSet/>
      <dgm:spPr/>
      <dgm:t>
        <a:bodyPr/>
        <a:lstStyle/>
        <a:p>
          <a:endParaRPr lang="nb-NO"/>
        </a:p>
      </dgm:t>
    </dgm:pt>
    <dgm:pt modelId="{E705CF7E-3B20-4D9E-8010-979D6AF8CA19}">
      <dgm:prSet phldrT="[Tekst]"/>
      <dgm:spPr/>
      <dgm:t>
        <a:bodyPr/>
        <a:lstStyle/>
        <a:p>
          <a:r>
            <a:rPr lang="nb-NO" dirty="0"/>
            <a:t>Mer fornøyde kunder og samarbeidspartnere</a:t>
          </a:r>
        </a:p>
      </dgm:t>
    </dgm:pt>
    <dgm:pt modelId="{F7B57C6B-7381-4B5D-807F-D974C87FDCCE}" type="parTrans" cxnId="{95978368-6919-4099-8C25-7320D7C7A44C}">
      <dgm:prSet/>
      <dgm:spPr/>
      <dgm:t>
        <a:bodyPr/>
        <a:lstStyle/>
        <a:p>
          <a:endParaRPr lang="nb-NO"/>
        </a:p>
      </dgm:t>
    </dgm:pt>
    <dgm:pt modelId="{3A66617F-4891-48E8-B30F-272273E9BEC1}" type="sibTrans" cxnId="{95978368-6919-4099-8C25-7320D7C7A44C}">
      <dgm:prSet/>
      <dgm:spPr/>
      <dgm:t>
        <a:bodyPr/>
        <a:lstStyle/>
        <a:p>
          <a:endParaRPr lang="nb-NO"/>
        </a:p>
      </dgm:t>
    </dgm:pt>
    <dgm:pt modelId="{597E868D-53FB-48E2-9758-7D36AB014F5F}">
      <dgm:prSet phldrT="[Tekst]"/>
      <dgm:spPr/>
      <dgm:t>
        <a:bodyPr/>
        <a:lstStyle/>
        <a:p>
          <a:r>
            <a:rPr lang="nb-NO" dirty="0"/>
            <a:t>Bedre omdømme</a:t>
          </a:r>
        </a:p>
      </dgm:t>
    </dgm:pt>
    <dgm:pt modelId="{52846B63-4CB4-486A-B9EF-EB37163FA86B}" type="parTrans" cxnId="{6AFD8A6D-F479-4F66-99B4-A43635DE2BA9}">
      <dgm:prSet/>
      <dgm:spPr/>
      <dgm:t>
        <a:bodyPr/>
        <a:lstStyle/>
        <a:p>
          <a:endParaRPr lang="nb-NO"/>
        </a:p>
      </dgm:t>
    </dgm:pt>
    <dgm:pt modelId="{91C403F8-9706-4E6D-85EE-C3DF2B44FD0C}" type="sibTrans" cxnId="{6AFD8A6D-F479-4F66-99B4-A43635DE2BA9}">
      <dgm:prSet/>
      <dgm:spPr/>
      <dgm:t>
        <a:bodyPr/>
        <a:lstStyle/>
        <a:p>
          <a:endParaRPr lang="nb-NO"/>
        </a:p>
      </dgm:t>
    </dgm:pt>
    <dgm:pt modelId="{F11957BD-5A2B-41E9-86E1-484631E7C547}">
      <dgm:prSet phldrT="[Tekst]"/>
      <dgm:spPr/>
      <dgm:t>
        <a:bodyPr/>
        <a:lstStyle/>
        <a:p>
          <a:r>
            <a:rPr lang="nb-NO" dirty="0"/>
            <a:t>Tryggere arbeidsplasser</a:t>
          </a:r>
        </a:p>
      </dgm:t>
    </dgm:pt>
    <dgm:pt modelId="{50675A8F-0B60-4DCF-A369-8FBBB9A1CDFF}" type="parTrans" cxnId="{07713E8E-4393-4E17-B72B-E2DFB0B699A2}">
      <dgm:prSet/>
      <dgm:spPr/>
      <dgm:t>
        <a:bodyPr/>
        <a:lstStyle/>
        <a:p>
          <a:endParaRPr lang="nb-NO"/>
        </a:p>
      </dgm:t>
    </dgm:pt>
    <dgm:pt modelId="{11AF4E55-C1F8-4BBD-AE26-F87A39D5231C}" type="sibTrans" cxnId="{07713E8E-4393-4E17-B72B-E2DFB0B699A2}">
      <dgm:prSet/>
      <dgm:spPr/>
      <dgm:t>
        <a:bodyPr/>
        <a:lstStyle/>
        <a:p>
          <a:endParaRPr lang="nb-NO"/>
        </a:p>
      </dgm:t>
    </dgm:pt>
    <dgm:pt modelId="{719EC7CF-AD19-45A9-BD86-DE6715D0EF32}">
      <dgm:prSet/>
      <dgm:spPr/>
      <dgm:t>
        <a:bodyPr/>
        <a:lstStyle/>
        <a:p>
          <a:r>
            <a:rPr lang="nb-NO" dirty="0"/>
            <a:t>Bedre økonomi</a:t>
          </a:r>
        </a:p>
      </dgm:t>
    </dgm:pt>
    <dgm:pt modelId="{A93C76FC-FAA6-4342-8E50-C8B2A2D38F36}" type="parTrans" cxnId="{AAF35389-023A-4D37-81A9-DD877B2F3BD9}">
      <dgm:prSet/>
      <dgm:spPr/>
      <dgm:t>
        <a:bodyPr/>
        <a:lstStyle/>
        <a:p>
          <a:endParaRPr lang="nb-NO"/>
        </a:p>
      </dgm:t>
    </dgm:pt>
    <dgm:pt modelId="{CD3E3B01-79BF-44B5-A4F8-7661E277A023}" type="sibTrans" cxnId="{AAF35389-023A-4D37-81A9-DD877B2F3BD9}">
      <dgm:prSet/>
      <dgm:spPr/>
      <dgm:t>
        <a:bodyPr/>
        <a:lstStyle/>
        <a:p>
          <a:endParaRPr lang="nb-NO"/>
        </a:p>
      </dgm:t>
    </dgm:pt>
    <dgm:pt modelId="{24CE2395-22CC-4436-A9AF-B3A1212C31AD}" type="pres">
      <dgm:prSet presAssocID="{0AA19FD9-2E7A-4AD4-A83E-4C74939F635B}" presName="cycle" presStyleCnt="0">
        <dgm:presLayoutVars>
          <dgm:dir/>
          <dgm:resizeHandles val="exact"/>
        </dgm:presLayoutVars>
      </dgm:prSet>
      <dgm:spPr/>
    </dgm:pt>
    <dgm:pt modelId="{D0158E33-A0D8-44DC-A59A-1AA4BB86307C}" type="pres">
      <dgm:prSet presAssocID="{44116D81-E2C1-4081-BF87-F77EF3542F08}" presName="node" presStyleLbl="node1" presStyleIdx="0" presStyleCnt="6">
        <dgm:presLayoutVars>
          <dgm:bulletEnabled val="1"/>
        </dgm:presLayoutVars>
      </dgm:prSet>
      <dgm:spPr/>
    </dgm:pt>
    <dgm:pt modelId="{81054AFC-3425-4CC3-B529-8239F78312AD}" type="pres">
      <dgm:prSet presAssocID="{44116D81-E2C1-4081-BF87-F77EF3542F08}" presName="spNode" presStyleCnt="0"/>
      <dgm:spPr/>
    </dgm:pt>
    <dgm:pt modelId="{25B07EFD-C471-4154-B742-092BE7497E7B}" type="pres">
      <dgm:prSet presAssocID="{1D8F6CCB-C6EF-4C3A-926F-8E6CAAACE8C3}" presName="sibTrans" presStyleLbl="sibTrans1D1" presStyleIdx="0" presStyleCnt="6"/>
      <dgm:spPr/>
    </dgm:pt>
    <dgm:pt modelId="{1FC84054-879A-40D4-8EA2-C9D91F0BEFEA}" type="pres">
      <dgm:prSet presAssocID="{3289B06F-A4C3-427E-9687-C6836E9A60C4}" presName="node" presStyleLbl="node1" presStyleIdx="1" presStyleCnt="6">
        <dgm:presLayoutVars>
          <dgm:bulletEnabled val="1"/>
        </dgm:presLayoutVars>
      </dgm:prSet>
      <dgm:spPr/>
    </dgm:pt>
    <dgm:pt modelId="{AECD14EA-0818-4D72-BC01-D2E271B1BF85}" type="pres">
      <dgm:prSet presAssocID="{3289B06F-A4C3-427E-9687-C6836E9A60C4}" presName="spNode" presStyleCnt="0"/>
      <dgm:spPr/>
    </dgm:pt>
    <dgm:pt modelId="{7EE70498-2C0D-4E45-8DD5-FAEDC132CCE5}" type="pres">
      <dgm:prSet presAssocID="{7EEE2180-3F00-4BB6-BFC5-49A425FF6916}" presName="sibTrans" presStyleLbl="sibTrans1D1" presStyleIdx="1" presStyleCnt="6"/>
      <dgm:spPr/>
    </dgm:pt>
    <dgm:pt modelId="{10C6418F-9664-4253-BB27-3099E335DF16}" type="pres">
      <dgm:prSet presAssocID="{E705CF7E-3B20-4D9E-8010-979D6AF8CA19}" presName="node" presStyleLbl="node1" presStyleIdx="2" presStyleCnt="6">
        <dgm:presLayoutVars>
          <dgm:bulletEnabled val="1"/>
        </dgm:presLayoutVars>
      </dgm:prSet>
      <dgm:spPr/>
    </dgm:pt>
    <dgm:pt modelId="{BBB40E25-926A-4B85-B6AB-B88941494C1E}" type="pres">
      <dgm:prSet presAssocID="{E705CF7E-3B20-4D9E-8010-979D6AF8CA19}" presName="spNode" presStyleCnt="0"/>
      <dgm:spPr/>
    </dgm:pt>
    <dgm:pt modelId="{9FD47C7C-A861-4424-8021-891278F9108D}" type="pres">
      <dgm:prSet presAssocID="{3A66617F-4891-48E8-B30F-272273E9BEC1}" presName="sibTrans" presStyleLbl="sibTrans1D1" presStyleIdx="2" presStyleCnt="6"/>
      <dgm:spPr/>
    </dgm:pt>
    <dgm:pt modelId="{77B0BEAF-9C51-4BA5-94F1-DE98F0E16719}" type="pres">
      <dgm:prSet presAssocID="{597E868D-53FB-48E2-9758-7D36AB014F5F}" presName="node" presStyleLbl="node1" presStyleIdx="3" presStyleCnt="6">
        <dgm:presLayoutVars>
          <dgm:bulletEnabled val="1"/>
        </dgm:presLayoutVars>
      </dgm:prSet>
      <dgm:spPr/>
    </dgm:pt>
    <dgm:pt modelId="{CE321B66-331A-44B9-868A-948EFBBA4419}" type="pres">
      <dgm:prSet presAssocID="{597E868D-53FB-48E2-9758-7D36AB014F5F}" presName="spNode" presStyleCnt="0"/>
      <dgm:spPr/>
    </dgm:pt>
    <dgm:pt modelId="{DB5B00CE-C5F6-4349-A50A-64B49170A1B3}" type="pres">
      <dgm:prSet presAssocID="{91C403F8-9706-4E6D-85EE-C3DF2B44FD0C}" presName="sibTrans" presStyleLbl="sibTrans1D1" presStyleIdx="3" presStyleCnt="6"/>
      <dgm:spPr/>
    </dgm:pt>
    <dgm:pt modelId="{7166856B-6BDB-4A66-819F-B7865E16F53F}" type="pres">
      <dgm:prSet presAssocID="{719EC7CF-AD19-45A9-BD86-DE6715D0EF32}" presName="node" presStyleLbl="node1" presStyleIdx="4" presStyleCnt="6">
        <dgm:presLayoutVars>
          <dgm:bulletEnabled val="1"/>
        </dgm:presLayoutVars>
      </dgm:prSet>
      <dgm:spPr/>
    </dgm:pt>
    <dgm:pt modelId="{615A8E4C-F4DA-4A7A-9735-3A9EAAF2626F}" type="pres">
      <dgm:prSet presAssocID="{719EC7CF-AD19-45A9-BD86-DE6715D0EF32}" presName="spNode" presStyleCnt="0"/>
      <dgm:spPr/>
    </dgm:pt>
    <dgm:pt modelId="{573821AD-88A1-4809-A05C-7FA539F8C4BA}" type="pres">
      <dgm:prSet presAssocID="{CD3E3B01-79BF-44B5-A4F8-7661E277A023}" presName="sibTrans" presStyleLbl="sibTrans1D1" presStyleIdx="4" presStyleCnt="6"/>
      <dgm:spPr/>
    </dgm:pt>
    <dgm:pt modelId="{0CBA16BF-A629-44C2-BF3B-29AE07775168}" type="pres">
      <dgm:prSet presAssocID="{F11957BD-5A2B-41E9-86E1-484631E7C547}" presName="node" presStyleLbl="node1" presStyleIdx="5" presStyleCnt="6">
        <dgm:presLayoutVars>
          <dgm:bulletEnabled val="1"/>
        </dgm:presLayoutVars>
      </dgm:prSet>
      <dgm:spPr/>
    </dgm:pt>
    <dgm:pt modelId="{B43C208E-AE76-4135-B65E-3667D33725F7}" type="pres">
      <dgm:prSet presAssocID="{F11957BD-5A2B-41E9-86E1-484631E7C547}" presName="spNode" presStyleCnt="0"/>
      <dgm:spPr/>
    </dgm:pt>
    <dgm:pt modelId="{CF896D51-5A7E-4A2E-A734-50D60A5D05E3}" type="pres">
      <dgm:prSet presAssocID="{11AF4E55-C1F8-4BBD-AE26-F87A39D5231C}" presName="sibTrans" presStyleLbl="sibTrans1D1" presStyleIdx="5" presStyleCnt="6"/>
      <dgm:spPr/>
    </dgm:pt>
  </dgm:ptLst>
  <dgm:cxnLst>
    <dgm:cxn modelId="{E2774638-4B0B-4533-A014-2AF1284737E1}" type="presOf" srcId="{F11957BD-5A2B-41E9-86E1-484631E7C547}" destId="{0CBA16BF-A629-44C2-BF3B-29AE07775168}" srcOrd="0" destOrd="0" presId="urn:microsoft.com/office/officeart/2005/8/layout/cycle5"/>
    <dgm:cxn modelId="{56044539-BF52-48C9-BA5F-CFF963A04E89}" type="presOf" srcId="{7EEE2180-3F00-4BB6-BFC5-49A425FF6916}" destId="{7EE70498-2C0D-4E45-8DD5-FAEDC132CCE5}" srcOrd="0" destOrd="0" presId="urn:microsoft.com/office/officeart/2005/8/layout/cycle5"/>
    <dgm:cxn modelId="{CB62195C-46A1-4472-90D0-B2388D6C5EE9}" srcId="{0AA19FD9-2E7A-4AD4-A83E-4C74939F635B}" destId="{3289B06F-A4C3-427E-9687-C6836E9A60C4}" srcOrd="1" destOrd="0" parTransId="{400DDE89-C599-4A6D-BA9D-1CA085C8E13B}" sibTransId="{7EEE2180-3F00-4BB6-BFC5-49A425FF6916}"/>
    <dgm:cxn modelId="{676A4A46-1EFE-4C34-A30A-D17998B5C071}" type="presOf" srcId="{1D8F6CCB-C6EF-4C3A-926F-8E6CAAACE8C3}" destId="{25B07EFD-C471-4154-B742-092BE7497E7B}" srcOrd="0" destOrd="0" presId="urn:microsoft.com/office/officeart/2005/8/layout/cycle5"/>
    <dgm:cxn modelId="{95978368-6919-4099-8C25-7320D7C7A44C}" srcId="{0AA19FD9-2E7A-4AD4-A83E-4C74939F635B}" destId="{E705CF7E-3B20-4D9E-8010-979D6AF8CA19}" srcOrd="2" destOrd="0" parTransId="{F7B57C6B-7381-4B5D-807F-D974C87FDCCE}" sibTransId="{3A66617F-4891-48E8-B30F-272273E9BEC1}"/>
    <dgm:cxn modelId="{6AFD8A6D-F479-4F66-99B4-A43635DE2BA9}" srcId="{0AA19FD9-2E7A-4AD4-A83E-4C74939F635B}" destId="{597E868D-53FB-48E2-9758-7D36AB014F5F}" srcOrd="3" destOrd="0" parTransId="{52846B63-4CB4-486A-B9EF-EB37163FA86B}" sibTransId="{91C403F8-9706-4E6D-85EE-C3DF2B44FD0C}"/>
    <dgm:cxn modelId="{129EA74F-4636-496F-9BF6-575370D41455}" type="presOf" srcId="{11AF4E55-C1F8-4BBD-AE26-F87A39D5231C}" destId="{CF896D51-5A7E-4A2E-A734-50D60A5D05E3}" srcOrd="0" destOrd="0" presId="urn:microsoft.com/office/officeart/2005/8/layout/cycle5"/>
    <dgm:cxn modelId="{AAF35389-023A-4D37-81A9-DD877B2F3BD9}" srcId="{0AA19FD9-2E7A-4AD4-A83E-4C74939F635B}" destId="{719EC7CF-AD19-45A9-BD86-DE6715D0EF32}" srcOrd="4" destOrd="0" parTransId="{A93C76FC-FAA6-4342-8E50-C8B2A2D38F36}" sibTransId="{CD3E3B01-79BF-44B5-A4F8-7661E277A023}"/>
    <dgm:cxn modelId="{07713E8E-4393-4E17-B72B-E2DFB0B699A2}" srcId="{0AA19FD9-2E7A-4AD4-A83E-4C74939F635B}" destId="{F11957BD-5A2B-41E9-86E1-484631E7C547}" srcOrd="5" destOrd="0" parTransId="{50675A8F-0B60-4DCF-A369-8FBBB9A1CDFF}" sibTransId="{11AF4E55-C1F8-4BBD-AE26-F87A39D5231C}"/>
    <dgm:cxn modelId="{382F3F93-8AED-44AB-A937-CE43A530189D}" type="presOf" srcId="{91C403F8-9706-4E6D-85EE-C3DF2B44FD0C}" destId="{DB5B00CE-C5F6-4349-A50A-64B49170A1B3}" srcOrd="0" destOrd="0" presId="urn:microsoft.com/office/officeart/2005/8/layout/cycle5"/>
    <dgm:cxn modelId="{1C25D098-3B53-4083-8958-B34A8DB5AF12}" type="presOf" srcId="{719EC7CF-AD19-45A9-BD86-DE6715D0EF32}" destId="{7166856B-6BDB-4A66-819F-B7865E16F53F}" srcOrd="0" destOrd="0" presId="urn:microsoft.com/office/officeart/2005/8/layout/cycle5"/>
    <dgm:cxn modelId="{3482F3A6-8FA6-4808-BDE6-4B76BE20071F}" type="presOf" srcId="{3A66617F-4891-48E8-B30F-272273E9BEC1}" destId="{9FD47C7C-A861-4424-8021-891278F9108D}" srcOrd="0" destOrd="0" presId="urn:microsoft.com/office/officeart/2005/8/layout/cycle5"/>
    <dgm:cxn modelId="{6CDBF1D2-D32E-4023-9F24-CA0A0EA3F90D}" type="presOf" srcId="{CD3E3B01-79BF-44B5-A4F8-7661E277A023}" destId="{573821AD-88A1-4809-A05C-7FA539F8C4BA}" srcOrd="0" destOrd="0" presId="urn:microsoft.com/office/officeart/2005/8/layout/cycle5"/>
    <dgm:cxn modelId="{0A5763DC-F798-496D-8AB4-79663F1236CD}" type="presOf" srcId="{597E868D-53FB-48E2-9758-7D36AB014F5F}" destId="{77B0BEAF-9C51-4BA5-94F1-DE98F0E16719}" srcOrd="0" destOrd="0" presId="urn:microsoft.com/office/officeart/2005/8/layout/cycle5"/>
    <dgm:cxn modelId="{1798C1DF-5627-43DC-9750-771082D57617}" type="presOf" srcId="{44116D81-E2C1-4081-BF87-F77EF3542F08}" destId="{D0158E33-A0D8-44DC-A59A-1AA4BB86307C}" srcOrd="0" destOrd="0" presId="urn:microsoft.com/office/officeart/2005/8/layout/cycle5"/>
    <dgm:cxn modelId="{3D59DCE0-7065-4732-942C-4660F54C6B57}" type="presOf" srcId="{0AA19FD9-2E7A-4AD4-A83E-4C74939F635B}" destId="{24CE2395-22CC-4436-A9AF-B3A1212C31AD}" srcOrd="0" destOrd="0" presId="urn:microsoft.com/office/officeart/2005/8/layout/cycle5"/>
    <dgm:cxn modelId="{C02EEEF2-CA1D-41A0-AEF5-E5481B0C0ACD}" srcId="{0AA19FD9-2E7A-4AD4-A83E-4C74939F635B}" destId="{44116D81-E2C1-4081-BF87-F77EF3542F08}" srcOrd="0" destOrd="0" parTransId="{627CC8C9-80BD-4705-85D1-9E419A5346B6}" sibTransId="{1D8F6CCB-C6EF-4C3A-926F-8E6CAAACE8C3}"/>
    <dgm:cxn modelId="{1C7AFDF6-8A6E-45B3-B5BB-463807EB2A9F}" type="presOf" srcId="{3289B06F-A4C3-427E-9687-C6836E9A60C4}" destId="{1FC84054-879A-40D4-8EA2-C9D91F0BEFEA}" srcOrd="0" destOrd="0" presId="urn:microsoft.com/office/officeart/2005/8/layout/cycle5"/>
    <dgm:cxn modelId="{41545EFD-096F-4A1B-91C9-288C168C8849}" type="presOf" srcId="{E705CF7E-3B20-4D9E-8010-979D6AF8CA19}" destId="{10C6418F-9664-4253-BB27-3099E335DF16}" srcOrd="0" destOrd="0" presId="urn:microsoft.com/office/officeart/2005/8/layout/cycle5"/>
    <dgm:cxn modelId="{C3BD06F3-49E6-4139-B9DF-E01946C4747B}" type="presParOf" srcId="{24CE2395-22CC-4436-A9AF-B3A1212C31AD}" destId="{D0158E33-A0D8-44DC-A59A-1AA4BB86307C}" srcOrd="0" destOrd="0" presId="urn:microsoft.com/office/officeart/2005/8/layout/cycle5"/>
    <dgm:cxn modelId="{D6682615-33B8-4E7F-A0A5-207DA9EFA51A}" type="presParOf" srcId="{24CE2395-22CC-4436-A9AF-B3A1212C31AD}" destId="{81054AFC-3425-4CC3-B529-8239F78312AD}" srcOrd="1" destOrd="0" presId="urn:microsoft.com/office/officeart/2005/8/layout/cycle5"/>
    <dgm:cxn modelId="{241D0570-0045-4A1A-8EED-9F90A4215EF2}" type="presParOf" srcId="{24CE2395-22CC-4436-A9AF-B3A1212C31AD}" destId="{25B07EFD-C471-4154-B742-092BE7497E7B}" srcOrd="2" destOrd="0" presId="urn:microsoft.com/office/officeart/2005/8/layout/cycle5"/>
    <dgm:cxn modelId="{5A1E34B7-A8A6-4FFE-8DE9-937CBE0FABCF}" type="presParOf" srcId="{24CE2395-22CC-4436-A9AF-B3A1212C31AD}" destId="{1FC84054-879A-40D4-8EA2-C9D91F0BEFEA}" srcOrd="3" destOrd="0" presId="urn:microsoft.com/office/officeart/2005/8/layout/cycle5"/>
    <dgm:cxn modelId="{E78674DC-839F-46EF-B163-1C04F156CB70}" type="presParOf" srcId="{24CE2395-22CC-4436-A9AF-B3A1212C31AD}" destId="{AECD14EA-0818-4D72-BC01-D2E271B1BF85}" srcOrd="4" destOrd="0" presId="urn:microsoft.com/office/officeart/2005/8/layout/cycle5"/>
    <dgm:cxn modelId="{32183786-198D-4C33-BA13-DDA5478833F5}" type="presParOf" srcId="{24CE2395-22CC-4436-A9AF-B3A1212C31AD}" destId="{7EE70498-2C0D-4E45-8DD5-FAEDC132CCE5}" srcOrd="5" destOrd="0" presId="urn:microsoft.com/office/officeart/2005/8/layout/cycle5"/>
    <dgm:cxn modelId="{5435F69D-63B1-4EB9-8CE1-B3E8A2E93938}" type="presParOf" srcId="{24CE2395-22CC-4436-A9AF-B3A1212C31AD}" destId="{10C6418F-9664-4253-BB27-3099E335DF16}" srcOrd="6" destOrd="0" presId="urn:microsoft.com/office/officeart/2005/8/layout/cycle5"/>
    <dgm:cxn modelId="{998AF34A-ABA4-4052-93D0-696D4C4CF739}" type="presParOf" srcId="{24CE2395-22CC-4436-A9AF-B3A1212C31AD}" destId="{BBB40E25-926A-4B85-B6AB-B88941494C1E}" srcOrd="7" destOrd="0" presId="urn:microsoft.com/office/officeart/2005/8/layout/cycle5"/>
    <dgm:cxn modelId="{1B1246B1-B882-438A-ADF2-3F2D29276434}" type="presParOf" srcId="{24CE2395-22CC-4436-A9AF-B3A1212C31AD}" destId="{9FD47C7C-A861-4424-8021-891278F9108D}" srcOrd="8" destOrd="0" presId="urn:microsoft.com/office/officeart/2005/8/layout/cycle5"/>
    <dgm:cxn modelId="{E14D9DBA-0B55-4FA8-9645-8FE63D9A1344}" type="presParOf" srcId="{24CE2395-22CC-4436-A9AF-B3A1212C31AD}" destId="{77B0BEAF-9C51-4BA5-94F1-DE98F0E16719}" srcOrd="9" destOrd="0" presId="urn:microsoft.com/office/officeart/2005/8/layout/cycle5"/>
    <dgm:cxn modelId="{06F1DFA4-6090-4ADA-8320-36B10A1F15FA}" type="presParOf" srcId="{24CE2395-22CC-4436-A9AF-B3A1212C31AD}" destId="{CE321B66-331A-44B9-868A-948EFBBA4419}" srcOrd="10" destOrd="0" presId="urn:microsoft.com/office/officeart/2005/8/layout/cycle5"/>
    <dgm:cxn modelId="{9933D154-65B5-4B38-95E6-180606D1DBFA}" type="presParOf" srcId="{24CE2395-22CC-4436-A9AF-B3A1212C31AD}" destId="{DB5B00CE-C5F6-4349-A50A-64B49170A1B3}" srcOrd="11" destOrd="0" presId="urn:microsoft.com/office/officeart/2005/8/layout/cycle5"/>
    <dgm:cxn modelId="{3FD66400-184E-40B8-B12C-B45BE00AF8B5}" type="presParOf" srcId="{24CE2395-22CC-4436-A9AF-B3A1212C31AD}" destId="{7166856B-6BDB-4A66-819F-B7865E16F53F}" srcOrd="12" destOrd="0" presId="urn:microsoft.com/office/officeart/2005/8/layout/cycle5"/>
    <dgm:cxn modelId="{7E5D7301-2349-4C3B-8BF8-80EC084ABCAD}" type="presParOf" srcId="{24CE2395-22CC-4436-A9AF-B3A1212C31AD}" destId="{615A8E4C-F4DA-4A7A-9735-3A9EAAF2626F}" srcOrd="13" destOrd="0" presId="urn:microsoft.com/office/officeart/2005/8/layout/cycle5"/>
    <dgm:cxn modelId="{772FA218-FB2B-4992-B6BF-1B6A393B6740}" type="presParOf" srcId="{24CE2395-22CC-4436-A9AF-B3A1212C31AD}" destId="{573821AD-88A1-4809-A05C-7FA539F8C4BA}" srcOrd="14" destOrd="0" presId="urn:microsoft.com/office/officeart/2005/8/layout/cycle5"/>
    <dgm:cxn modelId="{5830AC6E-F61B-4159-9BAA-675C74269139}" type="presParOf" srcId="{24CE2395-22CC-4436-A9AF-B3A1212C31AD}" destId="{0CBA16BF-A629-44C2-BF3B-29AE07775168}" srcOrd="15" destOrd="0" presId="urn:microsoft.com/office/officeart/2005/8/layout/cycle5"/>
    <dgm:cxn modelId="{3ED4A0FE-58A3-44A9-AB97-BBA328BEB0E6}" type="presParOf" srcId="{24CE2395-22CC-4436-A9AF-B3A1212C31AD}" destId="{B43C208E-AE76-4135-B65E-3667D33725F7}" srcOrd="16" destOrd="0" presId="urn:microsoft.com/office/officeart/2005/8/layout/cycle5"/>
    <dgm:cxn modelId="{AA6E6D21-C53D-46F3-BAFF-485F2F3182B8}" type="presParOf" srcId="{24CE2395-22CC-4436-A9AF-B3A1212C31AD}" destId="{CF896D51-5A7E-4A2E-A734-50D60A5D05E3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58E33-A0D8-44DC-A59A-1AA4BB86307C}">
      <dsp:nvSpPr>
        <dsp:cNvPr id="0" name=""/>
        <dsp:cNvSpPr/>
      </dsp:nvSpPr>
      <dsp:spPr>
        <a:xfrm>
          <a:off x="4933495" y="677"/>
          <a:ext cx="1485592" cy="965634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b="1" kern="1200" dirty="0">
              <a:solidFill>
                <a:schemeClr val="bg1"/>
              </a:solidFill>
            </a:rPr>
            <a:t>Fornøyde ansatte</a:t>
          </a:r>
        </a:p>
      </dsp:txBody>
      <dsp:txXfrm>
        <a:off x="4980633" y="47815"/>
        <a:ext cx="1391316" cy="871358"/>
      </dsp:txXfrm>
    </dsp:sp>
    <dsp:sp modelId="{25B07EFD-C471-4154-B742-092BE7497E7B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3204821" y="198625"/>
              </a:moveTo>
              <a:arcTo wR="2275120" hR="2275120" stAng="17647157" swAng="9240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84054-879A-40D4-8EA2-C9D91F0BEFEA}">
      <dsp:nvSpPr>
        <dsp:cNvPr id="0" name=""/>
        <dsp:cNvSpPr/>
      </dsp:nvSpPr>
      <dsp:spPr>
        <a:xfrm>
          <a:off x="6903808" y="1138238"/>
          <a:ext cx="1485592" cy="965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Bedre kvalitet på leveranser</a:t>
          </a:r>
        </a:p>
      </dsp:txBody>
      <dsp:txXfrm>
        <a:off x="6950946" y="1185376"/>
        <a:ext cx="1391316" cy="871358"/>
      </dsp:txXfrm>
    </dsp:sp>
    <dsp:sp modelId="{7EE70498-2C0D-4E45-8DD5-FAEDC132CCE5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4514776" y="1874975"/>
              </a:moveTo>
              <a:arcTo wR="2275120" hR="2275120" stAng="20992212" swAng="121557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C6418F-9664-4253-BB27-3099E335DF16}">
      <dsp:nvSpPr>
        <dsp:cNvPr id="0" name=""/>
        <dsp:cNvSpPr/>
      </dsp:nvSpPr>
      <dsp:spPr>
        <a:xfrm>
          <a:off x="6903808" y="3413359"/>
          <a:ext cx="1485592" cy="965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Mer fornøyde kunder og samarbeidspartnere</a:t>
          </a:r>
        </a:p>
      </dsp:txBody>
      <dsp:txXfrm>
        <a:off x="6950946" y="3460497"/>
        <a:ext cx="1391316" cy="871358"/>
      </dsp:txXfrm>
    </dsp:sp>
    <dsp:sp modelId="{9FD47C7C-A861-4424-8021-891278F9108D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3722914" y="4030133"/>
              </a:moveTo>
              <a:arcTo wR="2275120" hR="2275120" stAng="3028749" swAng="9240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0BEAF-9C51-4BA5-94F1-DE98F0E16719}">
      <dsp:nvSpPr>
        <dsp:cNvPr id="0" name=""/>
        <dsp:cNvSpPr/>
      </dsp:nvSpPr>
      <dsp:spPr>
        <a:xfrm>
          <a:off x="4933495" y="4550919"/>
          <a:ext cx="1485592" cy="965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Bedre omdømme</a:t>
          </a:r>
        </a:p>
      </dsp:txBody>
      <dsp:txXfrm>
        <a:off x="4980633" y="4598057"/>
        <a:ext cx="1391316" cy="871358"/>
      </dsp:txXfrm>
    </dsp:sp>
    <dsp:sp modelId="{DB5B00CE-C5F6-4349-A50A-64B49170A1B3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1345420" y="4351616"/>
              </a:moveTo>
              <a:arcTo wR="2275120" hR="2275120" stAng="6847157" swAng="9240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6856B-6BDB-4A66-819F-B7865E16F53F}">
      <dsp:nvSpPr>
        <dsp:cNvPr id="0" name=""/>
        <dsp:cNvSpPr/>
      </dsp:nvSpPr>
      <dsp:spPr>
        <a:xfrm>
          <a:off x="2963183" y="3413359"/>
          <a:ext cx="1485592" cy="965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Bedre økonomi</a:t>
          </a:r>
        </a:p>
      </dsp:txBody>
      <dsp:txXfrm>
        <a:off x="3010321" y="3460497"/>
        <a:ext cx="1391316" cy="871358"/>
      </dsp:txXfrm>
    </dsp:sp>
    <dsp:sp modelId="{573821AD-88A1-4809-A05C-7FA539F8C4BA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35464" y="2675266"/>
              </a:moveTo>
              <a:arcTo wR="2275120" hR="2275120" stAng="10192212" swAng="121557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A16BF-A629-44C2-BF3B-29AE07775168}">
      <dsp:nvSpPr>
        <dsp:cNvPr id="0" name=""/>
        <dsp:cNvSpPr/>
      </dsp:nvSpPr>
      <dsp:spPr>
        <a:xfrm>
          <a:off x="2963183" y="1138238"/>
          <a:ext cx="1485592" cy="965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Tryggere arbeidsplasser</a:t>
          </a:r>
        </a:p>
      </dsp:txBody>
      <dsp:txXfrm>
        <a:off x="3010321" y="1185376"/>
        <a:ext cx="1391316" cy="871358"/>
      </dsp:txXfrm>
    </dsp:sp>
    <dsp:sp modelId="{CF896D51-5A7E-4A2E-A734-50D60A5D05E3}">
      <dsp:nvSpPr>
        <dsp:cNvPr id="0" name=""/>
        <dsp:cNvSpPr/>
      </dsp:nvSpPr>
      <dsp:spPr>
        <a:xfrm>
          <a:off x="3401171" y="483495"/>
          <a:ext cx="4550241" cy="4550241"/>
        </a:xfrm>
        <a:custGeom>
          <a:avLst/>
          <a:gdLst/>
          <a:ahLst/>
          <a:cxnLst/>
          <a:rect l="0" t="0" r="0" b="0"/>
          <a:pathLst>
            <a:path>
              <a:moveTo>
                <a:pt x="827327" y="520108"/>
              </a:moveTo>
              <a:arcTo wR="2275120" hR="2275120" stAng="13828749" swAng="92409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D28F6-AB7B-43F8-82CE-84EEF41A3726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96567-E5B4-4A6E-B841-B242D990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44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191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https://www.bi.no/forskning/business-review/articles/2021/09/er-du-klar-for-generasjon-zs-forventinger-til-deg-som-leder/</a:t>
            </a:r>
          </a:p>
          <a:p>
            <a:endParaRPr lang="nb-NO" dirty="0"/>
          </a:p>
          <a:p>
            <a:r>
              <a:rPr lang="nb-NO" dirty="0"/>
              <a:t>Litt brutal, men kanskje er det slik når andre definerer det en ikke helt er en del av?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5919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Kilde BI som før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2846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Kilde BI som før</a:t>
            </a:r>
          </a:p>
          <a:p>
            <a:endParaRPr lang="nb-NO" dirty="0"/>
          </a:p>
          <a:p>
            <a:r>
              <a:rPr lang="nb-NO" dirty="0"/>
              <a:t>Vi må stadig lære (holde oss ung), Lytte, og VI må gi de mulighet til å lykkes!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428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Dfind</a:t>
            </a:r>
            <a:r>
              <a:rPr lang="nb-NO" dirty="0"/>
              <a:t> en del av </a:t>
            </a:r>
            <a:r>
              <a:rPr lang="nb-NO" dirty="0" err="1"/>
              <a:t>Ranstad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142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971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Tillit er grunnlaget for å klarer dette. </a:t>
            </a:r>
          </a:p>
          <a:p>
            <a:endParaRPr lang="nb-NO" dirty="0"/>
          </a:p>
          <a:p>
            <a:r>
              <a:rPr lang="nb-NO" dirty="0"/>
              <a:t>Arbeidsmiljøet er Summen av alle ansattes INNSATS, VILJE OG HOLDNING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6671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3279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LEDERE: følge opp 24-timers menneske. Relasjonskompetansen.</a:t>
            </a:r>
          </a:p>
          <a:p>
            <a:endParaRPr lang="nb-NO" dirty="0"/>
          </a:p>
          <a:p>
            <a:r>
              <a:rPr lang="nb-NO" dirty="0"/>
              <a:t>Hvordan bygger vi tillit?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19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599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592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Drives i dag videre av Dagfinn </a:t>
            </a:r>
            <a:r>
              <a:rPr lang="nb-NO" dirty="0" err="1"/>
              <a:t>Båtviks</a:t>
            </a:r>
            <a:r>
              <a:rPr lang="nb-NO" dirty="0"/>
              <a:t> 3 barn. I dag Melhus kommunes nest største arbeidsgiver etter kommunen.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2919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Etablert 14.desember 2017</a:t>
            </a:r>
          </a:p>
          <a:p>
            <a:endParaRPr lang="nb-NO" dirty="0"/>
          </a:p>
          <a:p>
            <a:r>
              <a:rPr lang="nb-NO" dirty="0"/>
              <a:t>https://www.youtube.com/watch?v=2JcPRrPlaXs&amp;t=164s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28950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Litt pompøs,- men dog……. Vi skal skape noe som skal gi gode opplevelser</a:t>
            </a:r>
          </a:p>
          <a:p>
            <a:endParaRPr lang="nb-NO" dirty="0"/>
          </a:p>
          <a:p>
            <a:r>
              <a:rPr lang="nb-NO" dirty="0"/>
              <a:t>Ikke bare et hus, men et hjem. Som skal stå i mange år. Siste spesielt viktig når det kommer til bærekraft!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5403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245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https://www.trondelagfylke.no/om-oss/fylkeskommunen/Visjon-vi-skaper-historie/</a:t>
            </a:r>
          </a:p>
          <a:p>
            <a:endParaRPr lang="nb-NO" dirty="0"/>
          </a:p>
          <a:p>
            <a:r>
              <a:rPr lang="nb-NO" dirty="0"/>
              <a:t>Tenker vi gjennom dette når vi tar en avgjørelse? </a:t>
            </a:r>
          </a:p>
          <a:p>
            <a:endParaRPr lang="nb-NO" dirty="0"/>
          </a:p>
          <a:p>
            <a:r>
              <a:rPr lang="nb-NO" dirty="0"/>
              <a:t>Er jeg modig og ansvarlig nå? Gjør dette at jeg skaper historie nå? </a:t>
            </a:r>
          </a:p>
          <a:p>
            <a:endParaRPr lang="nb-NO" dirty="0"/>
          </a:p>
          <a:p>
            <a:r>
              <a:rPr lang="nb-NO" dirty="0"/>
              <a:t>Ved å være her i dag, er dere modig og ansvarlig? Kanskje heller åpen og </a:t>
            </a:r>
            <a:r>
              <a:rPr lang="nb-NO" dirty="0" err="1"/>
              <a:t>nyskjerrige</a:t>
            </a:r>
            <a:r>
              <a:rPr lang="nb-NO" dirty="0"/>
              <a:t>?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109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898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794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må legge til rette for at de ikke «messer up»</a:t>
            </a:r>
          </a:p>
          <a:p>
            <a:endParaRPr lang="nb-NO" dirty="0"/>
          </a:p>
          <a:p>
            <a:r>
              <a:rPr lang="nb-NO" dirty="0"/>
              <a:t>Manglende mestring, manglende overskudd og lyst, manglende livskvalitet, og manglende selvtillit.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3484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INNOVASJON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0754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Haaland skårer ikke om ikke alle andre 10 på laget gjør en god jobb. Helt avhengig av alles prestasjon. En med dårlig dag, resultatet faller ut. </a:t>
            </a:r>
          </a:p>
          <a:p>
            <a:endParaRPr lang="nb-NO" dirty="0"/>
          </a:p>
          <a:p>
            <a:r>
              <a:rPr lang="nb-NO" dirty="0"/>
              <a:t>Må sette oss målbare mål, evaluerer og endre kurs underveis hvis det er nødvendig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410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217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Best i relasjon med ansatte, kunder, samarbeidspartnere og andre vi møter i hverdagen</a:t>
            </a:r>
          </a:p>
          <a:p>
            <a:endParaRPr lang="nb-NO" dirty="0"/>
          </a:p>
          <a:p>
            <a:r>
              <a:rPr lang="nb-NO" dirty="0"/>
              <a:t>Lønnsomhet er en forutsetning for eksistens. Utfordrende år med materialpriser som skøyt i været og utfordring med </a:t>
            </a:r>
            <a:r>
              <a:rPr lang="nb-NO" dirty="0" err="1"/>
              <a:t>rolyalimpregnert</a:t>
            </a:r>
            <a:r>
              <a:rPr lang="nb-NO" dirty="0"/>
              <a:t> kledning. Ting helt utenfor våe kontroll. Slike tider så viser at vår andre bærebjelke blir så utrolig viktig! Bærebjelkene er med på å støtte under kulturen, og den blir ekstra viktig i slike sammenhenger.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1099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https://www.ledernytt.no/ingen-bedrifter-blir-best-av-ledere-som-deler-ut-oppgaver-forskningsrapporter-og-refleksjonsspoersmaal-uten-aa-foelge-tett-paa-menneskene.6400731-112537.html?fbclid=IwAR2vR941ad6Q2IQHKN04Vbl2_72Hc-C8uN4VssRn1Uv-cxNckznVtRyjKFI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421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Liten variasjon hos oss. </a:t>
            </a:r>
          </a:p>
          <a:p>
            <a:endParaRPr lang="nb-NO" dirty="0"/>
          </a:p>
          <a:p>
            <a:r>
              <a:rPr lang="nb-NO" dirty="0"/>
              <a:t>Vi måler tillitt. Indeksen vår er 87% mot 67% i markedet forøvrig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8708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Hos oss 20% høyrere enn ansatte for øvrig.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711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4388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https://forskning.no/forebyggende-helse-psykiske-lidelser-arbeid-okonomi-bedriftsokonomi-samfunnsokonomi/2016/12/13-ting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108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Kanskje er det sånn i vår bransje også at «produktene» og tjenestene blir mer og mer lik? Innkjøp er stort sett på samme sted…….. Da er det folka våre og opplevelsen som skjer i møte med dem og våre kunder og samarbeidspartnere som er den store forskjellen???!!!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1040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JA det er det!!!</a:t>
            </a:r>
          </a:p>
          <a:p>
            <a:endParaRPr lang="nb-NO" dirty="0"/>
          </a:p>
          <a:p>
            <a:r>
              <a:rPr lang="nb-NO" dirty="0"/>
              <a:t>Skal vi lykkes i å ha nok ansatte i årene som kommer, MÅ vi ha gode ambassadører. Og for oss er fornøyde medarbeidere de aller viktigste ambassadørene vi har.</a:t>
            </a:r>
          </a:p>
          <a:p>
            <a:r>
              <a:rPr lang="nb-NO" dirty="0"/>
              <a:t>Bytte jobb – snakker med andre i bransjen (ansatte, kunder, leverandører) og da tiltrekker seg. Makta har endret seg!</a:t>
            </a:r>
          </a:p>
          <a:p>
            <a:endParaRPr lang="nb-NO" dirty="0"/>
          </a:p>
          <a:p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2553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Eierskap og mestring gjennom medbestemmelse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2505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må jobbe med resultater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557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LEAN – Norgeshus Stavset Bolig</a:t>
            </a:r>
          </a:p>
          <a:p>
            <a:r>
              <a:rPr lang="nb-NO" dirty="0"/>
              <a:t>Andre forhandlere vi jobber aktivt med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1656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må måle ha noen </a:t>
            </a:r>
            <a:r>
              <a:rPr lang="nb-NO" dirty="0" err="1"/>
              <a:t>KPI’er</a:t>
            </a:r>
            <a:r>
              <a:rPr lang="nb-NO" dirty="0"/>
              <a:t> om vi skal vite hvor vi 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46255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Hvert år nye forhandlere som kommer til. </a:t>
            </a:r>
          </a:p>
          <a:p>
            <a:r>
              <a:rPr lang="nb-NO" dirty="0"/>
              <a:t>Oftest dårligste resultat blant nye</a:t>
            </a:r>
          </a:p>
          <a:p>
            <a:r>
              <a:rPr lang="nb-NO" dirty="0"/>
              <a:t>Ikke alle er like strukturert i driften, </a:t>
            </a:r>
            <a:r>
              <a:rPr lang="nb-NO" dirty="0" err="1"/>
              <a:t>inkl</a:t>
            </a:r>
            <a:r>
              <a:rPr lang="nb-NO" dirty="0"/>
              <a:t> dette med medarbeiderskap</a:t>
            </a:r>
          </a:p>
          <a:p>
            <a:r>
              <a:rPr lang="nb-NO" dirty="0"/>
              <a:t>Ansatte som tenker «ikke mitt ansvar». Men alle som har hatt en arbeidsplass der «en» kollega har skapet mye støy. Vet at det ikke er tilfelle.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535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Finne ut hva vi gjør godt og gjøre mer av det! Overføringsverdi</a:t>
            </a:r>
          </a:p>
          <a:p>
            <a:r>
              <a:rPr lang="nb-NO" dirty="0"/>
              <a:t>Fine er at vi har få ansatte som er negative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18804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Kommunikasjon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Gjennom kunnskap om dem, skal vi lede. «det eneste rettferdige er å behandle alle ulikt»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232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641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nb-NO" dirty="0"/>
              <a:t>Fornøyde ansatte leverer bedre =&gt; mer fornøyde kunder =&gt; bedre samarbeid med partnere =&gt; bedre økonomi =&gt; bedre omdømme =&gt; lettere å få tak i nye folk/blir lenger i jobben = sikreste arbeidsplassene. </a:t>
            </a:r>
          </a:p>
          <a:p>
            <a:pPr defTabSz="990478">
              <a:defRPr/>
            </a:pPr>
            <a:endParaRPr lang="nb-NO" dirty="0"/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nb-NO" dirty="0"/>
              <a:t>Universelt- hva betyr det for deg?  </a:t>
            </a:r>
          </a:p>
          <a:p>
            <a:pPr marL="309524" indent="-309524">
              <a:buFont typeface="Arial" panose="020B0604020202020204" pitchFamily="34" charset="0"/>
              <a:buChar char="•"/>
            </a:pPr>
            <a:endParaRPr lang="nb-NO" dirty="0"/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nb-NO" dirty="0"/>
              <a:t>Kjernen av det vi driver med</a:t>
            </a:r>
          </a:p>
          <a:p>
            <a:pPr marL="866668" lvl="1" indent="-309524"/>
            <a:r>
              <a:rPr lang="nb-NO" dirty="0"/>
              <a:t>Ikke noe på siden</a:t>
            </a:r>
          </a:p>
          <a:p>
            <a:endParaRPr lang="nb-NO" dirty="0"/>
          </a:p>
          <a:p>
            <a:pPr marL="309524" indent="-309524">
              <a:buFont typeface="Arial" panose="020B0604020202020204" pitchFamily="34" charset="0"/>
              <a:buChar char="•"/>
            </a:pPr>
            <a:r>
              <a:rPr lang="nb-NO" dirty="0"/>
              <a:t>Samme metodikk som annet forbedringsarbeid</a:t>
            </a:r>
          </a:p>
          <a:p>
            <a:pPr defTabSz="990478"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164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0442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Milleniums generasjonen – født 1981 til </a:t>
            </a:r>
            <a:r>
              <a:rPr lang="nb-NO" dirty="0" err="1"/>
              <a:t>ca</a:t>
            </a:r>
            <a:r>
              <a:rPr lang="nb-NO" dirty="0"/>
              <a:t> 1996 (mellom 26 og 41 år). Millennias – noen operer med 1980 – 2000. </a:t>
            </a:r>
            <a:r>
              <a:rPr lang="nb-NO" b="0" i="0" dirty="0">
                <a:solidFill>
                  <a:srgbClr val="000000"/>
                </a:solidFill>
                <a:effectLst/>
                <a:latin typeface="AvenirLTStd-Book"/>
              </a:rPr>
              <a:t>barn og ungdommer på slutten av 1990-årene og begynnelsen av 2000-tallet</a:t>
            </a:r>
            <a:endParaRPr lang="nb-NO" dirty="0"/>
          </a:p>
          <a:p>
            <a:r>
              <a:rPr lang="nb-NO" dirty="0"/>
              <a:t>Generasjon Z – Født fra </a:t>
            </a:r>
            <a:r>
              <a:rPr lang="nb-NO" dirty="0" err="1"/>
              <a:t>ca</a:t>
            </a:r>
            <a:r>
              <a:rPr lang="nb-NO" dirty="0"/>
              <a:t> 1997 – </a:t>
            </a:r>
            <a:r>
              <a:rPr lang="nb-NO" dirty="0" err="1"/>
              <a:t>ca</a:t>
            </a:r>
            <a:r>
              <a:rPr lang="nb-NO" dirty="0"/>
              <a:t> 2010 (mellom  12 og 25 år)</a:t>
            </a:r>
          </a:p>
          <a:p>
            <a:r>
              <a:rPr lang="nb-NO" dirty="0"/>
              <a:t>Generasjon x 1965 – 1980</a:t>
            </a:r>
          </a:p>
          <a:p>
            <a:r>
              <a:rPr lang="nb-NO" dirty="0"/>
              <a:t>Babyboomers 1946-1964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514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Kilde BI - https://www.bi.no/forskning/business-review/articles/2021/09/er-du-klar-for-generasjon-zs-forventinger-til-deg-som-leder/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25% kunne tenke seg å bytte jobb ila nærmeste året. Ikke alle er aktive søkere. </a:t>
            </a:r>
            <a:r>
              <a:rPr lang="nb-NO" dirty="0" err="1"/>
              <a:t>Generansjon</a:t>
            </a:r>
            <a:r>
              <a:rPr lang="nb-NO" dirty="0"/>
              <a:t> Z er de som er mest redd for å miste jobben, og hele 42% av disse som er engstelige for det, planlegger å bytte jobb i 2022.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12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Mener mange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Men er egentlig de slik, eller er det vi som er andre generasjoner som «definerer» de ut fra vårt ståsted?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96567-E5B4-4A6E-B841-B242D9905DB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11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2">
            <a:extLst>
              <a:ext uri="{FF2B5EF4-FFF2-40B4-BE49-F238E27FC236}">
                <a16:creationId xmlns:a16="http://schemas.microsoft.com/office/drawing/2014/main" id="{52154768-1623-46AC-94F5-3380688F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2"/>
            <a:ext cx="2743200" cy="365125"/>
          </a:xfrm>
        </p:spPr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14" name="Plassholder for bunntekst 3">
            <a:extLst>
              <a:ext uri="{FF2B5EF4-FFF2-40B4-BE49-F238E27FC236}">
                <a16:creationId xmlns:a16="http://schemas.microsoft.com/office/drawing/2014/main" id="{3D8CA4B5-BC4B-48BA-AE98-36E3D7ED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ECEAF4D0-FC37-4915-8DA7-A4B64A075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25758"/>
            <a:ext cx="9829800" cy="2271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nb-NO" sz="4800" dirty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2" name="Undertittel 2">
            <a:extLst>
              <a:ext uri="{FF2B5EF4-FFF2-40B4-BE49-F238E27FC236}">
                <a16:creationId xmlns:a16="http://schemas.microsoft.com/office/drawing/2014/main" id="{C1205E51-3CC1-42C8-A076-4E48C3C7C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140968"/>
            <a:ext cx="9144000" cy="20954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916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C050B2-6257-4D6A-A77D-A39E3F626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920E96-CD4C-4A9F-B1CD-1034806B1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172200" cy="54038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buClr>
                <a:srgbClr val="66435A"/>
              </a:buClr>
              <a:defRPr sz="2100"/>
            </a:lvl2pPr>
            <a:lvl3pPr>
              <a:defRPr sz="1800"/>
            </a:lvl3pPr>
            <a:lvl4pPr>
              <a:buClr>
                <a:srgbClr val="66435A"/>
              </a:buClr>
              <a:defRPr sz="1500"/>
            </a:lvl4pPr>
            <a:lvl5pPr>
              <a:buClr>
                <a:srgbClr val="66435A"/>
              </a:buCl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0DA94E-63F0-4B1C-84E1-EAD1551B5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AC9AC4-94E7-48D4-8D91-E342900A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874EB9A-9033-421A-9257-0B5B0943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999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ammeverk på topp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731C9A-88ED-4E59-A89B-6872A729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6A37B42-3BE1-4217-9E11-6C3A388AC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3"/>
            <a:ext cx="6172200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6048ED5-6126-4683-8E35-4E45D81B0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913C18-1342-4892-92E3-0F86089F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93FB765-4265-4492-81D9-64A70CBB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015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1B2315-1BFD-4CBD-99A8-A2016B01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720"/>
            <a:ext cx="9989479" cy="1224136"/>
          </a:xfrm>
          <a:prstGeom prst="rect">
            <a:avLst/>
          </a:prstGeom>
        </p:spPr>
        <p:txBody>
          <a:bodyPr anchor="t"/>
          <a:lstStyle>
            <a:lvl1pPr>
              <a:defRPr b="1">
                <a:latin typeface="Georgia" panose="02040502050405020303" pitchFamily="18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90AB38-BC14-4B95-970E-9F436EB8D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0119"/>
            <a:ext cx="10515600" cy="3617153"/>
          </a:xfrm>
          <a:prstGeom prst="rect">
            <a:avLst/>
          </a:prstGeom>
        </p:spPr>
        <p:txBody>
          <a:bodyPr/>
          <a:lstStyle>
            <a:lvl1pPr>
              <a:buClr>
                <a:srgbClr val="DB001B"/>
              </a:buClr>
              <a:buSzPct val="110000"/>
              <a:defRPr sz="1800" b="0">
                <a:latin typeface="+mj-lt"/>
              </a:defRPr>
            </a:lvl1pPr>
            <a:lvl2pPr>
              <a:buClr>
                <a:srgbClr val="66435A"/>
              </a:buClr>
              <a:buSzPct val="110000"/>
              <a:defRPr>
                <a:latin typeface="+mj-lt"/>
              </a:defRPr>
            </a:lvl2pPr>
            <a:lvl3pPr>
              <a:buClr>
                <a:srgbClr val="66435A"/>
              </a:buClr>
              <a:buSzPct val="110000"/>
              <a:defRPr>
                <a:latin typeface="+mj-lt"/>
              </a:defRPr>
            </a:lvl3pPr>
            <a:lvl4pPr>
              <a:buClr>
                <a:srgbClr val="66435A"/>
              </a:buClr>
              <a:buSzPct val="110000"/>
              <a:defRPr>
                <a:latin typeface="+mj-lt"/>
              </a:defRPr>
            </a:lvl4pPr>
            <a:lvl5pPr>
              <a:buClr>
                <a:srgbClr val="66435A"/>
              </a:buClr>
              <a:buSzPct val="110000"/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D2A289-58A6-43D4-A3E7-633A7D051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EF441E-0BA7-407E-9327-73F2B682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108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8904FD-9A9F-44FE-B39D-4E3BCF0BF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08720"/>
            <a:ext cx="9829800" cy="122413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lang="nb-NO" dirty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49DA451-1A44-45CF-8C80-07D74AF7A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265150"/>
            <a:ext cx="9829800" cy="317561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649BC9-952D-4815-837A-CA10C9727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9BFCA5-2ED0-4FB7-A258-9F081706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903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B98E4AA-4D3B-4347-997F-8563DEF4182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7368" y="391162"/>
            <a:ext cx="11377264" cy="6075675"/>
          </a:xfrm>
          <a:prstGeom prst="rect">
            <a:avLst/>
          </a:prstGeom>
        </p:spPr>
        <p:txBody>
          <a:bodyPr/>
          <a:lstStyle>
            <a:lvl1pPr>
              <a:buClr>
                <a:srgbClr val="DB001B"/>
              </a:buClr>
              <a:buSzPct val="110000"/>
              <a:defRPr sz="1800" b="0">
                <a:latin typeface="+mj-lt"/>
              </a:defRPr>
            </a:lvl1pPr>
            <a:lvl2pPr>
              <a:buClr>
                <a:srgbClr val="66435A"/>
              </a:buClr>
              <a:buSzPct val="110000"/>
              <a:defRPr>
                <a:latin typeface="+mj-lt"/>
              </a:defRPr>
            </a:lvl2pPr>
            <a:lvl3pPr>
              <a:buClr>
                <a:srgbClr val="66435A"/>
              </a:buClr>
              <a:buSzPct val="110000"/>
              <a:defRPr>
                <a:latin typeface="+mj-lt"/>
              </a:defRPr>
            </a:lvl3pPr>
            <a:lvl4pPr>
              <a:buClr>
                <a:srgbClr val="66435A"/>
              </a:buClr>
              <a:buSzPct val="110000"/>
              <a:defRPr>
                <a:latin typeface="+mj-lt"/>
              </a:defRPr>
            </a:lvl4pPr>
            <a:lvl5pPr>
              <a:buClr>
                <a:srgbClr val="66435A"/>
              </a:buClr>
              <a:buSzPct val="110000"/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4179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eldekk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AB98E4AA-4D3B-4347-997F-8563DEF4182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0" y="0"/>
            <a:ext cx="12199859" cy="6858000"/>
          </a:xfrm>
          <a:prstGeom prst="rect">
            <a:avLst/>
          </a:prstGeom>
        </p:spPr>
        <p:txBody>
          <a:bodyPr/>
          <a:lstStyle>
            <a:lvl1pPr>
              <a:buClr>
                <a:srgbClr val="DB001B"/>
              </a:buClr>
              <a:buSzPct val="110000"/>
              <a:defRPr sz="1800" b="0">
                <a:latin typeface="+mj-lt"/>
              </a:defRPr>
            </a:lvl1pPr>
            <a:lvl2pPr>
              <a:buClr>
                <a:srgbClr val="66435A"/>
              </a:buClr>
              <a:buSzPct val="110000"/>
              <a:defRPr>
                <a:latin typeface="+mj-lt"/>
              </a:defRPr>
            </a:lvl2pPr>
            <a:lvl3pPr>
              <a:buClr>
                <a:srgbClr val="66435A"/>
              </a:buClr>
              <a:buSzPct val="110000"/>
              <a:defRPr>
                <a:latin typeface="+mj-lt"/>
              </a:defRPr>
            </a:lvl3pPr>
            <a:lvl4pPr>
              <a:buClr>
                <a:srgbClr val="66435A"/>
              </a:buClr>
              <a:buSzPct val="110000"/>
              <a:defRPr>
                <a:latin typeface="+mj-lt"/>
              </a:defRPr>
            </a:lvl4pPr>
            <a:lvl5pPr>
              <a:buClr>
                <a:srgbClr val="66435A"/>
              </a:buClr>
              <a:buSzPct val="110000"/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9883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A8A24D-039A-40F8-9235-02509FA5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56636F-9E64-48A9-A0E8-D6911EA208CE}" type="datetimeFigureOut">
              <a:rPr lang="nb-NO" smtClean="0"/>
              <a:pPr/>
              <a:t>14.09.2022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769226-0A26-44A0-B106-62EC0CF3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CCD84C62-257E-4AEB-B10E-8EFFB91EE684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838200" y="3140968"/>
            <a:ext cx="9144000" cy="20954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1179EED2-81D3-4BA8-B494-A9A520C1C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69774"/>
            <a:ext cx="9829800" cy="2271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nb-NO" sz="4800" dirty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422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511AF8D-1BA1-4876-9FDF-CC7F0AFDC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F839799-527C-418A-AA2E-0D2ECF47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274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9299DC-E191-41B5-8CDB-99420AD1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35" y="583425"/>
            <a:ext cx="10515600" cy="798657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AD8F39-CB70-46F5-BE06-84CD28185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Clr>
                <a:srgbClr val="66435A"/>
              </a:buClr>
              <a:defRPr/>
            </a:lvl2pPr>
            <a:lvl3pPr>
              <a:buClr>
                <a:srgbClr val="66435A"/>
              </a:buClr>
              <a:defRPr/>
            </a:lvl3pPr>
            <a:lvl4pPr>
              <a:buClr>
                <a:srgbClr val="66435A"/>
              </a:buClr>
              <a:defRPr/>
            </a:lvl4pPr>
            <a:lvl5pPr>
              <a:buClr>
                <a:srgbClr val="66435A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42995F-0251-4609-A5E5-7290827DA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2pPr>
              <a:buClr>
                <a:srgbClr val="66435A"/>
              </a:buClr>
              <a:defRPr/>
            </a:lvl2pPr>
            <a:lvl4pPr>
              <a:buClr>
                <a:srgbClr val="66435A"/>
              </a:buClr>
              <a:defRPr/>
            </a:lvl4pPr>
            <a:lvl5pPr>
              <a:buClr>
                <a:srgbClr val="66435A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12BFFC8-94F5-424B-8BF4-3A83C9B5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489085A-BBAD-4B45-B231-8893A5AE2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8783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F5970A-2CD9-438D-AB01-C73AF9C5C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20688"/>
            <a:ext cx="10515600" cy="1070001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282292-D808-4C24-94E7-686F8BBB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Georgia" panose="02040502050405020303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2088EBA-258C-4D3F-83FA-B0E94D787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2pPr>
              <a:buClr>
                <a:srgbClr val="66435A"/>
              </a:buClr>
              <a:defRPr/>
            </a:lvl2pPr>
            <a:lvl4pPr>
              <a:buClr>
                <a:srgbClr val="66435A"/>
              </a:buClr>
              <a:defRPr/>
            </a:lvl4pPr>
            <a:lvl5pPr marL="1543050" indent="-171450">
              <a:buClr>
                <a:srgbClr val="66435A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A000748-6B6D-41BD-AE8C-9E6263DF9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Georgia" panose="02040502050405020303" pitchFamily="18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E60EC9F-D1B2-4679-99DA-64545734F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>
            <a:lvl2pPr>
              <a:buClr>
                <a:srgbClr val="66435A"/>
              </a:buClr>
              <a:defRPr/>
            </a:lvl2pPr>
            <a:lvl4pPr>
              <a:buClr>
                <a:srgbClr val="66435A"/>
              </a:buClr>
              <a:defRPr/>
            </a:lvl4pPr>
            <a:lvl5pPr>
              <a:buClr>
                <a:srgbClr val="66435A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DEAE0BF-0DD3-4A21-99DA-896F0007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6636F-9E64-48A9-A0E8-D6911EA208CE}" type="datetimeFigureOut">
              <a:rPr lang="nb-NO" smtClean="0"/>
              <a:t>14.09.2022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B22EF01-393F-4829-A322-739A8394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23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9AD244-4039-41DA-8A26-A13BEBDB0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32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6636F-9E64-48A9-A0E8-D6911EA208CE}" type="datetimeFigureOut">
              <a:rPr lang="nb-NO" smtClean="0"/>
              <a:t>14.09.2022</a:t>
            </a:fld>
            <a:endParaRPr lang="nb-NO" dirty="0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DC8B8FB0-7916-47FF-90D5-2A0B51C2E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322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693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07" r:id="rId3"/>
    <p:sldLayoutId id="2147483717" r:id="rId4"/>
    <p:sldLayoutId id="2147483718" r:id="rId5"/>
    <p:sldLayoutId id="2147483710" r:id="rId6"/>
    <p:sldLayoutId id="2147483714" r:id="rId7"/>
    <p:sldLayoutId id="2147483712" r:id="rId8"/>
    <p:sldLayoutId id="2147483713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nb-NO" sz="4000" b="1" kern="1200" dirty="0">
          <a:solidFill>
            <a:srgbClr val="66435A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50000"/>
        </a:lnSpc>
        <a:spcBef>
          <a:spcPts val="375"/>
        </a:spcBef>
        <a:buClr>
          <a:srgbClr val="DB001B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6435A"/>
        </a:buClr>
        <a:buSzPct val="13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B001B"/>
        </a:buClr>
        <a:buSzPct val="13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DB001B"/>
        </a:buClr>
        <a:buSzPct val="13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3">
            <a:extLst>
              <a:ext uri="{FF2B5EF4-FFF2-40B4-BE49-F238E27FC236}">
                <a16:creationId xmlns:a16="http://schemas.microsoft.com/office/drawing/2014/main" id="{CE892D45-241E-4149-88F8-62A5A2663926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endParaRPr lang="nb-NO" sz="2400" dirty="0"/>
          </a:p>
          <a:p>
            <a:r>
              <a:rPr lang="nb-NO" sz="2000" b="0" i="0" dirty="0">
                <a:effectLst/>
                <a:latin typeface="Arial" panose="020B0604020202020204" pitchFamily="34" charset="0"/>
              </a:rPr>
              <a:t>Vivi Fuhr Hjelde</a:t>
            </a:r>
          </a:p>
          <a:p>
            <a:r>
              <a:rPr lang="nb-NO" sz="2000" dirty="0">
                <a:latin typeface="Arial" panose="020B0604020202020204" pitchFamily="34" charset="0"/>
              </a:rPr>
              <a:t>HR og organisasjonssjef i Norgeshus</a:t>
            </a:r>
          </a:p>
          <a:p>
            <a:r>
              <a:rPr lang="nb-NO" sz="2000" b="0" i="0" dirty="0">
                <a:effectLst/>
                <a:latin typeface="Arial" panose="020B0604020202020204" pitchFamily="34" charset="0"/>
              </a:rPr>
              <a:t>971 48 345</a:t>
            </a:r>
          </a:p>
          <a:p>
            <a:endParaRPr lang="nb-NO" sz="2400" b="0" i="0" dirty="0">
              <a:effectLst/>
              <a:latin typeface="Arial" panose="020B0604020202020204" pitchFamily="34" charset="0"/>
            </a:endParaRPr>
          </a:p>
          <a:p>
            <a:endParaRPr lang="nb-NO" sz="24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1E3A290-6F72-4C53-B274-03A034ADD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69774"/>
            <a:ext cx="10586392" cy="2271194"/>
          </a:xfrm>
        </p:spPr>
        <p:txBody>
          <a:bodyPr/>
          <a:lstStyle/>
          <a:p>
            <a:r>
              <a:rPr lang="nb-NO" sz="4800" b="0" i="0" dirty="0">
                <a:effectLst/>
                <a:latin typeface="Arial" panose="020B0604020202020204" pitchFamily="34" charset="0"/>
              </a:rPr>
              <a:t>Karriereveiledningskonferansen 2022</a:t>
            </a:r>
            <a:br>
              <a:rPr lang="nb-NO" sz="4800" b="0" i="0" dirty="0">
                <a:effectLst/>
                <a:latin typeface="Arial" panose="020B0604020202020204" pitchFamily="34" charset="0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179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0D6847-7405-23C8-2AE9-D73C6A198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Generasjon Z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E5396C-71E4-93ED-B167-A85DD77FC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i="1" dirty="0">
                <a:solidFill>
                  <a:srgbClr val="0070C0"/>
                </a:solidFill>
              </a:rPr>
              <a:t>«</a:t>
            </a:r>
            <a:r>
              <a:rPr lang="nb-NO" sz="3600" b="0" i="1" dirty="0">
                <a:solidFill>
                  <a:srgbClr val="0070C0"/>
                </a:solidFill>
                <a:effectLst/>
                <a:latin typeface="museo-sans"/>
              </a:rPr>
              <a:t>Generasjon Z er beskrevet som digitale, uselvstendige, utålmodige og selvopptatte. De er selvsagt påvirket av tiden de har vokst opp i, godt hjulpet av «generasjon curlingforeldre». De er med andre ord vant til å bli sett og hørt, kjørt og båret frem og de forventer det samme når de tar skrittet ut i arbeidslivet.»</a:t>
            </a:r>
            <a:endParaRPr lang="nb-NO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22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A9CBF-9E3C-1220-4C99-D8D8EB84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Generasjon Z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1692C1-1068-6F72-13FC-537A95308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2856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Mye informasjon, - men mindre erfaring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Vokst opp med utstrakt demokrati, har en stemme og kan bestemme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Forventer raske tilbakemeldinger/umiddelbar respons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Vant til endringer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Ikke så trygghetsorientert, våger å prøve</a:t>
            </a:r>
          </a:p>
        </p:txBody>
      </p:sp>
    </p:spTree>
    <p:extLst>
      <p:ext uri="{BB962C8B-B14F-4D97-AF65-F5344CB8AC3E}">
        <p14:creationId xmlns:p14="http://schemas.microsoft.com/office/powerpoint/2010/main" val="3051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A9CBF-9E3C-1220-4C99-D8D8EB84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32656"/>
            <a:ext cx="9989479" cy="1224136"/>
          </a:xfrm>
        </p:spPr>
        <p:txBody>
          <a:bodyPr/>
          <a:lstStyle/>
          <a:p>
            <a:r>
              <a:rPr lang="nb-NO" dirty="0"/>
              <a:t>Generasjon Z – </a:t>
            </a:r>
            <a:r>
              <a:rPr lang="nb-NO" dirty="0" err="1">
                <a:solidFill>
                  <a:schemeClr val="accent1"/>
                </a:solidFill>
              </a:rPr>
              <a:t>såååå</a:t>
            </a:r>
            <a:r>
              <a:rPr lang="nb-NO" dirty="0">
                <a:solidFill>
                  <a:schemeClr val="accent1"/>
                </a:solidFill>
              </a:rPr>
              <a:t> bra!!!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1692C1-1068-6F72-13FC-537A95308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>
                    <a:lumMod val="65000"/>
                  </a:schemeClr>
                </a:solidFill>
              </a:rPr>
              <a:t>Mye informasjon, - men mindre erfaring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De er kunnskapsrike på mye mer/annet enn de med erfaring. Vi må jobbe sammen😀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>
                    <a:lumMod val="65000"/>
                  </a:schemeClr>
                </a:solidFill>
              </a:rPr>
              <a:t>Vokst opp med utstrakt demokrati, har en stemme og kan bestemme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De er flinke til å si fra,- det gjør oss bedre 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>
                    <a:lumMod val="65000"/>
                  </a:schemeClr>
                </a:solidFill>
              </a:rPr>
              <a:t>Forventer raske tilbakemeldinger/umiddelbar respons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Så flott, - da kan vi ta ting fortløpende enn en gang i året 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>
                    <a:lumMod val="65000"/>
                  </a:schemeClr>
                </a:solidFill>
              </a:rPr>
              <a:t>Vant til endringer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Og det kommer det mye av i tiden fremover 🚀 Endring fører til utvikling og disrupsjon!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bg1">
                    <a:lumMod val="75000"/>
                  </a:schemeClr>
                </a:solidFill>
              </a:rPr>
              <a:t>Ikke så trygghetsorientert, våger å prøve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solidFill>
                  <a:schemeClr val="accent1"/>
                </a:solidFill>
              </a:rPr>
              <a:t>De mer trygghetsorienterte har mye å lære 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5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5271AB-4265-17F0-5B62-DFEF70E35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når en bytter jobb</a:t>
            </a:r>
          </a:p>
        </p:txBody>
      </p:sp>
      <p:graphicFrame>
        <p:nvGraphicFramePr>
          <p:cNvPr id="10" name="Plassholder for innhold 9">
            <a:extLst>
              <a:ext uri="{FF2B5EF4-FFF2-40B4-BE49-F238E27FC236}">
                <a16:creationId xmlns:a16="http://schemas.microsoft.com/office/drawing/2014/main" id="{6DFBC92E-B457-1C0C-AE34-AEFCC21208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504079"/>
              </p:ext>
            </p:extLst>
          </p:nvPr>
        </p:nvGraphicFramePr>
        <p:xfrm>
          <a:off x="695400" y="1916832"/>
          <a:ext cx="10515600" cy="426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Bilde 11" descr="Et bilde som inneholder tekst&#10;&#10;Automatisk generert beskrivelse">
            <a:extLst>
              <a:ext uri="{FF2B5EF4-FFF2-40B4-BE49-F238E27FC236}">
                <a16:creationId xmlns:a16="http://schemas.microsoft.com/office/drawing/2014/main" id="{70334B5A-7979-0D64-7BC6-FF2D25DAE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926135"/>
            <a:ext cx="2224065" cy="6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8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17DBF987-B526-7787-5830-C829689A5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790086"/>
              </p:ext>
            </p:extLst>
          </p:nvPr>
        </p:nvGraphicFramePr>
        <p:xfrm>
          <a:off x="838200" y="764704"/>
          <a:ext cx="10515600" cy="511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C654DE45-6728-076A-0795-73FCBDDDB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926135"/>
            <a:ext cx="2224065" cy="6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D7F202-932F-99F1-D3EB-D13A5203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godt arbeidsmiljø?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FBBD32-9620-DB83-734B-46A9E0E5EB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4000" b="1" dirty="0"/>
              <a:t>Arbeidsmiljø er å gi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Mening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Mestring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Medbestemmelse</a:t>
            </a:r>
          </a:p>
        </p:txBody>
      </p:sp>
      <p:pic>
        <p:nvPicPr>
          <p:cNvPr id="6" name="Plassholder for innhold 3">
            <a:extLst>
              <a:ext uri="{FF2B5EF4-FFF2-40B4-BE49-F238E27FC236}">
                <a16:creationId xmlns:a16="http://schemas.microsoft.com/office/drawing/2014/main" id="{B8EF3D23-5819-3F2A-AF1B-D4C3F0A86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59" y="2492896"/>
            <a:ext cx="751003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434C8620-33F2-3F95-2BFA-F7FD71C1875F}"/>
              </a:ext>
            </a:extLst>
          </p:cNvPr>
          <p:cNvSpPr txBox="1"/>
          <p:nvPr/>
        </p:nvSpPr>
        <p:spPr>
          <a:xfrm>
            <a:off x="2243572" y="2136338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b="1" dirty="0">
                <a:solidFill>
                  <a:srgbClr val="0070C0"/>
                </a:solidFill>
              </a:rPr>
              <a:t>Resultater er summen av alles INNSATS, VILJE OG HOLDNINGER </a:t>
            </a:r>
          </a:p>
        </p:txBody>
      </p:sp>
    </p:spTree>
    <p:extLst>
      <p:ext uri="{BB962C8B-B14F-4D97-AF65-F5344CB8AC3E}">
        <p14:creationId xmlns:p14="http://schemas.microsoft.com/office/powerpoint/2010/main" val="41077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6B6A50-78FB-AD32-E46B-F98298FF0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god ledelse?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2EC15C-9818-9673-ADF0-B119CD5D2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1772816"/>
            <a:ext cx="5181600" cy="4351338"/>
          </a:xfrm>
        </p:spPr>
        <p:txBody>
          <a:bodyPr/>
          <a:lstStyle/>
          <a:p>
            <a:r>
              <a:rPr lang="nb-NO" sz="3600" b="1" dirty="0"/>
              <a:t>God ledelse i 2022</a:t>
            </a:r>
          </a:p>
          <a:p>
            <a:endParaRPr lang="nb-NO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dirty="0"/>
              <a:t>Relasjonskompetansen! </a:t>
            </a:r>
          </a:p>
          <a:p>
            <a:pPr marL="857250" lvl="1" indent="-342900"/>
            <a:r>
              <a:rPr lang="nb-NO" sz="2400" dirty="0"/>
              <a:t>Følge opp 24-timers mennesket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dirty="0"/>
              <a:t>Må gi muligheter </a:t>
            </a:r>
          </a:p>
          <a:p>
            <a:pPr marL="857250" lvl="1" indent="-342900"/>
            <a:r>
              <a:rPr lang="nb-NO" sz="2400" dirty="0"/>
              <a:t>(og ansatte må ta de)</a:t>
            </a:r>
          </a:p>
          <a:p>
            <a:endParaRPr lang="nb-NO" sz="3200" dirty="0"/>
          </a:p>
        </p:txBody>
      </p:sp>
      <p:pic>
        <p:nvPicPr>
          <p:cNvPr id="5" name="Picture 2" descr="Skildrer jobbhumor med tusj">
            <a:extLst>
              <a:ext uri="{FF2B5EF4-FFF2-40B4-BE49-F238E27FC236}">
                <a16:creationId xmlns:a16="http://schemas.microsoft.com/office/drawing/2014/main" id="{71D7CA56-C3BD-293F-43E5-027BFFC3A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8108" r="2133" b="8107"/>
          <a:stretch/>
        </p:blipFill>
        <p:spPr bwMode="auto">
          <a:xfrm>
            <a:off x="4943872" y="3953446"/>
            <a:ext cx="7128792" cy="2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74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2FD7B5B-7ABB-4642-695B-7FF1DFF65B03}"/>
              </a:ext>
            </a:extLst>
          </p:cNvPr>
          <p:cNvSpPr txBox="1"/>
          <p:nvPr/>
        </p:nvSpPr>
        <p:spPr>
          <a:xfrm>
            <a:off x="2243572" y="2136338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5400" b="1" dirty="0">
                <a:solidFill>
                  <a:srgbClr val="0070C0"/>
                </a:solidFill>
              </a:rPr>
              <a:t>Og da snakker vi om KULTUR!</a:t>
            </a:r>
          </a:p>
        </p:txBody>
      </p:sp>
    </p:spTree>
    <p:extLst>
      <p:ext uri="{BB962C8B-B14F-4D97-AF65-F5344CB8AC3E}">
        <p14:creationId xmlns:p14="http://schemas.microsoft.com/office/powerpoint/2010/main" val="184057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AA4709-9F32-9154-8BB2-47879C69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kultur i arbeidslivet?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1D95B6-608D-77C8-78E8-47C3C1655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600" b="1" i="1" dirty="0">
                <a:solidFill>
                  <a:srgbClr val="0070C0"/>
                </a:solidFill>
              </a:rPr>
              <a:t>«Kultur i arbeidslivet er en FELLES forståelse hvor vi skal og hva som må til for å nå målene våre. Hvordan vi skal opptre underveis? Vi må bruke verdiene våre som rettesnor»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C98E71-CAA5-FDA1-CA89-7198EC01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11" y="4203086"/>
            <a:ext cx="3000333" cy="225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0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99BB865-3BFB-351C-6E7B-623CD519F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2493709"/>
            <a:ext cx="7200799" cy="435133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Etablert i 1988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Franchise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Hovedkontor på Melhus med 85 ansatte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130 forhandlere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Totalt </a:t>
            </a:r>
            <a:r>
              <a:rPr lang="nb-NO" sz="3200" dirty="0" err="1"/>
              <a:t>ca</a:t>
            </a:r>
            <a:r>
              <a:rPr lang="nb-NO" sz="3200" dirty="0"/>
              <a:t> 1670 kolleger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200" dirty="0"/>
              <a:t>Norges 4. største boligbygger</a:t>
            </a:r>
          </a:p>
          <a:p>
            <a:endParaRPr lang="nb-NO" sz="3200" dirty="0"/>
          </a:p>
        </p:txBody>
      </p:sp>
      <p:pic>
        <p:nvPicPr>
          <p:cNvPr id="4" name="Plassholder for innhold 5" descr="Et bilde som inneholder kart&#10;&#10;Automatisk generert beskrivelse">
            <a:extLst>
              <a:ext uri="{FF2B5EF4-FFF2-40B4-BE49-F238E27FC236}">
                <a16:creationId xmlns:a16="http://schemas.microsoft.com/office/drawing/2014/main" id="{A8BD066E-6088-140F-62C5-419D3D5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6951" r="24761" b="5900"/>
          <a:stretch/>
        </p:blipFill>
        <p:spPr>
          <a:xfrm>
            <a:off x="7280376" y="2132856"/>
            <a:ext cx="3987221" cy="39417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0DA91F9-2053-B6A3-4D72-9892D379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35" y="1078480"/>
            <a:ext cx="10515600" cy="798657"/>
          </a:xfrm>
        </p:spPr>
        <p:txBody>
          <a:bodyPr/>
          <a:lstStyle/>
          <a:p>
            <a:r>
              <a:rPr lang="nb-NO" dirty="0"/>
              <a:t>Hvem er Norgeshus?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64DE1630-85D7-4FB0-4840-6B8ADDC4A50A}"/>
              </a:ext>
            </a:extLst>
          </p:cNvPr>
          <p:cNvSpPr txBox="1">
            <a:spLocks/>
          </p:cNvSpPr>
          <p:nvPr/>
        </p:nvSpPr>
        <p:spPr>
          <a:xfrm>
            <a:off x="1199456" y="2348880"/>
            <a:ext cx="2448272" cy="50405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50000"/>
              </a:lnSpc>
              <a:spcBef>
                <a:spcPts val="375"/>
              </a:spcBef>
              <a:buClr>
                <a:srgbClr val="DB001B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6435A"/>
              </a:buClr>
              <a:buSzPct val="13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B001B"/>
              </a:buClr>
              <a:buSzPct val="13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DB001B"/>
              </a:buClr>
              <a:buSzPct val="13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33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99F2EAE-FF30-66CE-42C9-0779B43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Trøndelag fylkeskommunes visjon?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285BF7D-701D-5328-FB8F-D56B380B5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7888" y="1945736"/>
            <a:ext cx="6481936" cy="4351338"/>
          </a:xfrm>
        </p:spPr>
        <p:txBody>
          <a:bodyPr/>
          <a:lstStyle/>
          <a:p>
            <a:r>
              <a:rPr lang="nb-NO" sz="2800" dirty="0"/>
              <a:t> </a:t>
            </a:r>
          </a:p>
          <a:p>
            <a:endParaRPr lang="nb-NO" sz="4400" b="1" dirty="0"/>
          </a:p>
          <a:p>
            <a:endParaRPr lang="nb-NO" sz="4400" b="1" dirty="0"/>
          </a:p>
          <a:p>
            <a:r>
              <a:rPr lang="nb-NO" sz="4400" b="1" i="1" dirty="0"/>
              <a:t>«Visjon - Vi skaper historie!»</a:t>
            </a:r>
            <a:endParaRPr lang="nb-NO" sz="2800" b="1" i="1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FC35CE1-BE74-EC1C-3C72-7FE24904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867769"/>
            <a:ext cx="4548544" cy="221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8CBFD0-4B29-839A-4C50-4F2308A9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760"/>
            <a:ext cx="9989479" cy="1224136"/>
          </a:xfrm>
        </p:spPr>
        <p:txBody>
          <a:bodyPr/>
          <a:lstStyle/>
          <a:p>
            <a:r>
              <a:rPr lang="nb-NO" dirty="0"/>
              <a:t>Norgeshus sin visjon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1C807A-A65D-7288-5D0B-7D902D037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6568"/>
            <a:ext cx="10515600" cy="3617153"/>
          </a:xfrm>
        </p:spPr>
        <p:txBody>
          <a:bodyPr/>
          <a:lstStyle/>
          <a:p>
            <a:r>
              <a:rPr lang="nb-NO" sz="4000" b="1" i="1" dirty="0">
                <a:solidFill>
                  <a:srgbClr val="0070C0"/>
                </a:solidFill>
              </a:rPr>
              <a:t>«Gjennom vår dyktighet skal vi skape rom for gode opplevelser og varige verdier»</a:t>
            </a:r>
          </a:p>
          <a:p>
            <a:endParaRPr lang="nb-NO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81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E6E1DF3-27AA-455A-4966-99F9A5B59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2060848"/>
            <a:ext cx="9829800" cy="2271194"/>
          </a:xfrm>
        </p:spPr>
        <p:txBody>
          <a:bodyPr/>
          <a:lstStyle/>
          <a:p>
            <a:r>
              <a:rPr lang="nb-NO" dirty="0"/>
              <a:t>Hva er Trøndelag fylkeskommunes verdier? </a:t>
            </a:r>
          </a:p>
        </p:txBody>
      </p:sp>
    </p:spTree>
    <p:extLst>
      <p:ext uri="{BB962C8B-B14F-4D97-AF65-F5344CB8AC3E}">
        <p14:creationId xmlns:p14="http://schemas.microsoft.com/office/powerpoint/2010/main" val="3946347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40083CD-4BC4-55AB-B952-EBCFB425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7" y="495300"/>
            <a:ext cx="91916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56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BF8A2C-CD43-9BBA-69B1-D8228158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268760"/>
            <a:ext cx="9989479" cy="1224136"/>
          </a:xfrm>
        </p:spPr>
        <p:txBody>
          <a:bodyPr/>
          <a:lstStyle/>
          <a:p>
            <a:r>
              <a:rPr lang="nb-NO" dirty="0"/>
              <a:t>Norgeshus sine verdier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DAFA3-9594-37E9-0AB6-40C42396F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4904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Allsidig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Romslig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Profesjonell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Nyskapende</a:t>
            </a:r>
          </a:p>
        </p:txBody>
      </p:sp>
    </p:spTree>
    <p:extLst>
      <p:ext uri="{BB962C8B-B14F-4D97-AF65-F5344CB8AC3E}">
        <p14:creationId xmlns:p14="http://schemas.microsoft.com/office/powerpoint/2010/main" val="4003553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BDF3B1-E086-F31B-4F82-1CFEB62F2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72" y="2293403"/>
            <a:ext cx="9829800" cy="2271194"/>
          </a:xfrm>
        </p:spPr>
        <p:txBody>
          <a:bodyPr/>
          <a:lstStyle/>
          <a:p>
            <a:r>
              <a:rPr lang="nb-NO" dirty="0"/>
              <a:t>Har vi egne verdier/visjon må det ikke være i strid med det overordnede!</a:t>
            </a:r>
          </a:p>
        </p:txBody>
      </p:sp>
    </p:spTree>
    <p:extLst>
      <p:ext uri="{BB962C8B-B14F-4D97-AF65-F5344CB8AC3E}">
        <p14:creationId xmlns:p14="http://schemas.microsoft.com/office/powerpoint/2010/main" val="201054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44D165-B91F-87C8-6516-6D182CF44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har vi det når vi er dårlige til noe</a:t>
            </a:r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348022E-45AC-D65D-097A-B96CDF0877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-1" b="35208"/>
          <a:stretch/>
        </p:blipFill>
        <p:spPr>
          <a:xfrm>
            <a:off x="623392" y="2852936"/>
            <a:ext cx="5181600" cy="1944216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6A61EF7-D1D3-3A63-0178-318A90DF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135" y="2132856"/>
            <a:ext cx="5181600" cy="4351338"/>
          </a:xfrm>
        </p:spPr>
        <p:txBody>
          <a:bodyPr/>
          <a:lstStyle/>
          <a:p>
            <a:r>
              <a:rPr lang="nb-NO" sz="3600" b="1" dirty="0"/>
              <a:t>Generasjon Z</a:t>
            </a:r>
          </a:p>
          <a:p>
            <a:endParaRPr lang="nb-NO" sz="2800" dirty="0"/>
          </a:p>
          <a:p>
            <a:r>
              <a:rPr lang="nb-NO" sz="2800" b="1" dirty="0" err="1">
                <a:solidFill>
                  <a:srgbClr val="0070C0"/>
                </a:solidFill>
              </a:rPr>
              <a:t>F</a:t>
            </a:r>
            <a:r>
              <a:rPr lang="nb-NO" sz="2800" dirty="0" err="1"/>
              <a:t>ear</a:t>
            </a:r>
            <a:endParaRPr lang="nb-NO" sz="2800" dirty="0"/>
          </a:p>
          <a:p>
            <a:r>
              <a:rPr lang="nb-NO" sz="2800" b="1" dirty="0">
                <a:solidFill>
                  <a:srgbClr val="0070C0"/>
                </a:solidFill>
              </a:rPr>
              <a:t>O</a:t>
            </a:r>
            <a:r>
              <a:rPr lang="nb-NO" sz="2800" dirty="0"/>
              <a:t>f </a:t>
            </a:r>
          </a:p>
          <a:p>
            <a:r>
              <a:rPr lang="nb-NO" sz="2800" b="1" dirty="0">
                <a:solidFill>
                  <a:srgbClr val="0070C0"/>
                </a:solidFill>
              </a:rPr>
              <a:t>M</a:t>
            </a:r>
            <a:r>
              <a:rPr lang="nb-NO" sz="2800" dirty="0"/>
              <a:t>essing </a:t>
            </a:r>
          </a:p>
          <a:p>
            <a:r>
              <a:rPr lang="nb-NO" sz="2800" b="1" dirty="0">
                <a:solidFill>
                  <a:srgbClr val="0070C0"/>
                </a:solidFill>
              </a:rPr>
              <a:t>U</a:t>
            </a:r>
            <a:r>
              <a:rPr lang="nb-NO" sz="2800" dirty="0"/>
              <a:t>p</a:t>
            </a:r>
          </a:p>
          <a:p>
            <a:endParaRPr lang="nb-NO" sz="2800" dirty="0"/>
          </a:p>
          <a:p>
            <a:pPr algn="ctr"/>
            <a:r>
              <a:rPr lang="nb-NO" sz="4400" b="1" dirty="0">
                <a:solidFill>
                  <a:srgbClr val="0070C0"/>
                </a:solidFill>
              </a:rPr>
              <a:t>FOMO</a:t>
            </a:r>
          </a:p>
        </p:txBody>
      </p:sp>
    </p:spTree>
    <p:extLst>
      <p:ext uri="{BB962C8B-B14F-4D97-AF65-F5344CB8AC3E}">
        <p14:creationId xmlns:p14="http://schemas.microsoft.com/office/powerpoint/2010/main" val="219240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8A18B1-7DEC-4158-B5CE-1674CFE27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må øve</a:t>
            </a:r>
          </a:p>
        </p:txBody>
      </p:sp>
      <p:pic>
        <p:nvPicPr>
          <p:cNvPr id="4" name="Plassholder for innhold 5">
            <a:extLst>
              <a:ext uri="{FF2B5EF4-FFF2-40B4-BE49-F238E27FC236}">
                <a16:creationId xmlns:a16="http://schemas.microsoft.com/office/drawing/2014/main" id="{AB673BFF-6772-0E1D-472E-7FE21130A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5208"/>
          <a:stretch/>
        </p:blipFill>
        <p:spPr>
          <a:xfrm>
            <a:off x="623392" y="2852936"/>
            <a:ext cx="5181600" cy="194421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EE41056-0A7E-874F-18C4-332876819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2453296"/>
            <a:ext cx="4461495" cy="234385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986C3C-EC1E-0D05-841B-A8F9524E6217}"/>
              </a:ext>
            </a:extLst>
          </p:cNvPr>
          <p:cNvSpPr txBox="1"/>
          <p:nvPr/>
        </p:nvSpPr>
        <p:spPr>
          <a:xfrm>
            <a:off x="2063552" y="5445224"/>
            <a:ext cx="8496944" cy="1200329"/>
          </a:xfrm>
          <a:prstGeom prst="rect">
            <a:avLst/>
          </a:prstGeom>
        </p:spPr>
        <p:txBody>
          <a:bodyPr anchor="t"/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lang="nb-NO" sz="4000" b="1">
                <a:solidFill>
                  <a:srgbClr val="66435A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dirty="0"/>
              <a:t>De må være lov å gjøre feil!</a:t>
            </a:r>
          </a:p>
        </p:txBody>
      </p:sp>
    </p:spTree>
    <p:extLst>
      <p:ext uri="{BB962C8B-B14F-4D97-AF65-F5344CB8AC3E}">
        <p14:creationId xmlns:p14="http://schemas.microsoft.com/office/powerpoint/2010/main" val="82076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753734-B695-6881-5E09-AE52DB67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Arbeidsmiljø er som en lagidrett…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8739A73-CD86-75ED-9443-E4D975B3B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4487" y="1628800"/>
            <a:ext cx="8136904" cy="45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06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5E05583-BB20-545D-6EB8-D7E5EE33E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1916832"/>
            <a:ext cx="10747548" cy="2271194"/>
          </a:xfrm>
        </p:spPr>
        <p:txBody>
          <a:bodyPr/>
          <a:lstStyle/>
          <a:p>
            <a:r>
              <a:rPr lang="nb-NO" dirty="0"/>
              <a:t>Hvordan komme i Europatoppen i godt arbeidsmiljø?</a:t>
            </a:r>
          </a:p>
        </p:txBody>
      </p:sp>
    </p:spTree>
    <p:extLst>
      <p:ext uri="{BB962C8B-B14F-4D97-AF65-F5344CB8AC3E}">
        <p14:creationId xmlns:p14="http://schemas.microsoft.com/office/powerpoint/2010/main" val="13151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33C184-713C-B4F5-AEA6-B1265ACE0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Våre to bærebjelker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CFDE9E-9750-7152-3911-D63F0A9F2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2856"/>
            <a:ext cx="10515600" cy="3617153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b-NO" sz="3600" dirty="0"/>
              <a:t>Best på folk!</a:t>
            </a:r>
          </a:p>
          <a:p>
            <a:pPr marL="342900" indent="-342900">
              <a:buFont typeface="+mj-lt"/>
              <a:buAutoNum type="arabicPeriod"/>
            </a:pPr>
            <a:endParaRPr lang="nb-NO" sz="3600" dirty="0"/>
          </a:p>
          <a:p>
            <a:pPr marL="342900" indent="-342900">
              <a:buFont typeface="+mj-lt"/>
              <a:buAutoNum type="arabicPeriod"/>
            </a:pPr>
            <a:r>
              <a:rPr lang="nb-NO" sz="3600" dirty="0"/>
              <a:t>Norges mest lønnsomme boligkjede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25BD950-DAB5-D4BB-1240-499DD533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4236051"/>
            <a:ext cx="4063152" cy="2285269"/>
          </a:xfrm>
          <a:prstGeom prst="rect">
            <a:avLst/>
          </a:prstGeom>
        </p:spPr>
      </p:pic>
      <p:pic>
        <p:nvPicPr>
          <p:cNvPr id="6" name="Bilde 5" descr="Et bilde som inneholder tekst, gress, himmel, utendørs&#10;&#10;Automatisk generert beskrivelse">
            <a:extLst>
              <a:ext uri="{FF2B5EF4-FFF2-40B4-BE49-F238E27FC236}">
                <a16:creationId xmlns:a16="http://schemas.microsoft.com/office/drawing/2014/main" id="{A65CBA62-8877-537A-149A-C6D79F794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56" y="4236051"/>
            <a:ext cx="4062700" cy="22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3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EC5A61-DAA9-7616-6504-787438D69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Tillit skaper relasjoner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580123-057C-8DC8-F3C7-029D7555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39" y="2060848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/>
              <a:t>Relasjoner (gode sådan) er det viktigste grunnlaget.</a:t>
            </a:r>
          </a:p>
          <a:p>
            <a:endParaRPr lang="nb-NO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/>
              <a:t>Derfor måler vi i hvor stor grad er det tillit i organisasjonen.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 dirty="0"/>
              <a:t>Vi måler tillitsindeksen i Norgeshus</a:t>
            </a:r>
          </a:p>
          <a:p>
            <a:endParaRPr lang="nb-NO" sz="2600" i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endParaRPr lang="nb-NO" sz="2600" i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r>
              <a:rPr lang="nb-NO" sz="2600" i="1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«</a:t>
            </a:r>
            <a:r>
              <a:rPr lang="nb-NO" sz="2600" b="0" i="1" dirty="0">
                <a:solidFill>
                  <a:schemeClr val="accent2">
                    <a:lumMod val="50000"/>
                    <a:lumOff val="50000"/>
                  </a:schemeClr>
                </a:solidFill>
                <a:effectLst/>
                <a:latin typeface="KievitSlabPro"/>
              </a:rPr>
              <a:t>mennesker trenger å bli sett og verdsatt, og at veien til godt arbeidsmiljø og resultater går gjennom relasjonene vi skaper.»</a:t>
            </a:r>
            <a:endParaRPr lang="nb-NO" sz="2600" i="1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730DD31-32E1-F64A-2CB2-12448CC69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3429000"/>
            <a:ext cx="3322340" cy="17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CC6785-18B1-6117-CE16-A6CA5E6E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 fornøyd er våre ansatte?</a:t>
            </a:r>
          </a:p>
        </p:txBody>
      </p:sp>
      <p:graphicFrame>
        <p:nvGraphicFramePr>
          <p:cNvPr id="6" name="Plassholder for innhold 5">
            <a:extLst>
              <a:ext uri="{FF2B5EF4-FFF2-40B4-BE49-F238E27FC236}">
                <a16:creationId xmlns:a16="http://schemas.microsoft.com/office/drawing/2014/main" id="{2BDF2610-F941-E709-493E-C638410523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477439"/>
              </p:ext>
            </p:extLst>
          </p:nvPr>
        </p:nvGraphicFramePr>
        <p:xfrm>
          <a:off x="838200" y="2260600"/>
          <a:ext cx="10515600" cy="36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0342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6333AA-F22E-FAB8-A686-85F838DB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Great Place to Work – vår samarbeidspartner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BFB0528-31EF-97D7-1EC6-872E9C792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697765"/>
            <a:ext cx="10515600" cy="2741995"/>
          </a:xfrm>
        </p:spPr>
      </p:pic>
    </p:spTree>
    <p:extLst>
      <p:ext uri="{BB962C8B-B14F-4D97-AF65-F5344CB8AC3E}">
        <p14:creationId xmlns:p14="http://schemas.microsoft.com/office/powerpoint/2010/main" val="840100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4DF84D6-BF5F-4874-8F0C-AE1997DD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548680"/>
            <a:ext cx="10515600" cy="798657"/>
          </a:xfrm>
        </p:spPr>
        <p:txBody>
          <a:bodyPr/>
          <a:lstStyle/>
          <a:p>
            <a:r>
              <a:rPr lang="nb-NO" dirty="0"/>
              <a:t>Gode arbeidsmiljø</a:t>
            </a: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96A68EB5-D1CD-498F-BD32-DD372558FF2C}"/>
              </a:ext>
            </a:extLst>
          </p:cNvPr>
          <p:cNvGrpSpPr/>
          <p:nvPr/>
        </p:nvGrpSpPr>
        <p:grpSpPr>
          <a:xfrm>
            <a:off x="1631504" y="1244996"/>
            <a:ext cx="4752528" cy="4893713"/>
            <a:chOff x="1631504" y="1268761"/>
            <a:chExt cx="4752528" cy="4893713"/>
          </a:xfrm>
        </p:grpSpPr>
        <p:sp>
          <p:nvSpPr>
            <p:cNvPr id="6" name="Pil opp 2">
              <a:extLst>
                <a:ext uri="{FF2B5EF4-FFF2-40B4-BE49-F238E27FC236}">
                  <a16:creationId xmlns:a16="http://schemas.microsoft.com/office/drawing/2014/main" id="{A43570BD-DDBC-472C-9B05-EA570500C47F}"/>
                </a:ext>
              </a:extLst>
            </p:cNvPr>
            <p:cNvSpPr/>
            <p:nvPr/>
          </p:nvSpPr>
          <p:spPr>
            <a:xfrm>
              <a:off x="1631504" y="1268761"/>
              <a:ext cx="4752528" cy="4814209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EFBF588C-351B-45C6-9236-2EE8F8BC9795}"/>
                </a:ext>
              </a:extLst>
            </p:cNvPr>
            <p:cNvSpPr txBox="1"/>
            <p:nvPr/>
          </p:nvSpPr>
          <p:spPr>
            <a:xfrm>
              <a:off x="2828149" y="1868991"/>
              <a:ext cx="2291569" cy="429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800" b="1" dirty="0">
                  <a:solidFill>
                    <a:srgbClr val="FF0000"/>
                  </a:solidFill>
                </a:rPr>
                <a:t>  </a:t>
              </a:r>
            </a:p>
            <a:p>
              <a:pPr algn="ctr"/>
              <a:r>
                <a:rPr lang="nb-NO" sz="2800" b="1" dirty="0">
                  <a:solidFill>
                    <a:srgbClr val="FF0000"/>
                  </a:solidFill>
                </a:rPr>
                <a:t>Tilført verdi</a:t>
              </a:r>
            </a:p>
            <a:p>
              <a:endParaRPr lang="nb-NO" sz="1100" dirty="0"/>
            </a:p>
            <a:p>
              <a:r>
                <a:rPr lang="nb-NO" dirty="0"/>
                <a:t>Høyere produktivitet</a:t>
              </a:r>
            </a:p>
            <a:p>
              <a:endParaRPr lang="nb-NO" sz="1100" dirty="0"/>
            </a:p>
            <a:p>
              <a:r>
                <a:rPr lang="nb-NO" dirty="0"/>
                <a:t>Sterkere varemerke</a:t>
              </a:r>
            </a:p>
            <a:p>
              <a:endParaRPr lang="nb-NO" sz="1100" dirty="0"/>
            </a:p>
            <a:p>
              <a:r>
                <a:rPr lang="nb-NO" dirty="0"/>
                <a:t>Innovasjon og nyskapning</a:t>
              </a:r>
            </a:p>
            <a:p>
              <a:endParaRPr lang="nb-NO" sz="1100" dirty="0"/>
            </a:p>
            <a:p>
              <a:r>
                <a:rPr lang="nb-NO" dirty="0"/>
                <a:t>Høyere vekst</a:t>
              </a:r>
            </a:p>
            <a:p>
              <a:endParaRPr lang="nb-NO" sz="1100" dirty="0"/>
            </a:p>
            <a:p>
              <a:r>
                <a:rPr lang="nb-NO" dirty="0"/>
                <a:t>Flere søkere</a:t>
              </a:r>
            </a:p>
            <a:p>
              <a:r>
                <a:rPr lang="nb-NO" sz="1100" dirty="0"/>
                <a:t> </a:t>
              </a:r>
            </a:p>
            <a:p>
              <a:r>
                <a:rPr lang="nb-NO" dirty="0"/>
                <a:t>Mer motiverte medarbeidere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526D6D25-2982-496D-8919-90710E9B5F50}"/>
              </a:ext>
            </a:extLst>
          </p:cNvPr>
          <p:cNvGrpSpPr/>
          <p:nvPr/>
        </p:nvGrpSpPr>
        <p:grpSpPr>
          <a:xfrm>
            <a:off x="6384032" y="1556792"/>
            <a:ext cx="4248472" cy="4536504"/>
            <a:chOff x="6384032" y="1556792"/>
            <a:chExt cx="4248472" cy="4536504"/>
          </a:xfrm>
        </p:grpSpPr>
        <p:sp>
          <p:nvSpPr>
            <p:cNvPr id="9" name="Pil ned 3">
              <a:extLst>
                <a:ext uri="{FF2B5EF4-FFF2-40B4-BE49-F238E27FC236}">
                  <a16:creationId xmlns:a16="http://schemas.microsoft.com/office/drawing/2014/main" id="{9531D82B-C7B6-46BE-B53A-571730FD4155}"/>
                </a:ext>
              </a:extLst>
            </p:cNvPr>
            <p:cNvSpPr/>
            <p:nvPr/>
          </p:nvSpPr>
          <p:spPr>
            <a:xfrm>
              <a:off x="6384032" y="1556792"/>
              <a:ext cx="4248472" cy="4536504"/>
            </a:xfrm>
            <a:prstGeom prst="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EA177191-644D-4ECF-A1F9-281AF93D2DDB}"/>
                </a:ext>
              </a:extLst>
            </p:cNvPr>
            <p:cNvSpPr txBox="1"/>
            <p:nvPr/>
          </p:nvSpPr>
          <p:spPr>
            <a:xfrm>
              <a:off x="7485488" y="2060848"/>
              <a:ext cx="2124236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dirty="0"/>
                <a:t>Helsekostnader</a:t>
              </a:r>
            </a:p>
            <a:p>
              <a:endParaRPr lang="nb-NO" sz="1100" dirty="0"/>
            </a:p>
            <a:p>
              <a:r>
                <a:rPr lang="nb-NO" dirty="0"/>
                <a:t>Lavere turnover</a:t>
              </a:r>
            </a:p>
            <a:p>
              <a:endParaRPr lang="nb-NO" sz="1100" dirty="0"/>
            </a:p>
            <a:p>
              <a:r>
                <a:rPr lang="nb-NO" dirty="0"/>
                <a:t>Redusert kostnad med rekruttering</a:t>
              </a:r>
            </a:p>
            <a:p>
              <a:endParaRPr lang="nb-NO" sz="1100" dirty="0"/>
            </a:p>
            <a:p>
              <a:r>
                <a:rPr lang="nb-NO" dirty="0"/>
                <a:t>Endringsmotstand</a:t>
              </a:r>
            </a:p>
            <a:p>
              <a:endParaRPr lang="nb-NO" sz="1100" dirty="0"/>
            </a:p>
            <a:p>
              <a:pPr algn="ctr"/>
              <a:r>
                <a:rPr lang="nb-NO" sz="2800" b="1" dirty="0">
                  <a:solidFill>
                    <a:srgbClr val="FF0000"/>
                  </a:solidFill>
                </a:rPr>
                <a:t>Reduserte           kostnader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689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C0ABA222-E6A6-4EE7-B2EF-6A04F8A05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8505" y="1844824"/>
            <a:ext cx="10254989" cy="36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2D91BBF1-C284-48D0-98AB-1B64C0040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06"/>
          <a:stretch/>
        </p:blipFill>
        <p:spPr>
          <a:xfrm>
            <a:off x="399492" y="2932252"/>
            <a:ext cx="4896544" cy="3737108"/>
          </a:xfrm>
          <a:prstGeom prst="rect">
            <a:avLst/>
          </a:prstGeom>
        </p:spPr>
      </p:pic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9F7626AB-864F-41B6-A157-230F44384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344" y="188640"/>
            <a:ext cx="6445122" cy="3616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761F356-17D3-4AA5-B319-2D6C00961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383" y="1340768"/>
            <a:ext cx="6096000" cy="271743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1AB8129-85A8-4E0D-A76F-19838702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722" y="4068728"/>
            <a:ext cx="4752528" cy="26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2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D9AD7EFC-A832-4E34-93C0-DB4889E17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5840" y="316938"/>
            <a:ext cx="5995498" cy="5762458"/>
          </a:xfr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D36F8D67-59BD-493D-B386-7B4C9DCB4366}"/>
              </a:ext>
            </a:extLst>
          </p:cNvPr>
          <p:cNvSpPr txBox="1"/>
          <p:nvPr/>
        </p:nvSpPr>
        <p:spPr>
          <a:xfrm>
            <a:off x="371364" y="3198167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/>
              <a:t>NAV Bedriftsundersøkelse 2021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CE5C551-ABC4-40D5-B49E-5694DFD314F5}"/>
              </a:ext>
            </a:extLst>
          </p:cNvPr>
          <p:cNvSpPr txBox="1"/>
          <p:nvPr/>
        </p:nvSpPr>
        <p:spPr>
          <a:xfrm>
            <a:off x="6096000" y="623731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(kilde https://www.nav.no/no/nav-og-samfunn/kunnskap/analyser-fra-nav/arbeid-og-velferd/arbeid-og-velferd/bedriftsundersokelsen)</a:t>
            </a:r>
          </a:p>
          <a:p>
            <a:pPr algn="l"/>
            <a:endParaRPr lang="nb-NO" sz="8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D9C04C4-356D-4102-99E3-066FE2F38AE8}"/>
              </a:ext>
            </a:extLst>
          </p:cNvPr>
          <p:cNvSpPr/>
          <p:nvPr/>
        </p:nvSpPr>
        <p:spPr>
          <a:xfrm>
            <a:off x="4583832" y="1412776"/>
            <a:ext cx="6067506" cy="288032"/>
          </a:xfrm>
          <a:prstGeom prst="ellipse">
            <a:avLst/>
          </a:pr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002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D3C2515-93FF-883D-7A21-8E704A531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488" y="2127522"/>
            <a:ext cx="9865096" cy="704078"/>
          </a:xfrm>
        </p:spPr>
        <p:txBody>
          <a:bodyPr>
            <a:normAutofit/>
          </a:bodyPr>
          <a:lstStyle/>
          <a:p>
            <a:r>
              <a:rPr lang="nb-NO" sz="4000" dirty="0"/>
              <a:t>Arbeidsmiljø er </a:t>
            </a:r>
            <a:r>
              <a:rPr lang="nb-NO" sz="4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leder</a:t>
            </a:r>
            <a:r>
              <a:rPr lang="nb-NO" sz="4000" dirty="0"/>
              <a:t> styrt…….</a:t>
            </a:r>
          </a:p>
        </p:txBody>
      </p:sp>
      <p:sp>
        <p:nvSpPr>
          <p:cNvPr id="6" name="Tittel 3">
            <a:extLst>
              <a:ext uri="{FF2B5EF4-FFF2-40B4-BE49-F238E27FC236}">
                <a16:creationId xmlns:a16="http://schemas.microsoft.com/office/drawing/2014/main" id="{9538984E-6180-9099-C5D0-5A45060D97F7}"/>
              </a:ext>
            </a:extLst>
          </p:cNvPr>
          <p:cNvSpPr txBox="1">
            <a:spLocks/>
          </p:cNvSpPr>
          <p:nvPr/>
        </p:nvSpPr>
        <p:spPr>
          <a:xfrm>
            <a:off x="1487488" y="2938279"/>
            <a:ext cx="9721080" cy="13458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b-NO" sz="4800" b="1" kern="1200" dirty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nb-NO" sz="5400" dirty="0"/>
              <a:t>men </a:t>
            </a:r>
            <a:r>
              <a:rPr lang="nb-NO" sz="5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medarbeider</a:t>
            </a:r>
            <a:r>
              <a:rPr lang="nb-NO" sz="5400" dirty="0"/>
              <a:t> drevet!</a:t>
            </a:r>
          </a:p>
        </p:txBody>
      </p:sp>
    </p:spTree>
    <p:extLst>
      <p:ext uri="{BB962C8B-B14F-4D97-AF65-F5344CB8AC3E}">
        <p14:creationId xmlns:p14="http://schemas.microsoft.com/office/powerpoint/2010/main" val="40374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ak, innendørs, person, vegg&#10;&#10;Automatisk generert beskrivelse">
            <a:extLst>
              <a:ext uri="{FF2B5EF4-FFF2-40B4-BE49-F238E27FC236}">
                <a16:creationId xmlns:a16="http://schemas.microsoft.com/office/drawing/2014/main" id="{B209B9C0-47B6-60CD-2877-690F9670B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4"/>
          <a:stretch/>
        </p:blipFill>
        <p:spPr>
          <a:xfrm>
            <a:off x="551384" y="3861047"/>
            <a:ext cx="4115389" cy="2754305"/>
          </a:xfrm>
          <a:prstGeom prst="rect">
            <a:avLst/>
          </a:prstGeom>
        </p:spPr>
      </p:pic>
      <p:pic>
        <p:nvPicPr>
          <p:cNvPr id="5" name="Bilde 4" descr="Et bilde som inneholder vegg, innendørs, stående, mann&#10;&#10;Automatisk generert beskrivelse">
            <a:extLst>
              <a:ext uri="{FF2B5EF4-FFF2-40B4-BE49-F238E27FC236}">
                <a16:creationId xmlns:a16="http://schemas.microsoft.com/office/drawing/2014/main" id="{9E946FD1-0777-FD4B-B118-6C907F6F3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5651787" y="3890244"/>
            <a:ext cx="4104456" cy="2754306"/>
          </a:xfrm>
          <a:prstGeom prst="rect">
            <a:avLst/>
          </a:prstGeom>
        </p:spPr>
      </p:pic>
      <p:pic>
        <p:nvPicPr>
          <p:cNvPr id="6" name="Plassholder for innhold 14" descr="Et bilde som inneholder tekst, kjøleskap&#10;&#10;Automatisk generert beskrivelse">
            <a:extLst>
              <a:ext uri="{FF2B5EF4-FFF2-40B4-BE49-F238E27FC236}">
                <a16:creationId xmlns:a16="http://schemas.microsoft.com/office/drawing/2014/main" id="{858A3B87-B97F-F972-A0F0-1D5D543F6C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1" y="158207"/>
            <a:ext cx="4115389" cy="3086542"/>
          </a:xfrm>
          <a:prstGeom prst="rect">
            <a:avLst/>
          </a:prstGeom>
        </p:spPr>
      </p:pic>
      <p:pic>
        <p:nvPicPr>
          <p:cNvPr id="7" name="Bilde 6" descr="Et bilde som inneholder tekst, innendørs&#10;&#10;Automatisk generert beskrivelse">
            <a:extLst>
              <a:ext uri="{FF2B5EF4-FFF2-40B4-BE49-F238E27FC236}">
                <a16:creationId xmlns:a16="http://schemas.microsoft.com/office/drawing/2014/main" id="{1D98FC51-BE55-534A-2D68-02390DAD0A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4737"/>
          <a:stretch/>
        </p:blipFill>
        <p:spPr>
          <a:xfrm>
            <a:off x="5375920" y="158207"/>
            <a:ext cx="4656191" cy="297032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76BC5AC-4C9A-DFCF-2CC0-64A08F59FB14}"/>
              </a:ext>
            </a:extLst>
          </p:cNvPr>
          <p:cNvSpPr txBox="1"/>
          <p:nvPr/>
        </p:nvSpPr>
        <p:spPr>
          <a:xfrm>
            <a:off x="1199456" y="321297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BLAME GAME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D2109F7-3F84-7D9D-88F5-86145E875297}"/>
              </a:ext>
            </a:extLst>
          </p:cNvPr>
          <p:cNvSpPr txBox="1"/>
          <p:nvPr/>
        </p:nvSpPr>
        <p:spPr>
          <a:xfrm>
            <a:off x="6528122" y="3244334"/>
            <a:ext cx="288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LISE diagram</a:t>
            </a:r>
          </a:p>
        </p:txBody>
      </p:sp>
    </p:spTree>
    <p:extLst>
      <p:ext uri="{BB962C8B-B14F-4D97-AF65-F5344CB8AC3E}">
        <p14:creationId xmlns:p14="http://schemas.microsoft.com/office/powerpoint/2010/main" val="1904216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CF8507-4A18-A875-4A7C-81A9F18F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725414"/>
            <a:ext cx="10515600" cy="798657"/>
          </a:xfrm>
        </p:spPr>
        <p:txBody>
          <a:bodyPr/>
          <a:lstStyle/>
          <a:p>
            <a:r>
              <a:rPr lang="nb-NO" dirty="0"/>
              <a:t>Klare mål som alle jobber sammen om!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E09162-D874-B5E3-B746-8B8378A6E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576" y="1484784"/>
            <a:ext cx="5181600" cy="4351338"/>
          </a:xfrm>
        </p:spPr>
        <p:txBody>
          <a:bodyPr/>
          <a:lstStyle/>
          <a:p>
            <a:r>
              <a:rPr lang="nb-NO" sz="3200" b="1" dirty="0"/>
              <a:t>Kart og terreng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Hvor</a:t>
            </a:r>
            <a:r>
              <a:rPr lang="nb-NO" sz="2400" dirty="0"/>
              <a:t> er vi og hvor skal vi?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Hvordan</a:t>
            </a:r>
            <a:r>
              <a:rPr lang="nb-NO" sz="2400" dirty="0"/>
              <a:t> skal vi komme oss dit? Unngå brannslokking og distraksjoner.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Hvem</a:t>
            </a:r>
            <a:r>
              <a:rPr lang="nb-NO" sz="2400" dirty="0"/>
              <a:t> skal være med?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b="1" dirty="0"/>
              <a:t>Hvorfor</a:t>
            </a:r>
            <a:r>
              <a:rPr lang="nb-NO" sz="2400" dirty="0"/>
              <a:t> skal vi dit?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Bryte ned i mål som gir mening for alle som gjør at vi opplever mestring. Hva er ditt bidrag inn? Gjøre det som må 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Evaluerer underveis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pic>
        <p:nvPicPr>
          <p:cNvPr id="6" name="Bilde 5" descr="Et bilde som inneholder tekst, innendørs, person, mann&#10;&#10;Automatisk generert beskrivelse">
            <a:extLst>
              <a:ext uri="{FF2B5EF4-FFF2-40B4-BE49-F238E27FC236}">
                <a16:creationId xmlns:a16="http://schemas.microsoft.com/office/drawing/2014/main" id="{523910C5-46D7-ADCF-E995-958DC07E6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111490"/>
            <a:ext cx="5616626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21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01237E-EEF3-10CE-5BCC-098FA82E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Europas 5. beste arbeidsplass</a:t>
            </a:r>
            <a:br>
              <a:rPr lang="nb-NO" dirty="0"/>
            </a:br>
            <a:r>
              <a:rPr lang="nb-NO" dirty="0"/>
              <a:t>og Norges 2. beste!</a:t>
            </a:r>
          </a:p>
        </p:txBody>
      </p:sp>
      <p:pic>
        <p:nvPicPr>
          <p:cNvPr id="5" name="Plassholder for innhold 4" descr="Et bilde som inneholder tekst, person, gulv, innendørs&#10;&#10;Automatisk generert beskrivelse">
            <a:extLst>
              <a:ext uri="{FF2B5EF4-FFF2-40B4-BE49-F238E27FC236}">
                <a16:creationId xmlns:a16="http://schemas.microsoft.com/office/drawing/2014/main" id="{D499A42C-C066-15FC-FDE5-544D7A5FD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35" y="2470300"/>
            <a:ext cx="5784677" cy="3854945"/>
          </a:xfrm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19DCE4E0-C06F-DD04-5CC1-4E18A1429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12976"/>
            <a:ext cx="2108187" cy="2123464"/>
          </a:xfrm>
          <a:prstGeom prst="rect">
            <a:avLst/>
          </a:prstGeom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723C0F6D-56D2-0922-96F2-4270E098F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3217468"/>
            <a:ext cx="2445933" cy="21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3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Bra, bie">
            <a:extLst>
              <a:ext uri="{FF2B5EF4-FFF2-40B4-BE49-F238E27FC236}">
                <a16:creationId xmlns:a16="http://schemas.microsoft.com/office/drawing/2014/main" id="{4E10670B-78A0-44FB-9B94-59D4180BA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39495"/>
            <a:ext cx="2708920" cy="270892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B07791E-BBC0-4AE8-838C-84362188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Våre største utfordringer……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B2B3BE-62F7-473B-AA16-667BEE67F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Uvant for mange å jobbe aktivt med medarbeiderskap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Få alle ansatte til å ta ansvar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Store variasjoner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AEFC012-54F7-4380-8BEE-83BBF39C2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2680119"/>
            <a:ext cx="6431929" cy="172215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C2A4440-AA09-40DD-8532-BAE683291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4402269"/>
            <a:ext cx="6461132" cy="16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2CE9D3-9C91-4E81-8CA3-1E3570663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 er for lite konsekvent i ledelsen vår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4485884-2670-42FF-9842-961030E92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5825" y="2701925"/>
            <a:ext cx="10420350" cy="2733675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6B79995-D2D8-4F79-84A7-5494AF0A81BF}"/>
              </a:ext>
            </a:extLst>
          </p:cNvPr>
          <p:cNvSpPr/>
          <p:nvPr/>
        </p:nvSpPr>
        <p:spPr>
          <a:xfrm>
            <a:off x="7602396" y="3789040"/>
            <a:ext cx="3888432" cy="792088"/>
          </a:xfrm>
          <a:prstGeom prst="ellipse">
            <a:avLst/>
          </a:pr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256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7C62DA-444E-1E9A-DEFF-C962E8DAA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90" y="690500"/>
            <a:ext cx="9989479" cy="1224136"/>
          </a:xfrm>
        </p:spPr>
        <p:txBody>
          <a:bodyPr/>
          <a:lstStyle/>
          <a:p>
            <a:r>
              <a:rPr lang="nb-NO" dirty="0"/>
              <a:t>Hva skal vi gjøre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C6FD34-A25D-EEE3-833C-51E3A3689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824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Sørge for at alle «generasjoner» har best mulig forutsetning for å stå lengst mulig i jobb, trives best mulig og levere best mulig</a:t>
            </a:r>
          </a:p>
          <a:p>
            <a:pPr marL="800100" lvl="1" indent="-285750"/>
            <a:r>
              <a:rPr lang="nb-NO" sz="2000" dirty="0"/>
              <a:t>Skal vite hva vi gjør bra og hva vi må endre. Vi skal måle og sette oss mål!</a:t>
            </a:r>
          </a:p>
          <a:p>
            <a:pPr marL="800100" lvl="1" indent="-285750"/>
            <a:r>
              <a:rPr lang="nb-NO" sz="2000" dirty="0"/>
              <a:t>Vårt samfunnsansvar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dirty="0"/>
              <a:t>Vi skal ha et bevist forhold til lederskap og sørge for at alle hos oss har en god relasjonskompetansen og at tilliten i organisasjonen er stor</a:t>
            </a:r>
          </a:p>
          <a:p>
            <a:pPr marL="800100" lvl="1" indent="-285750"/>
            <a:r>
              <a:rPr lang="nb-NO" sz="2000" dirty="0"/>
              <a:t>Vi skal sørge for mestring, mening og medbestemmelse</a:t>
            </a:r>
          </a:p>
          <a:p>
            <a:pPr marL="800100" lvl="1" indent="-285750"/>
            <a:r>
              <a:rPr lang="nb-NO" sz="2000" dirty="0"/>
              <a:t>Vi skal skape engasjement</a:t>
            </a:r>
          </a:p>
          <a:p>
            <a:pPr marL="800100" lvl="1" indent="-285750"/>
            <a:r>
              <a:rPr lang="nb-NO" sz="2000" dirty="0"/>
              <a:t>Bli bedre på kommunikasjon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/>
              <a:t>Vi </a:t>
            </a:r>
            <a:r>
              <a:rPr lang="nb-NO" sz="2000" b="1" dirty="0"/>
              <a:t>skal sørge for at vi er «Best på folk» for at det gir oss mulighet til å være «Den mest lønnsomme boligkjeden»!</a:t>
            </a:r>
          </a:p>
        </p:txBody>
      </p:sp>
    </p:spTree>
    <p:extLst>
      <p:ext uri="{BB962C8B-B14F-4D97-AF65-F5344CB8AC3E}">
        <p14:creationId xmlns:p14="http://schemas.microsoft.com/office/powerpoint/2010/main" val="2355044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42984E-8531-4DA1-93A8-7C48A659D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5400" dirty="0"/>
              <a:t>Takk for meg </a:t>
            </a:r>
            <a:r>
              <a:rPr lang="nb-NO" sz="5400" dirty="0">
                <a:sym typeface="Wingdings" panose="05000000000000000000" pitchFamily="2" charset="2"/>
              </a:rPr>
              <a:t></a:t>
            </a:r>
            <a:endParaRPr lang="nb-NO" sz="5400" dirty="0">
              <a:solidFill>
                <a:srgbClr val="00205B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C22E756-80DB-41FE-8CF4-438E2C92B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464" y="3717032"/>
            <a:ext cx="9144000" cy="2095492"/>
          </a:xfrm>
        </p:spPr>
        <p:txBody>
          <a:bodyPr/>
          <a:lstStyle/>
          <a:p>
            <a:pPr algn="ctr"/>
            <a:r>
              <a:rPr lang="nb-NO" sz="2800" b="1" dirty="0"/>
              <a:t>Vivi Fuhr Hjelde 971 48 345, vivi@norgeshus.no</a:t>
            </a:r>
          </a:p>
        </p:txBody>
      </p:sp>
    </p:spTree>
    <p:extLst>
      <p:ext uri="{BB962C8B-B14F-4D97-AF65-F5344CB8AC3E}">
        <p14:creationId xmlns:p14="http://schemas.microsoft.com/office/powerpoint/2010/main" val="247591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F333132-12F6-4E8F-B96E-9CFF6E126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916832"/>
            <a:ext cx="3245346" cy="3245346"/>
          </a:xfrm>
          <a:prstGeom prst="rect">
            <a:avLst/>
          </a:prstGeom>
        </p:spPr>
      </p:pic>
      <p:graphicFrame>
        <p:nvGraphicFramePr>
          <p:cNvPr id="4" name="Plassholder for innhold 4">
            <a:extLst>
              <a:ext uri="{FF2B5EF4-FFF2-40B4-BE49-F238E27FC236}">
                <a16:creationId xmlns:a16="http://schemas.microsoft.com/office/drawing/2014/main" id="{66FF2401-FDB4-4DC8-B00B-57561360308C}"/>
              </a:ext>
            </a:extLst>
          </p:cNvPr>
          <p:cNvGraphicFramePr>
            <a:graphicFrameLocks/>
          </p:cNvGraphicFramePr>
          <p:nvPr/>
        </p:nvGraphicFramePr>
        <p:xfrm>
          <a:off x="623392" y="764704"/>
          <a:ext cx="1135258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7618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42984E-8531-4DA1-93A8-7C48A659D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2132856"/>
            <a:ext cx="9829800" cy="2271194"/>
          </a:xfrm>
        </p:spPr>
        <p:txBody>
          <a:bodyPr/>
          <a:lstStyle/>
          <a:p>
            <a:r>
              <a:rPr lang="nb-NO" dirty="0">
                <a:solidFill>
                  <a:srgbClr val="00205B"/>
                </a:solidFill>
              </a:rPr>
              <a:t>Hvordan beholde post millenniums-generasjonen som arbeidskraft?</a:t>
            </a:r>
          </a:p>
        </p:txBody>
      </p:sp>
    </p:spTree>
    <p:extLst>
      <p:ext uri="{BB962C8B-B14F-4D97-AF65-F5344CB8AC3E}">
        <p14:creationId xmlns:p14="http://schemas.microsoft.com/office/powerpoint/2010/main" val="403443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1DA80-E4A7-6433-EB6F-F0D8CF81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88454"/>
            <a:ext cx="9989479" cy="1224136"/>
          </a:xfrm>
        </p:spPr>
        <p:txBody>
          <a:bodyPr/>
          <a:lstStyle/>
          <a:p>
            <a:r>
              <a:rPr lang="nb-NO" dirty="0"/>
              <a:t>Hvem er post milleniums?</a:t>
            </a:r>
          </a:p>
        </p:txBody>
      </p:sp>
      <p:pic>
        <p:nvPicPr>
          <p:cNvPr id="5" name="Plassholder for innhold 4" descr="Et bilde som inneholder person, innendørs, stående&#10;&#10;Automatisk generert beskrivelse">
            <a:extLst>
              <a:ext uri="{FF2B5EF4-FFF2-40B4-BE49-F238E27FC236}">
                <a16:creationId xmlns:a16="http://schemas.microsoft.com/office/drawing/2014/main" id="{C6D1E8F8-D945-4F8D-56DA-426996A4A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84784"/>
            <a:ext cx="2931921" cy="1937512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9F2E23A-9831-2B56-0DDF-CEA91D0CBF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883" b="6937"/>
          <a:stretch/>
        </p:blipFill>
        <p:spPr>
          <a:xfrm>
            <a:off x="6384032" y="1412776"/>
            <a:ext cx="2626618" cy="206510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45DE995-99F4-B9C9-5F0B-A09A4B5ABE78}"/>
              </a:ext>
            </a:extLst>
          </p:cNvPr>
          <p:cNvSpPr txBox="1"/>
          <p:nvPr/>
        </p:nvSpPr>
        <p:spPr>
          <a:xfrm>
            <a:off x="1703512" y="10702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1981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C75E6CB-84EC-0D20-53E2-43464081EFB3}"/>
              </a:ext>
            </a:extLst>
          </p:cNvPr>
          <p:cNvSpPr txBox="1"/>
          <p:nvPr/>
        </p:nvSpPr>
        <p:spPr>
          <a:xfrm>
            <a:off x="7104112" y="10434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1996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075ACA7-36E8-A6AE-37D3-864322D42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7" t="20300" r="3477" b="22568"/>
          <a:stretch/>
        </p:blipFill>
        <p:spPr>
          <a:xfrm>
            <a:off x="3899756" y="3140968"/>
            <a:ext cx="2304256" cy="152369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7BDC898C-FB8D-EBDD-1671-17DFE6100F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38" y="4567822"/>
            <a:ext cx="2931921" cy="1975282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739596A5-C896-9FCF-CF33-FEBDA9888276}"/>
              </a:ext>
            </a:extLst>
          </p:cNvPr>
          <p:cNvSpPr txBox="1"/>
          <p:nvPr/>
        </p:nvSpPr>
        <p:spPr>
          <a:xfrm>
            <a:off x="1847528" y="41397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1997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6F7C058-C237-D4D4-2B42-49547C0F60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75" t="10888" r="24486" b="8943"/>
          <a:stretch/>
        </p:blipFill>
        <p:spPr>
          <a:xfrm>
            <a:off x="6888088" y="4465016"/>
            <a:ext cx="1908212" cy="207804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06FBDE4-9AF8-6339-C50F-209A37133058}"/>
              </a:ext>
            </a:extLst>
          </p:cNvPr>
          <p:cNvSpPr txBox="1"/>
          <p:nvPr/>
        </p:nvSpPr>
        <p:spPr>
          <a:xfrm>
            <a:off x="7460072" y="40435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2010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C5CEACB-00D3-D407-B94D-297B07B1DBD3}"/>
              </a:ext>
            </a:extLst>
          </p:cNvPr>
          <p:cNvSpPr txBox="1"/>
          <p:nvPr/>
        </p:nvSpPr>
        <p:spPr>
          <a:xfrm>
            <a:off x="4198749" y="2038041"/>
            <a:ext cx="1908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Milleniums generasjon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A17E9D9-1B01-7218-6EB0-AA0304E267E7}"/>
              </a:ext>
            </a:extLst>
          </p:cNvPr>
          <p:cNvSpPr txBox="1"/>
          <p:nvPr/>
        </p:nvSpPr>
        <p:spPr>
          <a:xfrm>
            <a:off x="4079776" y="5324630"/>
            <a:ext cx="230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800" dirty="0"/>
              <a:t>Generasjon Z</a:t>
            </a:r>
          </a:p>
        </p:txBody>
      </p:sp>
    </p:spTree>
    <p:extLst>
      <p:ext uri="{BB962C8B-B14F-4D97-AF65-F5344CB8AC3E}">
        <p14:creationId xmlns:p14="http://schemas.microsoft.com/office/powerpoint/2010/main" val="990934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507200-369E-559A-4ABD-66FF186E3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kjennetegner de ulike generasjonene?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F31326A-F7B0-9D5F-F302-DE4ACCEAD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8840"/>
            <a:ext cx="5181600" cy="4351338"/>
          </a:xfrm>
        </p:spPr>
        <p:txBody>
          <a:bodyPr/>
          <a:lstStyle/>
          <a:p>
            <a:r>
              <a:rPr lang="nb-NO" sz="2800" b="1" dirty="0"/>
              <a:t>Baby boomers (1946-1964)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Veldig opptatt av jobb, anerkjennelse, engasjerte og motiverte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r>
              <a:rPr lang="nb-NO" sz="2800" b="1" dirty="0"/>
              <a:t>Generasjon </a:t>
            </a:r>
            <a:r>
              <a:rPr lang="nb-NO" sz="2800" b="1" dirty="0" err="1"/>
              <a:t>X</a:t>
            </a:r>
            <a:r>
              <a:rPr lang="nb-NO" sz="2800" b="1" dirty="0"/>
              <a:t> (1965- 1980)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Balanse mellom jobb og privat, ressurssterke og uavhengige, alternativ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4F75E9-1842-C0FD-476C-CD753CC11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3966"/>
            <a:ext cx="5181600" cy="4351338"/>
          </a:xfrm>
        </p:spPr>
        <p:txBody>
          <a:bodyPr/>
          <a:lstStyle/>
          <a:p>
            <a:r>
              <a:rPr lang="nb-NO" sz="2800" dirty="0"/>
              <a:t> </a:t>
            </a:r>
            <a:r>
              <a:rPr lang="nb-NO" sz="2800" b="1" dirty="0"/>
              <a:t>Milleniums generasjon  (1981 – 1996)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Ikke så opptatt av jobb, men prestasjoner, mindre lojale til arbeidsgivere, vil ha ting skreddersydd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800" dirty="0"/>
          </a:p>
          <a:p>
            <a:r>
              <a:rPr lang="nb-NO" sz="2800" b="1" dirty="0"/>
              <a:t>Generasjon Z (1997 – 2010)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800" dirty="0"/>
              <a:t>Digitale, utålmodige, engstelige, vil bli sett og hørt, snøfnugg (er unike), vil ha særbehandling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185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D330CFE-B9B5-181D-CDF3-ABA060B4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Generasjon Z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82E0132-D933-6B65-65DC-EF0F0D625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43" y="2132856"/>
            <a:ext cx="10515600" cy="361715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Vil være unike!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Likevel behandler vi kanskje alle er likt en noen gang?</a:t>
            </a:r>
          </a:p>
          <a:p>
            <a:pPr marL="800100" lvl="1" indent="-285750"/>
            <a:r>
              <a:rPr lang="nb-NO" sz="2800" dirty="0"/>
              <a:t>Idrett</a:t>
            </a:r>
          </a:p>
          <a:p>
            <a:pPr marL="800100" lvl="1" indent="-285750"/>
            <a:r>
              <a:rPr lang="nb-NO" sz="2800" dirty="0"/>
              <a:t>Skole</a:t>
            </a:r>
          </a:p>
          <a:p>
            <a:pPr marL="800100" lvl="1" indent="-285750"/>
            <a:r>
              <a:rPr lang="nb-NO" sz="2800" dirty="0"/>
              <a:t>Oppdragelse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800" dirty="0"/>
              <a:t>Kanskje det som gjør de sårbare og mer engstelige?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460733310"/>
      </p:ext>
    </p:extLst>
  </p:cSld>
  <p:clrMapOvr>
    <a:masterClrMapping/>
  </p:clrMapOvr>
</p:sld>
</file>

<file path=ppt/theme/theme1.xml><?xml version="1.0" encoding="utf-8"?>
<a:theme xmlns:a="http://schemas.openxmlformats.org/drawingml/2006/main" name="NorgeshusTemaProfil2020">
  <a:themeElements>
    <a:clrScheme name="Norgeshus Profil 2020">
      <a:dk1>
        <a:sysClr val="windowText" lastClr="000000"/>
      </a:dk1>
      <a:lt1>
        <a:sysClr val="window" lastClr="FFFFFF"/>
      </a:lt1>
      <a:dk2>
        <a:srgbClr val="66435A"/>
      </a:dk2>
      <a:lt2>
        <a:srgbClr val="A6BBC8"/>
      </a:lt2>
      <a:accent1>
        <a:srgbClr val="CB333B"/>
      </a:accent1>
      <a:accent2>
        <a:srgbClr val="00205B"/>
      </a:accent2>
      <a:accent3>
        <a:srgbClr val="66435A"/>
      </a:accent3>
      <a:accent4>
        <a:srgbClr val="A6BBC8"/>
      </a:accent4>
      <a:accent5>
        <a:srgbClr val="708573"/>
      </a:accent5>
      <a:accent6>
        <a:srgbClr val="EDEADE"/>
      </a:accent6>
      <a:hlink>
        <a:srgbClr val="66435A"/>
      </a:hlink>
      <a:folHlink>
        <a:srgbClr val="9B8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orgeshus GPtW 2022" id="{9DE61316-5B4A-4CC7-A63F-7D65A949866E}" vid="{0FB774C7-044F-42BB-86CD-98426653C09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Norgeshus GPtW 2022</Template>
  <TotalTime>13401</TotalTime>
  <Words>1970</Words>
  <Application>Microsoft Office PowerPoint</Application>
  <PresentationFormat>Widescreen</PresentationFormat>
  <Paragraphs>326</Paragraphs>
  <Slides>43</Slides>
  <Notes>43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51" baseType="lpstr">
      <vt:lpstr>Arial</vt:lpstr>
      <vt:lpstr>AvenirLTStd-Book</vt:lpstr>
      <vt:lpstr>Calibri</vt:lpstr>
      <vt:lpstr>Calibri Light</vt:lpstr>
      <vt:lpstr>Georgia</vt:lpstr>
      <vt:lpstr>KievitSlabPro</vt:lpstr>
      <vt:lpstr>museo-sans</vt:lpstr>
      <vt:lpstr>NorgeshusTemaProfil2020</vt:lpstr>
      <vt:lpstr>Karriereveiledningskonferansen 2022 </vt:lpstr>
      <vt:lpstr>Hvem er Norgeshus?</vt:lpstr>
      <vt:lpstr>Våre to bærebjelker</vt:lpstr>
      <vt:lpstr>Europas 5. beste arbeidsplass og Norges 2. beste!</vt:lpstr>
      <vt:lpstr>PowerPoint-presentasjon</vt:lpstr>
      <vt:lpstr>Hvordan beholde post millenniums-generasjonen som arbeidskraft?</vt:lpstr>
      <vt:lpstr>Hvem er post milleniums?</vt:lpstr>
      <vt:lpstr>Hva kjennetegner de ulike generasjonene?</vt:lpstr>
      <vt:lpstr>Generasjon Z</vt:lpstr>
      <vt:lpstr>Generasjon Z </vt:lpstr>
      <vt:lpstr>Generasjon Z</vt:lpstr>
      <vt:lpstr>Generasjon Z – såååå bra!!!</vt:lpstr>
      <vt:lpstr>Viktig når en bytter jobb</vt:lpstr>
      <vt:lpstr>PowerPoint-presentasjon</vt:lpstr>
      <vt:lpstr>Hva er godt arbeidsmiljø?</vt:lpstr>
      <vt:lpstr>PowerPoint-presentasjon</vt:lpstr>
      <vt:lpstr>Hva er god ledelse?</vt:lpstr>
      <vt:lpstr>PowerPoint-presentasjon</vt:lpstr>
      <vt:lpstr>Hva er kultur i arbeidslivet?</vt:lpstr>
      <vt:lpstr>Hva er Trøndelag fylkeskommunes visjon? </vt:lpstr>
      <vt:lpstr>Norgeshus sin visjon</vt:lpstr>
      <vt:lpstr>Hva er Trøndelag fylkeskommunes verdier? </vt:lpstr>
      <vt:lpstr>PowerPoint-presentasjon</vt:lpstr>
      <vt:lpstr>Norgeshus sine verdier</vt:lpstr>
      <vt:lpstr>Har vi egne verdier/visjon må det ikke være i strid med det overordnede!</vt:lpstr>
      <vt:lpstr>Hvordan har vi det når vi er dårlige til noe</vt:lpstr>
      <vt:lpstr>Vi må øve</vt:lpstr>
      <vt:lpstr>Arbeidsmiljø er som en lagidrett…</vt:lpstr>
      <vt:lpstr>Hvordan komme i Europatoppen i godt arbeidsmiljø?</vt:lpstr>
      <vt:lpstr>Tillit skaper relasjoner</vt:lpstr>
      <vt:lpstr>Hvor fornøyd er våre ansatte?</vt:lpstr>
      <vt:lpstr>Great Place to Work – vår samarbeidspartner</vt:lpstr>
      <vt:lpstr>Gode arbeidsmiljø</vt:lpstr>
      <vt:lpstr>PowerPoint-presentasjon</vt:lpstr>
      <vt:lpstr>PowerPoint-presentasjon</vt:lpstr>
      <vt:lpstr>PowerPoint-presentasjon</vt:lpstr>
      <vt:lpstr>Arbeidsmiljø er leder styrt…….</vt:lpstr>
      <vt:lpstr>PowerPoint-presentasjon</vt:lpstr>
      <vt:lpstr>Klare mål som alle jobber sammen om!</vt:lpstr>
      <vt:lpstr>Våre største utfordringer……</vt:lpstr>
      <vt:lpstr>Vi er for lite konsekvent i ledelsen vår</vt:lpstr>
      <vt:lpstr>Hva skal vi gjøre videre</vt:lpstr>
      <vt:lpstr>Takk for meg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på folk</dc:title>
  <dc:creator>Vivi Fuhr Hjelde</dc:creator>
  <cp:lastModifiedBy>Vivi Fuhr Hjelde</cp:lastModifiedBy>
  <cp:revision>87</cp:revision>
  <cp:lastPrinted>2022-09-14T11:28:23Z</cp:lastPrinted>
  <dcterms:created xsi:type="dcterms:W3CDTF">2022-04-26T18:01:10Z</dcterms:created>
  <dcterms:modified xsi:type="dcterms:W3CDTF">2022-09-14T12:48:03Z</dcterms:modified>
</cp:coreProperties>
</file>