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501" r:id="rId5"/>
    <p:sldId id="2227" r:id="rId6"/>
    <p:sldId id="2240" r:id="rId7"/>
    <p:sldId id="2226" r:id="rId8"/>
    <p:sldId id="502" r:id="rId9"/>
    <p:sldId id="1729" r:id="rId10"/>
    <p:sldId id="1709" r:id="rId11"/>
    <p:sldId id="270" r:id="rId12"/>
    <p:sldId id="641" r:id="rId13"/>
    <p:sldId id="2228" r:id="rId14"/>
    <p:sldId id="515" r:id="rId15"/>
    <p:sldId id="516" r:id="rId16"/>
    <p:sldId id="517" r:id="rId17"/>
    <p:sldId id="518" r:id="rId18"/>
    <p:sldId id="519" r:id="rId19"/>
    <p:sldId id="520" r:id="rId20"/>
    <p:sldId id="1694" r:id="rId21"/>
    <p:sldId id="2242" r:id="rId22"/>
    <p:sldId id="1687" r:id="rId23"/>
    <p:sldId id="599" r:id="rId24"/>
    <p:sldId id="1380" r:id="rId25"/>
    <p:sldId id="1382" r:id="rId26"/>
    <p:sldId id="2236" r:id="rId27"/>
    <p:sldId id="601" r:id="rId28"/>
    <p:sldId id="2241" r:id="rId29"/>
    <p:sldId id="735" r:id="rId30"/>
    <p:sldId id="1683" r:id="rId31"/>
    <p:sldId id="2246" r:id="rId32"/>
    <p:sldId id="1668" r:id="rId33"/>
    <p:sldId id="2247" r:id="rId34"/>
    <p:sldId id="257" r:id="rId35"/>
    <p:sldId id="279" r:id="rId36"/>
    <p:sldId id="2235" r:id="rId37"/>
    <p:sldId id="2238" r:id="rId38"/>
    <p:sldId id="1707" r:id="rId39"/>
    <p:sldId id="2234" r:id="rId40"/>
    <p:sldId id="2237" r:id="rId41"/>
    <p:sldId id="1691" r:id="rId42"/>
    <p:sldId id="2225" r:id="rId43"/>
    <p:sldId id="2221" r:id="rId44"/>
    <p:sldId id="2224" r:id="rId45"/>
    <p:sldId id="2223" r:id="rId46"/>
    <p:sldId id="2220" r:id="rId47"/>
    <p:sldId id="1659" r:id="rId48"/>
    <p:sldId id="304" r:id="rId49"/>
    <p:sldId id="1665" r:id="rId50"/>
    <p:sldId id="2239" r:id="rId51"/>
    <p:sldId id="2233" r:id="rId52"/>
    <p:sldId id="440" r:id="rId53"/>
    <p:sldId id="2248" r:id="rId54"/>
    <p:sldId id="2232" r:id="rId55"/>
    <p:sldId id="1661" r:id="rId56"/>
    <p:sldId id="320" r:id="rId57"/>
    <p:sldId id="1689" r:id="rId58"/>
    <p:sldId id="2230" r:id="rId59"/>
    <p:sldId id="258" r:id="rId60"/>
  </p:sldIdLst>
  <p:sldSz cx="9144000" cy="5143500" type="screen16x9"/>
  <p:notesSz cx="6805613" cy="99441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E9F"/>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54B82-8901-41D1-9B6D-30D8D0EBDC0A}" v="171" dt="2022-09-11T10:22:17.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93" autoAdjust="0"/>
    <p:restoredTop sz="86375" autoAdjust="0"/>
  </p:normalViewPr>
  <p:slideViewPr>
    <p:cSldViewPr snapToGrid="0" snapToObjects="1">
      <p:cViewPr varScale="1">
        <p:scale>
          <a:sx n="98" d="100"/>
          <a:sy n="98" d="100"/>
        </p:scale>
        <p:origin x="84" y="486"/>
      </p:cViewPr>
      <p:guideLst>
        <p:guide orient="horz" pos="1620"/>
        <p:guide pos="2880"/>
      </p:guideLst>
    </p:cSldViewPr>
  </p:slideViewPr>
  <p:outlineViewPr>
    <p:cViewPr>
      <p:scale>
        <a:sx n="33" d="100"/>
        <a:sy n="33" d="100"/>
      </p:scale>
      <p:origin x="0" y="-15744"/>
    </p:cViewPr>
  </p:outlineViewPr>
  <p:notesTextViewPr>
    <p:cViewPr>
      <p:scale>
        <a:sx n="3" d="2"/>
        <a:sy n="3" d="2"/>
      </p:scale>
      <p:origin x="0" y="0"/>
    </p:cViewPr>
  </p:notesTextViewPr>
  <p:sorterViewPr>
    <p:cViewPr varScale="1">
      <p:scale>
        <a:sx n="1" d="1"/>
        <a:sy n="1" d="1"/>
      </p:scale>
      <p:origin x="0" y="-88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inar Krokstad" userId="a667d2a0-b74e-4bf0-85a9-047573e69c0a" providerId="ADAL" clId="{84754B82-8901-41D1-9B6D-30D8D0EBDC0A}"/>
    <pc:docChg chg="custSel addSld delSld modSld sldOrd">
      <pc:chgData name="Steinar Krokstad" userId="a667d2a0-b74e-4bf0-85a9-047573e69c0a" providerId="ADAL" clId="{84754B82-8901-41D1-9B6D-30D8D0EBDC0A}" dt="2022-09-11T10:23:43.370" v="322"/>
      <pc:docMkLst>
        <pc:docMk/>
      </pc:docMkLst>
      <pc:sldChg chg="ord">
        <pc:chgData name="Steinar Krokstad" userId="a667d2a0-b74e-4bf0-85a9-047573e69c0a" providerId="ADAL" clId="{84754B82-8901-41D1-9B6D-30D8D0EBDC0A}" dt="2022-09-11T10:19:29.510" v="149"/>
        <pc:sldMkLst>
          <pc:docMk/>
          <pc:sldMk cId="85798828" sldId="320"/>
        </pc:sldMkLst>
      </pc:sldChg>
      <pc:sldChg chg="addSp delSp modSp mod">
        <pc:chgData name="Steinar Krokstad" userId="a667d2a0-b74e-4bf0-85a9-047573e69c0a" providerId="ADAL" clId="{84754B82-8901-41D1-9B6D-30D8D0EBDC0A}" dt="2022-09-11T10:00:33.277" v="17" actId="404"/>
        <pc:sldMkLst>
          <pc:docMk/>
          <pc:sldMk cId="2377103042" sldId="501"/>
        </pc:sldMkLst>
        <pc:spChg chg="mod">
          <ac:chgData name="Steinar Krokstad" userId="a667d2a0-b74e-4bf0-85a9-047573e69c0a" providerId="ADAL" clId="{84754B82-8901-41D1-9B6D-30D8D0EBDC0A}" dt="2022-09-11T10:00:33.277" v="17" actId="404"/>
          <ac:spMkLst>
            <pc:docMk/>
            <pc:sldMk cId="2377103042" sldId="501"/>
            <ac:spMk id="10" creationId="{00000000-0000-0000-0000-000000000000}"/>
          </ac:spMkLst>
        </pc:spChg>
        <pc:picChg chg="add del">
          <ac:chgData name="Steinar Krokstad" userId="a667d2a0-b74e-4bf0-85a9-047573e69c0a" providerId="ADAL" clId="{84754B82-8901-41D1-9B6D-30D8D0EBDC0A}" dt="2022-09-11T09:59:24.196" v="1" actId="478"/>
          <ac:picMkLst>
            <pc:docMk/>
            <pc:sldMk cId="2377103042" sldId="501"/>
            <ac:picMk id="3" creationId="{AF56BF68-EADD-206F-7464-A431B714C8C6}"/>
          </ac:picMkLst>
        </pc:picChg>
      </pc:sldChg>
      <pc:sldChg chg="modSp mod">
        <pc:chgData name="Steinar Krokstad" userId="a667d2a0-b74e-4bf0-85a9-047573e69c0a" providerId="ADAL" clId="{84754B82-8901-41D1-9B6D-30D8D0EBDC0A}" dt="2022-09-11T10:02:16.212" v="28"/>
        <pc:sldMkLst>
          <pc:docMk/>
          <pc:sldMk cId="1710142628" sldId="641"/>
        </pc:sldMkLst>
        <pc:spChg chg="mod">
          <ac:chgData name="Steinar Krokstad" userId="a667d2a0-b74e-4bf0-85a9-047573e69c0a" providerId="ADAL" clId="{84754B82-8901-41D1-9B6D-30D8D0EBDC0A}" dt="2022-09-11T10:02:16.212" v="28"/>
          <ac:spMkLst>
            <pc:docMk/>
            <pc:sldMk cId="1710142628" sldId="641"/>
            <ac:spMk id="2" creationId="{B149F4D2-38B3-4A20-AE6D-E2213D6AEFEA}"/>
          </ac:spMkLst>
        </pc:spChg>
        <pc:spChg chg="mod">
          <ac:chgData name="Steinar Krokstad" userId="a667d2a0-b74e-4bf0-85a9-047573e69c0a" providerId="ADAL" clId="{84754B82-8901-41D1-9B6D-30D8D0EBDC0A}" dt="2022-09-11T10:02:13.218" v="25" actId="21"/>
          <ac:spMkLst>
            <pc:docMk/>
            <pc:sldMk cId="1710142628" sldId="641"/>
            <ac:spMk id="5" creationId="{A2CC72C6-42B4-44DB-81E9-0399C062C0EF}"/>
          </ac:spMkLst>
        </pc:spChg>
      </pc:sldChg>
      <pc:sldChg chg="ord">
        <pc:chgData name="Steinar Krokstad" userId="a667d2a0-b74e-4bf0-85a9-047573e69c0a" providerId="ADAL" clId="{84754B82-8901-41D1-9B6D-30D8D0EBDC0A}" dt="2022-09-11T10:19:29.510" v="149"/>
        <pc:sldMkLst>
          <pc:docMk/>
          <pc:sldMk cId="1667410096" sldId="1661"/>
        </pc:sldMkLst>
      </pc:sldChg>
      <pc:sldChg chg="modSp mod">
        <pc:chgData name="Steinar Krokstad" userId="a667d2a0-b74e-4bf0-85a9-047573e69c0a" providerId="ADAL" clId="{84754B82-8901-41D1-9B6D-30D8D0EBDC0A}" dt="2022-09-11T10:18:03.315" v="146" actId="1076"/>
        <pc:sldMkLst>
          <pc:docMk/>
          <pc:sldMk cId="1298614799" sldId="1668"/>
        </pc:sldMkLst>
        <pc:spChg chg="mod">
          <ac:chgData name="Steinar Krokstad" userId="a667d2a0-b74e-4bf0-85a9-047573e69c0a" providerId="ADAL" clId="{84754B82-8901-41D1-9B6D-30D8D0EBDC0A}" dt="2022-09-11T10:18:03.315" v="146" actId="1076"/>
          <ac:spMkLst>
            <pc:docMk/>
            <pc:sldMk cId="1298614799" sldId="1668"/>
            <ac:spMk id="5" creationId="{15227504-5831-4FED-BDB5-3A42F980B6B1}"/>
          </ac:spMkLst>
        </pc:spChg>
      </pc:sldChg>
      <pc:sldChg chg="ord">
        <pc:chgData name="Steinar Krokstad" userId="a667d2a0-b74e-4bf0-85a9-047573e69c0a" providerId="ADAL" clId="{84754B82-8901-41D1-9B6D-30D8D0EBDC0A}" dt="2022-09-11T10:19:29.510" v="149"/>
        <pc:sldMkLst>
          <pc:docMk/>
          <pc:sldMk cId="2274369966" sldId="1689"/>
        </pc:sldMkLst>
      </pc:sldChg>
      <pc:sldChg chg="addSp modSp mod">
        <pc:chgData name="Steinar Krokstad" userId="a667d2a0-b74e-4bf0-85a9-047573e69c0a" providerId="ADAL" clId="{84754B82-8901-41D1-9B6D-30D8D0EBDC0A}" dt="2022-09-11T10:07:08.174" v="46" actId="14100"/>
        <pc:sldMkLst>
          <pc:docMk/>
          <pc:sldMk cId="3656762692" sldId="1709"/>
        </pc:sldMkLst>
        <pc:spChg chg="mod">
          <ac:chgData name="Steinar Krokstad" userId="a667d2a0-b74e-4bf0-85a9-047573e69c0a" providerId="ADAL" clId="{84754B82-8901-41D1-9B6D-30D8D0EBDC0A}" dt="2022-09-11T10:06:25.956" v="32" actId="1076"/>
          <ac:spMkLst>
            <pc:docMk/>
            <pc:sldMk cId="3656762692" sldId="1709"/>
            <ac:spMk id="6" creationId="{5F163AB9-AB35-C63C-7492-CE63BF67E674}"/>
          </ac:spMkLst>
        </pc:spChg>
        <pc:spChg chg="add mod">
          <ac:chgData name="Steinar Krokstad" userId="a667d2a0-b74e-4bf0-85a9-047573e69c0a" providerId="ADAL" clId="{84754B82-8901-41D1-9B6D-30D8D0EBDC0A}" dt="2022-09-11T10:06:36.188" v="42" actId="1076"/>
          <ac:spMkLst>
            <pc:docMk/>
            <pc:sldMk cId="3656762692" sldId="1709"/>
            <ac:spMk id="7" creationId="{34F88F83-7A69-B27B-9393-C961B5BD0245}"/>
          </ac:spMkLst>
        </pc:spChg>
        <pc:picChg chg="add mod">
          <ac:chgData name="Steinar Krokstad" userId="a667d2a0-b74e-4bf0-85a9-047573e69c0a" providerId="ADAL" clId="{84754B82-8901-41D1-9B6D-30D8D0EBDC0A}" dt="2022-09-11T10:07:08.174" v="46" actId="14100"/>
          <ac:picMkLst>
            <pc:docMk/>
            <pc:sldMk cId="3656762692" sldId="1709"/>
            <ac:picMk id="4" creationId="{46D9E02B-B5D9-FCF2-4F33-C995F58763BB}"/>
          </ac:picMkLst>
        </pc:picChg>
        <pc:picChg chg="mod">
          <ac:chgData name="Steinar Krokstad" userId="a667d2a0-b74e-4bf0-85a9-047573e69c0a" providerId="ADAL" clId="{84754B82-8901-41D1-9B6D-30D8D0EBDC0A}" dt="2022-09-11T10:06:18.648" v="31" actId="1076"/>
          <ac:picMkLst>
            <pc:docMk/>
            <pc:sldMk cId="3656762692" sldId="1709"/>
            <ac:picMk id="5" creationId="{F06C7F2D-9064-4AC5-9BC2-B048FB595562}"/>
          </ac:picMkLst>
        </pc:picChg>
      </pc:sldChg>
      <pc:sldChg chg="delSp mod">
        <pc:chgData name="Steinar Krokstad" userId="a667d2a0-b74e-4bf0-85a9-047573e69c0a" providerId="ADAL" clId="{84754B82-8901-41D1-9B6D-30D8D0EBDC0A}" dt="2022-09-11T10:01:51.417" v="24" actId="478"/>
        <pc:sldMkLst>
          <pc:docMk/>
          <pc:sldMk cId="598688459" sldId="1729"/>
        </pc:sldMkLst>
        <pc:spChg chg="del">
          <ac:chgData name="Steinar Krokstad" userId="a667d2a0-b74e-4bf0-85a9-047573e69c0a" providerId="ADAL" clId="{84754B82-8901-41D1-9B6D-30D8D0EBDC0A}" dt="2022-09-11T10:01:50.136" v="23" actId="478"/>
          <ac:spMkLst>
            <pc:docMk/>
            <pc:sldMk cId="598688459" sldId="1729"/>
            <ac:spMk id="5" creationId="{CCAC77BD-5C8F-212E-CD3C-37F14D724A81}"/>
          </ac:spMkLst>
        </pc:spChg>
        <pc:spChg chg="del">
          <ac:chgData name="Steinar Krokstad" userId="a667d2a0-b74e-4bf0-85a9-047573e69c0a" providerId="ADAL" clId="{84754B82-8901-41D1-9B6D-30D8D0EBDC0A}" dt="2022-09-11T10:01:51.417" v="24" actId="478"/>
          <ac:spMkLst>
            <pc:docMk/>
            <pc:sldMk cId="598688459" sldId="1729"/>
            <ac:spMk id="8" creationId="{CC1E8247-900A-46F0-B9F3-8E2E1B1E5F1B}"/>
          </ac:spMkLst>
        </pc:spChg>
      </pc:sldChg>
      <pc:sldChg chg="addSp delSp modSp mod modClrScheme chgLayout">
        <pc:chgData name="Steinar Krokstad" userId="a667d2a0-b74e-4bf0-85a9-047573e69c0a" providerId="ADAL" clId="{84754B82-8901-41D1-9B6D-30D8D0EBDC0A}" dt="2022-09-11T10:01:19.550" v="22" actId="1076"/>
        <pc:sldMkLst>
          <pc:docMk/>
          <pc:sldMk cId="840848318" sldId="2227"/>
        </pc:sldMkLst>
        <pc:spChg chg="del">
          <ac:chgData name="Steinar Krokstad" userId="a667d2a0-b74e-4bf0-85a9-047573e69c0a" providerId="ADAL" clId="{84754B82-8901-41D1-9B6D-30D8D0EBDC0A}" dt="2022-09-11T10:00:50.813" v="18" actId="478"/>
          <ac:spMkLst>
            <pc:docMk/>
            <pc:sldMk cId="840848318" sldId="2227"/>
            <ac:spMk id="2" creationId="{1BCA3731-969B-E08D-75BF-009289334E3A}"/>
          </ac:spMkLst>
        </pc:spChg>
        <pc:spChg chg="del">
          <ac:chgData name="Steinar Krokstad" userId="a667d2a0-b74e-4bf0-85a9-047573e69c0a" providerId="ADAL" clId="{84754B82-8901-41D1-9B6D-30D8D0EBDC0A}" dt="2022-09-11T10:00:50.813" v="18" actId="478"/>
          <ac:spMkLst>
            <pc:docMk/>
            <pc:sldMk cId="840848318" sldId="2227"/>
            <ac:spMk id="3" creationId="{DE6EE69C-F743-3124-85A6-CEABD94FFACD}"/>
          </ac:spMkLst>
        </pc:spChg>
        <pc:spChg chg="add del mod">
          <ac:chgData name="Steinar Krokstad" userId="a667d2a0-b74e-4bf0-85a9-047573e69c0a" providerId="ADAL" clId="{84754B82-8901-41D1-9B6D-30D8D0EBDC0A}" dt="2022-09-11T10:01:12.918" v="19" actId="700"/>
          <ac:spMkLst>
            <pc:docMk/>
            <pc:sldMk cId="840848318" sldId="2227"/>
            <ac:spMk id="5" creationId="{D09BBAF7-CC3A-192D-0577-8977752AFFF7}"/>
          </ac:spMkLst>
        </pc:spChg>
        <pc:spChg chg="add del mod">
          <ac:chgData name="Steinar Krokstad" userId="a667d2a0-b74e-4bf0-85a9-047573e69c0a" providerId="ADAL" clId="{84754B82-8901-41D1-9B6D-30D8D0EBDC0A}" dt="2022-09-11T10:01:12.918" v="19" actId="700"/>
          <ac:spMkLst>
            <pc:docMk/>
            <pc:sldMk cId="840848318" sldId="2227"/>
            <ac:spMk id="7" creationId="{91D76B47-82DF-980D-5E62-4B0A86786A64}"/>
          </ac:spMkLst>
        </pc:spChg>
        <pc:picChg chg="add mod">
          <ac:chgData name="Steinar Krokstad" userId="a667d2a0-b74e-4bf0-85a9-047573e69c0a" providerId="ADAL" clId="{84754B82-8901-41D1-9B6D-30D8D0EBDC0A}" dt="2022-09-11T10:01:19.550" v="22" actId="1076"/>
          <ac:picMkLst>
            <pc:docMk/>
            <pc:sldMk cId="840848318" sldId="2227"/>
            <ac:picMk id="9" creationId="{5614BBF2-8C1D-64A7-E038-77A763366E66}"/>
          </ac:picMkLst>
        </pc:picChg>
      </pc:sldChg>
      <pc:sldChg chg="ord">
        <pc:chgData name="Steinar Krokstad" userId="a667d2a0-b74e-4bf0-85a9-047573e69c0a" providerId="ADAL" clId="{84754B82-8901-41D1-9B6D-30D8D0EBDC0A}" dt="2022-09-11T10:19:29.510" v="149"/>
        <pc:sldMkLst>
          <pc:docMk/>
          <pc:sldMk cId="580159873" sldId="2232"/>
        </pc:sldMkLst>
      </pc:sldChg>
      <pc:sldChg chg="ord">
        <pc:chgData name="Steinar Krokstad" userId="a667d2a0-b74e-4bf0-85a9-047573e69c0a" providerId="ADAL" clId="{84754B82-8901-41D1-9B6D-30D8D0EBDC0A}" dt="2022-09-11T10:23:43.370" v="322"/>
        <pc:sldMkLst>
          <pc:docMk/>
          <pc:sldMk cId="285641830" sldId="2233"/>
        </pc:sldMkLst>
      </pc:sldChg>
      <pc:sldChg chg="ord">
        <pc:chgData name="Steinar Krokstad" userId="a667d2a0-b74e-4bf0-85a9-047573e69c0a" providerId="ADAL" clId="{84754B82-8901-41D1-9B6D-30D8D0EBDC0A}" dt="2022-09-11T10:23:41.844" v="320"/>
        <pc:sldMkLst>
          <pc:docMk/>
          <pc:sldMk cId="483933536" sldId="2239"/>
        </pc:sldMkLst>
      </pc:sldChg>
      <pc:sldChg chg="addSp delSp modSp new mod modClrScheme chgLayout">
        <pc:chgData name="Steinar Krokstad" userId="a667d2a0-b74e-4bf0-85a9-047573e69c0a" providerId="ADAL" clId="{84754B82-8901-41D1-9B6D-30D8D0EBDC0A}" dt="2022-09-11T10:13:15.705" v="88" actId="20577"/>
        <pc:sldMkLst>
          <pc:docMk/>
          <pc:sldMk cId="2210614022" sldId="2241"/>
        </pc:sldMkLst>
        <pc:spChg chg="del">
          <ac:chgData name="Steinar Krokstad" userId="a667d2a0-b74e-4bf0-85a9-047573e69c0a" providerId="ADAL" clId="{84754B82-8901-41D1-9B6D-30D8D0EBDC0A}" dt="2022-09-11T10:12:07.374" v="48" actId="700"/>
          <ac:spMkLst>
            <pc:docMk/>
            <pc:sldMk cId="2210614022" sldId="2241"/>
            <ac:spMk id="2" creationId="{DF2B2129-BC18-3BB4-F48A-95E598C33483}"/>
          </ac:spMkLst>
        </pc:spChg>
        <pc:spChg chg="del">
          <ac:chgData name="Steinar Krokstad" userId="a667d2a0-b74e-4bf0-85a9-047573e69c0a" providerId="ADAL" clId="{84754B82-8901-41D1-9B6D-30D8D0EBDC0A}" dt="2022-09-11T10:12:07.374" v="48" actId="700"/>
          <ac:spMkLst>
            <pc:docMk/>
            <pc:sldMk cId="2210614022" sldId="2241"/>
            <ac:spMk id="3" creationId="{5EC18F1E-4947-95D9-255A-DF2D96B8F478}"/>
          </ac:spMkLst>
        </pc:spChg>
        <pc:spChg chg="add mod ord">
          <ac:chgData name="Steinar Krokstad" userId="a667d2a0-b74e-4bf0-85a9-047573e69c0a" providerId="ADAL" clId="{84754B82-8901-41D1-9B6D-30D8D0EBDC0A}" dt="2022-09-11T10:13:09.215" v="62" actId="26606"/>
          <ac:spMkLst>
            <pc:docMk/>
            <pc:sldMk cId="2210614022" sldId="2241"/>
            <ac:spMk id="5" creationId="{73598EE3-DFED-8A86-2372-429890BC17AE}"/>
          </ac:spMkLst>
        </pc:spChg>
        <pc:spChg chg="add mod">
          <ac:chgData name="Steinar Krokstad" userId="a667d2a0-b74e-4bf0-85a9-047573e69c0a" providerId="ADAL" clId="{84754B82-8901-41D1-9B6D-30D8D0EBDC0A}" dt="2022-09-11T10:13:15.705" v="88" actId="20577"/>
          <ac:spMkLst>
            <pc:docMk/>
            <pc:sldMk cId="2210614022" sldId="2241"/>
            <ac:spMk id="12" creationId="{39DDAA9E-891A-ADD7-25FD-2755C2982B1A}"/>
          </ac:spMkLst>
        </pc:spChg>
        <pc:picChg chg="add mod">
          <ac:chgData name="Steinar Krokstad" userId="a667d2a0-b74e-4bf0-85a9-047573e69c0a" providerId="ADAL" clId="{84754B82-8901-41D1-9B6D-30D8D0EBDC0A}" dt="2022-09-11T10:13:09.215" v="62" actId="26606"/>
          <ac:picMkLst>
            <pc:docMk/>
            <pc:sldMk cId="2210614022" sldId="2241"/>
            <ac:picMk id="7" creationId="{714D3B6C-9F52-AE8C-8AA4-D4B38099DEBD}"/>
          </ac:picMkLst>
        </pc:picChg>
      </pc:sldChg>
      <pc:sldChg chg="addSp delSp modSp new mod modClrScheme chgLayout">
        <pc:chgData name="Steinar Krokstad" userId="a667d2a0-b74e-4bf0-85a9-047573e69c0a" providerId="ADAL" clId="{84754B82-8901-41D1-9B6D-30D8D0EBDC0A}" dt="2022-09-11T10:20:22.676" v="201" actId="20577"/>
        <pc:sldMkLst>
          <pc:docMk/>
          <pc:sldMk cId="1683016354" sldId="2242"/>
        </pc:sldMkLst>
        <pc:spChg chg="add mod">
          <ac:chgData name="Steinar Krokstad" userId="a667d2a0-b74e-4bf0-85a9-047573e69c0a" providerId="ADAL" clId="{84754B82-8901-41D1-9B6D-30D8D0EBDC0A}" dt="2022-09-11T10:20:22.676" v="201" actId="20577"/>
          <ac:spMkLst>
            <pc:docMk/>
            <pc:sldMk cId="1683016354" sldId="2242"/>
            <ac:spMk id="2" creationId="{2EFA9116-F109-EE61-5812-598C9FA27055}"/>
          </ac:spMkLst>
        </pc:spChg>
        <pc:spChg chg="add del mod">
          <ac:chgData name="Steinar Krokstad" userId="a667d2a0-b74e-4bf0-85a9-047573e69c0a" providerId="ADAL" clId="{84754B82-8901-41D1-9B6D-30D8D0EBDC0A}" dt="2022-09-11T10:14:52.841" v="124" actId="478"/>
          <ac:spMkLst>
            <pc:docMk/>
            <pc:sldMk cId="1683016354" sldId="2242"/>
            <ac:spMk id="3" creationId="{E01AE625-6191-3FF8-B873-DA6ED7D3A654}"/>
          </ac:spMkLst>
        </pc:spChg>
        <pc:picChg chg="add mod">
          <ac:chgData name="Steinar Krokstad" userId="a667d2a0-b74e-4bf0-85a9-047573e69c0a" providerId="ADAL" clId="{84754B82-8901-41D1-9B6D-30D8D0EBDC0A}" dt="2022-09-11T10:19:50.181" v="150" actId="1076"/>
          <ac:picMkLst>
            <pc:docMk/>
            <pc:sldMk cId="1683016354" sldId="2242"/>
            <ac:picMk id="5" creationId="{1CF27F9D-F173-92CD-742D-CF1585BEA4BF}"/>
          </ac:picMkLst>
        </pc:picChg>
      </pc:sldChg>
      <pc:sldChg chg="new del">
        <pc:chgData name="Steinar Krokstad" userId="a667d2a0-b74e-4bf0-85a9-047573e69c0a" providerId="ADAL" clId="{84754B82-8901-41D1-9B6D-30D8D0EBDC0A}" dt="2022-09-11T10:17:39.282" v="133" actId="47"/>
        <pc:sldMkLst>
          <pc:docMk/>
          <pc:sldMk cId="1661745690" sldId="2243"/>
        </pc:sldMkLst>
      </pc:sldChg>
      <pc:sldChg chg="add del">
        <pc:chgData name="Steinar Krokstad" userId="a667d2a0-b74e-4bf0-85a9-047573e69c0a" providerId="ADAL" clId="{84754B82-8901-41D1-9B6D-30D8D0EBDC0A}" dt="2022-09-11T10:20:38.322" v="203" actId="47"/>
        <pc:sldMkLst>
          <pc:docMk/>
          <pc:sldMk cId="3504167448" sldId="2244"/>
        </pc:sldMkLst>
      </pc:sldChg>
      <pc:sldChg chg="add del">
        <pc:chgData name="Steinar Krokstad" userId="a667d2a0-b74e-4bf0-85a9-047573e69c0a" providerId="ADAL" clId="{84754B82-8901-41D1-9B6D-30D8D0EBDC0A}" dt="2022-09-11T10:21:12.409" v="232" actId="47"/>
        <pc:sldMkLst>
          <pc:docMk/>
          <pc:sldMk cId="4191803901" sldId="2245"/>
        </pc:sldMkLst>
      </pc:sldChg>
      <pc:sldChg chg="modSp add">
        <pc:chgData name="Steinar Krokstad" userId="a667d2a0-b74e-4bf0-85a9-047573e69c0a" providerId="ADAL" clId="{84754B82-8901-41D1-9B6D-30D8D0EBDC0A}" dt="2022-09-11T10:21:00.676" v="230" actId="20577"/>
        <pc:sldMkLst>
          <pc:docMk/>
          <pc:sldMk cId="986923314" sldId="2246"/>
        </pc:sldMkLst>
        <pc:spChg chg="mod">
          <ac:chgData name="Steinar Krokstad" userId="a667d2a0-b74e-4bf0-85a9-047573e69c0a" providerId="ADAL" clId="{84754B82-8901-41D1-9B6D-30D8D0EBDC0A}" dt="2022-09-11T10:21:00.676" v="230" actId="20577"/>
          <ac:spMkLst>
            <pc:docMk/>
            <pc:sldMk cId="986923314" sldId="2246"/>
            <ac:spMk id="2" creationId="{2EFA9116-F109-EE61-5812-598C9FA27055}"/>
          </ac:spMkLst>
        </pc:spChg>
      </pc:sldChg>
      <pc:sldChg chg="modSp add">
        <pc:chgData name="Steinar Krokstad" userId="a667d2a0-b74e-4bf0-85a9-047573e69c0a" providerId="ADAL" clId="{84754B82-8901-41D1-9B6D-30D8D0EBDC0A}" dt="2022-09-11T10:21:37.812" v="288" actId="20577"/>
        <pc:sldMkLst>
          <pc:docMk/>
          <pc:sldMk cId="3343504027" sldId="2247"/>
        </pc:sldMkLst>
        <pc:spChg chg="mod">
          <ac:chgData name="Steinar Krokstad" userId="a667d2a0-b74e-4bf0-85a9-047573e69c0a" providerId="ADAL" clId="{84754B82-8901-41D1-9B6D-30D8D0EBDC0A}" dt="2022-09-11T10:21:37.812" v="288" actId="20577"/>
          <ac:spMkLst>
            <pc:docMk/>
            <pc:sldMk cId="3343504027" sldId="2247"/>
            <ac:spMk id="2" creationId="{2EFA9116-F109-EE61-5812-598C9FA27055}"/>
          </ac:spMkLst>
        </pc:spChg>
      </pc:sldChg>
      <pc:sldChg chg="modSp add">
        <pc:chgData name="Steinar Krokstad" userId="a667d2a0-b74e-4bf0-85a9-047573e69c0a" providerId="ADAL" clId="{84754B82-8901-41D1-9B6D-30D8D0EBDC0A}" dt="2022-09-11T10:22:17.556" v="318" actId="20577"/>
        <pc:sldMkLst>
          <pc:docMk/>
          <pc:sldMk cId="876464793" sldId="2248"/>
        </pc:sldMkLst>
        <pc:spChg chg="mod">
          <ac:chgData name="Steinar Krokstad" userId="a667d2a0-b74e-4bf0-85a9-047573e69c0a" providerId="ADAL" clId="{84754B82-8901-41D1-9B6D-30D8D0EBDC0A}" dt="2022-09-11T10:22:17.556" v="318" actId="20577"/>
          <ac:spMkLst>
            <pc:docMk/>
            <pc:sldMk cId="876464793" sldId="2248"/>
            <ac:spMk id="2" creationId="{2EFA9116-F109-EE61-5812-598C9FA2705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801A6-B575-4E52-AEEA-B77E040F9C2E}" type="doc">
      <dgm:prSet loTypeId="urn:microsoft.com/office/officeart/2005/8/layout/pyramid1" loCatId="pyramid" qsTypeId="urn:microsoft.com/office/officeart/2005/8/quickstyle/simple1" qsCatId="simple" csTypeId="urn:microsoft.com/office/officeart/2005/8/colors/accent1_2" csCatId="accent1" phldr="1"/>
      <dgm:spPr/>
    </dgm:pt>
    <dgm:pt modelId="{77B8B18F-7CC2-4B80-8841-1E5086344FE6}">
      <dgm:prSet phldrT="[Text]" custT="1"/>
      <dgm:spPr/>
      <dgm:t>
        <a:bodyPr/>
        <a:lstStyle/>
        <a:p>
          <a:endParaRPr lang="nb-NO" sz="1050" b="0" dirty="0"/>
        </a:p>
        <a:p>
          <a:endParaRPr lang="nb-NO" sz="1050" b="0" dirty="0"/>
        </a:p>
        <a:p>
          <a:r>
            <a:rPr lang="nb-NO" sz="1400" b="0" dirty="0" err="1"/>
            <a:t>Hodebra</a:t>
          </a:r>
          <a:endParaRPr lang="nb-NO" sz="1600" b="0" dirty="0"/>
        </a:p>
      </dgm:t>
    </dgm:pt>
    <dgm:pt modelId="{5E4A9C0E-7C65-4314-AA84-9407BC17D0B8}" type="parTrans" cxnId="{F3684905-AD41-407E-8D2B-59BB8FB8FE5F}">
      <dgm:prSet/>
      <dgm:spPr/>
      <dgm:t>
        <a:bodyPr/>
        <a:lstStyle/>
        <a:p>
          <a:endParaRPr lang="nb-NO" sz="1800" b="0"/>
        </a:p>
      </dgm:t>
    </dgm:pt>
    <dgm:pt modelId="{8E10F649-AD3F-4075-88C0-4E3300F86D4A}" type="sibTrans" cxnId="{F3684905-AD41-407E-8D2B-59BB8FB8FE5F}">
      <dgm:prSet/>
      <dgm:spPr/>
      <dgm:t>
        <a:bodyPr/>
        <a:lstStyle/>
        <a:p>
          <a:endParaRPr lang="nb-NO" sz="1800" b="0"/>
        </a:p>
      </dgm:t>
    </dgm:pt>
    <dgm:pt modelId="{B2CC4D70-56F0-43EE-9261-C8904FCC5990}">
      <dgm:prSet phldrT="[Text]" custT="1"/>
      <dgm:spPr/>
      <dgm:t>
        <a:bodyPr/>
        <a:lstStyle/>
        <a:p>
          <a:r>
            <a:rPr lang="nb-NO" sz="1400" b="0" dirty="0"/>
            <a:t>ABC for bedre mental sunnhet</a:t>
          </a:r>
        </a:p>
      </dgm:t>
    </dgm:pt>
    <dgm:pt modelId="{3B2596E4-777A-4C1D-A05C-749290E8B064}" type="parTrans" cxnId="{F4D1F1EB-255E-434C-B8E8-7EF4A3384E46}">
      <dgm:prSet/>
      <dgm:spPr/>
      <dgm:t>
        <a:bodyPr/>
        <a:lstStyle/>
        <a:p>
          <a:endParaRPr lang="nb-NO" sz="1800" b="0"/>
        </a:p>
      </dgm:t>
    </dgm:pt>
    <dgm:pt modelId="{A295778F-970C-42B0-B02D-AE17EAD20997}" type="sibTrans" cxnId="{F4D1F1EB-255E-434C-B8E8-7EF4A3384E46}">
      <dgm:prSet/>
      <dgm:spPr/>
      <dgm:t>
        <a:bodyPr/>
        <a:lstStyle/>
        <a:p>
          <a:endParaRPr lang="nb-NO" sz="1800" b="0"/>
        </a:p>
      </dgm:t>
    </dgm:pt>
    <dgm:pt modelId="{B205E244-3D63-4B52-B652-B717923AE50C}">
      <dgm:prSet phldrT="[Text]" custT="1"/>
      <dgm:spPr/>
      <dgm:t>
        <a:bodyPr/>
        <a:lstStyle/>
        <a:p>
          <a:r>
            <a:rPr lang="nb-NO" sz="1600" b="0" i="0" dirty="0"/>
            <a:t>Fem råd for økt livskvalitet og sterkere psykisk helse</a:t>
          </a:r>
          <a:endParaRPr lang="nb-NO" sz="1600" b="0" dirty="0"/>
        </a:p>
      </dgm:t>
    </dgm:pt>
    <dgm:pt modelId="{26671D3C-DBC9-4FDE-858E-9DDCADE71B16}" type="parTrans" cxnId="{97D4C85A-35E4-4B79-8C10-64179D02901A}">
      <dgm:prSet/>
      <dgm:spPr/>
      <dgm:t>
        <a:bodyPr/>
        <a:lstStyle/>
        <a:p>
          <a:endParaRPr lang="nb-NO" sz="1800" b="0"/>
        </a:p>
      </dgm:t>
    </dgm:pt>
    <dgm:pt modelId="{98FB2674-6A25-4FFB-82CD-D3C074927628}" type="sibTrans" cxnId="{97D4C85A-35E4-4B79-8C10-64179D02901A}">
      <dgm:prSet/>
      <dgm:spPr/>
      <dgm:t>
        <a:bodyPr/>
        <a:lstStyle/>
        <a:p>
          <a:endParaRPr lang="nb-NO" sz="1800" b="0"/>
        </a:p>
      </dgm:t>
    </dgm:pt>
    <dgm:pt modelId="{998DED29-4766-4469-8AB1-C56B89DB3A31}">
      <dgm:prSet phldrT="[Text]" custT="1"/>
      <dgm:spPr/>
      <dgm:t>
        <a:bodyPr/>
        <a:lstStyle/>
        <a:p>
          <a:r>
            <a:rPr lang="en-US" sz="1600" b="0" i="0" dirty="0"/>
            <a:t>Ten Keys to Happier Living  og </a:t>
          </a:r>
          <a:r>
            <a:rPr lang="en-US" sz="1600" b="0" i="0" dirty="0" err="1"/>
            <a:t>andre</a:t>
          </a:r>
          <a:r>
            <a:rPr lang="en-US" sz="1600" b="0" i="0" dirty="0"/>
            <a:t> </a:t>
          </a:r>
          <a:r>
            <a:rPr lang="en-US" sz="1600" b="0" i="0" dirty="0" err="1"/>
            <a:t>rammeverk</a:t>
          </a:r>
          <a:endParaRPr lang="nb-NO" sz="1600" b="0" dirty="0"/>
        </a:p>
      </dgm:t>
    </dgm:pt>
    <dgm:pt modelId="{6BAC0FCB-2ED5-4438-A222-3C1C95E2BBA3}" type="parTrans" cxnId="{94EB0606-2254-43AB-8C63-740C34A84588}">
      <dgm:prSet/>
      <dgm:spPr/>
      <dgm:t>
        <a:bodyPr/>
        <a:lstStyle/>
        <a:p>
          <a:endParaRPr lang="nb-NO" sz="1800" b="0"/>
        </a:p>
      </dgm:t>
    </dgm:pt>
    <dgm:pt modelId="{0240AD3B-0160-4AE7-8649-85C59CAC44CD}" type="sibTrans" cxnId="{94EB0606-2254-43AB-8C63-740C34A84588}">
      <dgm:prSet/>
      <dgm:spPr/>
      <dgm:t>
        <a:bodyPr/>
        <a:lstStyle/>
        <a:p>
          <a:endParaRPr lang="nb-NO" sz="1800" b="0"/>
        </a:p>
      </dgm:t>
    </dgm:pt>
    <dgm:pt modelId="{FDF6A631-E1D5-4833-B141-138CA145BA1A}">
      <dgm:prSet phldrT="[Text]" custT="1"/>
      <dgm:spPr/>
      <dgm:t>
        <a:bodyPr/>
        <a:lstStyle/>
        <a:p>
          <a:r>
            <a:rPr lang="nb-NO" sz="1600" b="0" dirty="0"/>
            <a:t>Vitenskapelig grunnlag: Mattering osv. </a:t>
          </a:r>
        </a:p>
      </dgm:t>
    </dgm:pt>
    <dgm:pt modelId="{0BA9ECBF-0510-4F9F-AE0E-478B52A6D234}" type="parTrans" cxnId="{F78681F5-0FFE-4A93-BC6E-12798E4F7712}">
      <dgm:prSet/>
      <dgm:spPr/>
      <dgm:t>
        <a:bodyPr/>
        <a:lstStyle/>
        <a:p>
          <a:endParaRPr lang="nb-NO" sz="1800" b="0"/>
        </a:p>
      </dgm:t>
    </dgm:pt>
    <dgm:pt modelId="{6758CD7B-ACE5-47AA-81B8-5AD851CAC501}" type="sibTrans" cxnId="{F78681F5-0FFE-4A93-BC6E-12798E4F7712}">
      <dgm:prSet/>
      <dgm:spPr/>
      <dgm:t>
        <a:bodyPr/>
        <a:lstStyle/>
        <a:p>
          <a:endParaRPr lang="nb-NO" sz="1800" b="0"/>
        </a:p>
      </dgm:t>
    </dgm:pt>
    <dgm:pt modelId="{87D9E5F2-CD07-47E1-A29B-EC6E42203DB2}" type="pres">
      <dgm:prSet presAssocID="{7AF801A6-B575-4E52-AEEA-B77E040F9C2E}" presName="Name0" presStyleCnt="0">
        <dgm:presLayoutVars>
          <dgm:dir/>
          <dgm:animLvl val="lvl"/>
          <dgm:resizeHandles val="exact"/>
        </dgm:presLayoutVars>
      </dgm:prSet>
      <dgm:spPr/>
    </dgm:pt>
    <dgm:pt modelId="{259F9084-D662-453F-9EA6-478DD0188902}" type="pres">
      <dgm:prSet presAssocID="{77B8B18F-7CC2-4B80-8841-1E5086344FE6}" presName="Name8" presStyleCnt="0"/>
      <dgm:spPr/>
    </dgm:pt>
    <dgm:pt modelId="{EE1E8879-3966-46AC-8E5C-12EEB0B07F95}" type="pres">
      <dgm:prSet presAssocID="{77B8B18F-7CC2-4B80-8841-1E5086344FE6}" presName="level" presStyleLbl="node1" presStyleIdx="0" presStyleCnt="5">
        <dgm:presLayoutVars>
          <dgm:chMax val="1"/>
          <dgm:bulletEnabled val="1"/>
        </dgm:presLayoutVars>
      </dgm:prSet>
      <dgm:spPr/>
    </dgm:pt>
    <dgm:pt modelId="{4381AF7E-E144-41D7-8E12-5239D901CA37}" type="pres">
      <dgm:prSet presAssocID="{77B8B18F-7CC2-4B80-8841-1E5086344FE6}" presName="levelTx" presStyleLbl="revTx" presStyleIdx="0" presStyleCnt="0">
        <dgm:presLayoutVars>
          <dgm:chMax val="1"/>
          <dgm:bulletEnabled val="1"/>
        </dgm:presLayoutVars>
      </dgm:prSet>
      <dgm:spPr/>
    </dgm:pt>
    <dgm:pt modelId="{BD67BE83-5BC1-4D01-AEA1-2E19ED0B195D}" type="pres">
      <dgm:prSet presAssocID="{B2CC4D70-56F0-43EE-9261-C8904FCC5990}" presName="Name8" presStyleCnt="0"/>
      <dgm:spPr/>
    </dgm:pt>
    <dgm:pt modelId="{A741D72C-167E-4474-940A-5D0E67E50B4E}" type="pres">
      <dgm:prSet presAssocID="{B2CC4D70-56F0-43EE-9261-C8904FCC5990}" presName="level" presStyleLbl="node1" presStyleIdx="1" presStyleCnt="5">
        <dgm:presLayoutVars>
          <dgm:chMax val="1"/>
          <dgm:bulletEnabled val="1"/>
        </dgm:presLayoutVars>
      </dgm:prSet>
      <dgm:spPr/>
    </dgm:pt>
    <dgm:pt modelId="{C6C2E1E3-11B6-43DB-9B47-1DED677A3D39}" type="pres">
      <dgm:prSet presAssocID="{B2CC4D70-56F0-43EE-9261-C8904FCC5990}" presName="levelTx" presStyleLbl="revTx" presStyleIdx="0" presStyleCnt="0">
        <dgm:presLayoutVars>
          <dgm:chMax val="1"/>
          <dgm:bulletEnabled val="1"/>
        </dgm:presLayoutVars>
      </dgm:prSet>
      <dgm:spPr/>
    </dgm:pt>
    <dgm:pt modelId="{FFB09547-95B9-40AE-8736-8549AA0D4F97}" type="pres">
      <dgm:prSet presAssocID="{B205E244-3D63-4B52-B652-B717923AE50C}" presName="Name8" presStyleCnt="0"/>
      <dgm:spPr/>
    </dgm:pt>
    <dgm:pt modelId="{E61F93C3-93D9-4061-BB10-7188FB784E0C}" type="pres">
      <dgm:prSet presAssocID="{B205E244-3D63-4B52-B652-B717923AE50C}" presName="level" presStyleLbl="node1" presStyleIdx="2" presStyleCnt="5">
        <dgm:presLayoutVars>
          <dgm:chMax val="1"/>
          <dgm:bulletEnabled val="1"/>
        </dgm:presLayoutVars>
      </dgm:prSet>
      <dgm:spPr/>
    </dgm:pt>
    <dgm:pt modelId="{A9943921-B73A-4EF7-B03C-0762581C0AF5}" type="pres">
      <dgm:prSet presAssocID="{B205E244-3D63-4B52-B652-B717923AE50C}" presName="levelTx" presStyleLbl="revTx" presStyleIdx="0" presStyleCnt="0">
        <dgm:presLayoutVars>
          <dgm:chMax val="1"/>
          <dgm:bulletEnabled val="1"/>
        </dgm:presLayoutVars>
      </dgm:prSet>
      <dgm:spPr/>
    </dgm:pt>
    <dgm:pt modelId="{201A16BA-329C-4545-B2DF-F1357C224715}" type="pres">
      <dgm:prSet presAssocID="{998DED29-4766-4469-8AB1-C56B89DB3A31}" presName="Name8" presStyleCnt="0"/>
      <dgm:spPr/>
    </dgm:pt>
    <dgm:pt modelId="{271D3CFA-56F5-459C-98AB-DF1CA93CDDA5}" type="pres">
      <dgm:prSet presAssocID="{998DED29-4766-4469-8AB1-C56B89DB3A31}" presName="level" presStyleLbl="node1" presStyleIdx="3" presStyleCnt="5">
        <dgm:presLayoutVars>
          <dgm:chMax val="1"/>
          <dgm:bulletEnabled val="1"/>
        </dgm:presLayoutVars>
      </dgm:prSet>
      <dgm:spPr/>
    </dgm:pt>
    <dgm:pt modelId="{253D512F-F75F-4C1D-88E3-587E9A55C646}" type="pres">
      <dgm:prSet presAssocID="{998DED29-4766-4469-8AB1-C56B89DB3A31}" presName="levelTx" presStyleLbl="revTx" presStyleIdx="0" presStyleCnt="0">
        <dgm:presLayoutVars>
          <dgm:chMax val="1"/>
          <dgm:bulletEnabled val="1"/>
        </dgm:presLayoutVars>
      </dgm:prSet>
      <dgm:spPr/>
    </dgm:pt>
    <dgm:pt modelId="{127AD228-2A65-4EB5-8981-F639426C5246}" type="pres">
      <dgm:prSet presAssocID="{FDF6A631-E1D5-4833-B141-138CA145BA1A}" presName="Name8" presStyleCnt="0"/>
      <dgm:spPr/>
    </dgm:pt>
    <dgm:pt modelId="{7883E6E5-9F91-43BE-AE71-D371A318B385}" type="pres">
      <dgm:prSet presAssocID="{FDF6A631-E1D5-4833-B141-138CA145BA1A}" presName="level" presStyleLbl="node1" presStyleIdx="4" presStyleCnt="5" custLinFactNeighborX="-1490" custLinFactNeighborY="1622">
        <dgm:presLayoutVars>
          <dgm:chMax val="1"/>
          <dgm:bulletEnabled val="1"/>
        </dgm:presLayoutVars>
      </dgm:prSet>
      <dgm:spPr/>
    </dgm:pt>
    <dgm:pt modelId="{5CE79E31-3D57-431D-AC3E-E8D28073D2A9}" type="pres">
      <dgm:prSet presAssocID="{FDF6A631-E1D5-4833-B141-138CA145BA1A}" presName="levelTx" presStyleLbl="revTx" presStyleIdx="0" presStyleCnt="0">
        <dgm:presLayoutVars>
          <dgm:chMax val="1"/>
          <dgm:bulletEnabled val="1"/>
        </dgm:presLayoutVars>
      </dgm:prSet>
      <dgm:spPr/>
    </dgm:pt>
  </dgm:ptLst>
  <dgm:cxnLst>
    <dgm:cxn modelId="{F3684905-AD41-407E-8D2B-59BB8FB8FE5F}" srcId="{7AF801A6-B575-4E52-AEEA-B77E040F9C2E}" destId="{77B8B18F-7CC2-4B80-8841-1E5086344FE6}" srcOrd="0" destOrd="0" parTransId="{5E4A9C0E-7C65-4314-AA84-9407BC17D0B8}" sibTransId="{8E10F649-AD3F-4075-88C0-4E3300F86D4A}"/>
    <dgm:cxn modelId="{94EB0606-2254-43AB-8C63-740C34A84588}" srcId="{7AF801A6-B575-4E52-AEEA-B77E040F9C2E}" destId="{998DED29-4766-4469-8AB1-C56B89DB3A31}" srcOrd="3" destOrd="0" parTransId="{6BAC0FCB-2ED5-4438-A222-3C1C95E2BBA3}" sibTransId="{0240AD3B-0160-4AE7-8649-85C59CAC44CD}"/>
    <dgm:cxn modelId="{97D4C85A-35E4-4B79-8C10-64179D02901A}" srcId="{7AF801A6-B575-4E52-AEEA-B77E040F9C2E}" destId="{B205E244-3D63-4B52-B652-B717923AE50C}" srcOrd="2" destOrd="0" parTransId="{26671D3C-DBC9-4FDE-858E-9DDCADE71B16}" sibTransId="{98FB2674-6A25-4FFB-82CD-D3C074927628}"/>
    <dgm:cxn modelId="{CCE69682-229E-43EF-AB25-24299986B6F6}" type="presOf" srcId="{7AF801A6-B575-4E52-AEEA-B77E040F9C2E}" destId="{87D9E5F2-CD07-47E1-A29B-EC6E42203DB2}" srcOrd="0" destOrd="0" presId="urn:microsoft.com/office/officeart/2005/8/layout/pyramid1"/>
    <dgm:cxn modelId="{1A8DE085-AE6B-41E0-A234-8361265A5B2A}" type="presOf" srcId="{FDF6A631-E1D5-4833-B141-138CA145BA1A}" destId="{5CE79E31-3D57-431D-AC3E-E8D28073D2A9}" srcOrd="1" destOrd="0" presId="urn:microsoft.com/office/officeart/2005/8/layout/pyramid1"/>
    <dgm:cxn modelId="{DB8FCE8E-4153-4706-B374-487716356024}" type="presOf" srcId="{B205E244-3D63-4B52-B652-B717923AE50C}" destId="{E61F93C3-93D9-4061-BB10-7188FB784E0C}" srcOrd="0" destOrd="0" presId="urn:microsoft.com/office/officeart/2005/8/layout/pyramid1"/>
    <dgm:cxn modelId="{9BF1448F-4A23-4418-B823-BE6FF4E1405C}" type="presOf" srcId="{77B8B18F-7CC2-4B80-8841-1E5086344FE6}" destId="{4381AF7E-E144-41D7-8E12-5239D901CA37}" srcOrd="1" destOrd="0" presId="urn:microsoft.com/office/officeart/2005/8/layout/pyramid1"/>
    <dgm:cxn modelId="{9C3F0E9A-D886-4415-A34F-180E034B474A}" type="presOf" srcId="{998DED29-4766-4469-8AB1-C56B89DB3A31}" destId="{271D3CFA-56F5-459C-98AB-DF1CA93CDDA5}" srcOrd="0" destOrd="0" presId="urn:microsoft.com/office/officeart/2005/8/layout/pyramid1"/>
    <dgm:cxn modelId="{C5578CB5-EDBD-4C78-83DC-837DFCDD7217}" type="presOf" srcId="{B205E244-3D63-4B52-B652-B717923AE50C}" destId="{A9943921-B73A-4EF7-B03C-0762581C0AF5}" srcOrd="1" destOrd="0" presId="urn:microsoft.com/office/officeart/2005/8/layout/pyramid1"/>
    <dgm:cxn modelId="{5D9879C8-B67C-4884-88E1-58B298177DBF}" type="presOf" srcId="{B2CC4D70-56F0-43EE-9261-C8904FCC5990}" destId="{C6C2E1E3-11B6-43DB-9B47-1DED677A3D39}" srcOrd="1" destOrd="0" presId="urn:microsoft.com/office/officeart/2005/8/layout/pyramid1"/>
    <dgm:cxn modelId="{C3FFECD8-6EA0-4D42-96F8-0C9B05A789F8}" type="presOf" srcId="{B2CC4D70-56F0-43EE-9261-C8904FCC5990}" destId="{A741D72C-167E-4474-940A-5D0E67E50B4E}" srcOrd="0" destOrd="0" presId="urn:microsoft.com/office/officeart/2005/8/layout/pyramid1"/>
    <dgm:cxn modelId="{83C89EDF-F520-4DB5-8A47-60487FC4E7BF}" type="presOf" srcId="{FDF6A631-E1D5-4833-B141-138CA145BA1A}" destId="{7883E6E5-9F91-43BE-AE71-D371A318B385}" srcOrd="0" destOrd="0" presId="urn:microsoft.com/office/officeart/2005/8/layout/pyramid1"/>
    <dgm:cxn modelId="{B387C4EB-8F66-4998-92CF-B2B2C092220B}" type="presOf" srcId="{998DED29-4766-4469-8AB1-C56B89DB3A31}" destId="{253D512F-F75F-4C1D-88E3-587E9A55C646}" srcOrd="1" destOrd="0" presId="urn:microsoft.com/office/officeart/2005/8/layout/pyramid1"/>
    <dgm:cxn modelId="{F4D1F1EB-255E-434C-B8E8-7EF4A3384E46}" srcId="{7AF801A6-B575-4E52-AEEA-B77E040F9C2E}" destId="{B2CC4D70-56F0-43EE-9261-C8904FCC5990}" srcOrd="1" destOrd="0" parTransId="{3B2596E4-777A-4C1D-A05C-749290E8B064}" sibTransId="{A295778F-970C-42B0-B02D-AE17EAD20997}"/>
    <dgm:cxn modelId="{F78681F5-0FFE-4A93-BC6E-12798E4F7712}" srcId="{7AF801A6-B575-4E52-AEEA-B77E040F9C2E}" destId="{FDF6A631-E1D5-4833-B141-138CA145BA1A}" srcOrd="4" destOrd="0" parTransId="{0BA9ECBF-0510-4F9F-AE0E-478B52A6D234}" sibTransId="{6758CD7B-ACE5-47AA-81B8-5AD851CAC501}"/>
    <dgm:cxn modelId="{76BAB6F6-3B2C-4D7A-8B0A-88A9D067342A}" type="presOf" srcId="{77B8B18F-7CC2-4B80-8841-1E5086344FE6}" destId="{EE1E8879-3966-46AC-8E5C-12EEB0B07F95}" srcOrd="0" destOrd="0" presId="urn:microsoft.com/office/officeart/2005/8/layout/pyramid1"/>
    <dgm:cxn modelId="{3EC4325B-72FF-46B4-874C-14F8FD34BB67}" type="presParOf" srcId="{87D9E5F2-CD07-47E1-A29B-EC6E42203DB2}" destId="{259F9084-D662-453F-9EA6-478DD0188902}" srcOrd="0" destOrd="0" presId="urn:microsoft.com/office/officeart/2005/8/layout/pyramid1"/>
    <dgm:cxn modelId="{501D9E1E-4BE2-4CA8-A121-3A353A8B5E7D}" type="presParOf" srcId="{259F9084-D662-453F-9EA6-478DD0188902}" destId="{EE1E8879-3966-46AC-8E5C-12EEB0B07F95}" srcOrd="0" destOrd="0" presId="urn:microsoft.com/office/officeart/2005/8/layout/pyramid1"/>
    <dgm:cxn modelId="{C464EE1D-90B7-4943-A4EA-F9DBD4FB97B4}" type="presParOf" srcId="{259F9084-D662-453F-9EA6-478DD0188902}" destId="{4381AF7E-E144-41D7-8E12-5239D901CA37}" srcOrd="1" destOrd="0" presId="urn:microsoft.com/office/officeart/2005/8/layout/pyramid1"/>
    <dgm:cxn modelId="{5CBDD979-CC99-48C1-B3CE-11A5CA7EDAD8}" type="presParOf" srcId="{87D9E5F2-CD07-47E1-A29B-EC6E42203DB2}" destId="{BD67BE83-5BC1-4D01-AEA1-2E19ED0B195D}" srcOrd="1" destOrd="0" presId="urn:microsoft.com/office/officeart/2005/8/layout/pyramid1"/>
    <dgm:cxn modelId="{CEC577DF-413A-4121-A706-8FA02EF1510C}" type="presParOf" srcId="{BD67BE83-5BC1-4D01-AEA1-2E19ED0B195D}" destId="{A741D72C-167E-4474-940A-5D0E67E50B4E}" srcOrd="0" destOrd="0" presId="urn:microsoft.com/office/officeart/2005/8/layout/pyramid1"/>
    <dgm:cxn modelId="{C6445BB1-FA00-4219-830F-42A5E0832CAF}" type="presParOf" srcId="{BD67BE83-5BC1-4D01-AEA1-2E19ED0B195D}" destId="{C6C2E1E3-11B6-43DB-9B47-1DED677A3D39}" srcOrd="1" destOrd="0" presId="urn:microsoft.com/office/officeart/2005/8/layout/pyramid1"/>
    <dgm:cxn modelId="{995780C6-7B78-4F36-9421-7A2EE03DEA11}" type="presParOf" srcId="{87D9E5F2-CD07-47E1-A29B-EC6E42203DB2}" destId="{FFB09547-95B9-40AE-8736-8549AA0D4F97}" srcOrd="2" destOrd="0" presId="urn:microsoft.com/office/officeart/2005/8/layout/pyramid1"/>
    <dgm:cxn modelId="{3D67C5A2-B0BD-413E-A9AB-4D15E199AFCA}" type="presParOf" srcId="{FFB09547-95B9-40AE-8736-8549AA0D4F97}" destId="{E61F93C3-93D9-4061-BB10-7188FB784E0C}" srcOrd="0" destOrd="0" presId="urn:microsoft.com/office/officeart/2005/8/layout/pyramid1"/>
    <dgm:cxn modelId="{7C665910-3406-494C-83EE-965340C12BBD}" type="presParOf" srcId="{FFB09547-95B9-40AE-8736-8549AA0D4F97}" destId="{A9943921-B73A-4EF7-B03C-0762581C0AF5}" srcOrd="1" destOrd="0" presId="urn:microsoft.com/office/officeart/2005/8/layout/pyramid1"/>
    <dgm:cxn modelId="{E1509EA7-AABF-4112-A657-02F10E613149}" type="presParOf" srcId="{87D9E5F2-CD07-47E1-A29B-EC6E42203DB2}" destId="{201A16BA-329C-4545-B2DF-F1357C224715}" srcOrd="3" destOrd="0" presId="urn:microsoft.com/office/officeart/2005/8/layout/pyramid1"/>
    <dgm:cxn modelId="{5D427208-1CB5-44A5-8E62-308C03187370}" type="presParOf" srcId="{201A16BA-329C-4545-B2DF-F1357C224715}" destId="{271D3CFA-56F5-459C-98AB-DF1CA93CDDA5}" srcOrd="0" destOrd="0" presId="urn:microsoft.com/office/officeart/2005/8/layout/pyramid1"/>
    <dgm:cxn modelId="{A1F3E23E-64D7-46A0-BC3E-8079338F9C9B}" type="presParOf" srcId="{201A16BA-329C-4545-B2DF-F1357C224715}" destId="{253D512F-F75F-4C1D-88E3-587E9A55C646}" srcOrd="1" destOrd="0" presId="urn:microsoft.com/office/officeart/2005/8/layout/pyramid1"/>
    <dgm:cxn modelId="{AF320DDC-11B3-44B8-ADEC-D3BB25D9E141}" type="presParOf" srcId="{87D9E5F2-CD07-47E1-A29B-EC6E42203DB2}" destId="{127AD228-2A65-4EB5-8981-F639426C5246}" srcOrd="4" destOrd="0" presId="urn:microsoft.com/office/officeart/2005/8/layout/pyramid1"/>
    <dgm:cxn modelId="{CCE358F1-0C17-444C-8476-EED370E601DA}" type="presParOf" srcId="{127AD228-2A65-4EB5-8981-F639426C5246}" destId="{7883E6E5-9F91-43BE-AE71-D371A318B385}" srcOrd="0" destOrd="0" presId="urn:microsoft.com/office/officeart/2005/8/layout/pyramid1"/>
    <dgm:cxn modelId="{EC1C2B95-47EE-488F-98D0-0A99271F5619}" type="presParOf" srcId="{127AD228-2A65-4EB5-8981-F639426C5246}" destId="{5CE79E31-3D57-431D-AC3E-E8D28073D2A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E8879-3966-46AC-8E5C-12EEB0B07F95}">
      <dsp:nvSpPr>
        <dsp:cNvPr id="0" name=""/>
        <dsp:cNvSpPr/>
      </dsp:nvSpPr>
      <dsp:spPr>
        <a:xfrm>
          <a:off x="2438400" y="0"/>
          <a:ext cx="1219200" cy="910397"/>
        </a:xfrm>
        <a:prstGeom prst="trapezoid">
          <a:avLst>
            <a:gd name="adj" fmla="val 66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nb-NO" sz="1050" b="0" kern="1200" dirty="0"/>
        </a:p>
        <a:p>
          <a:pPr marL="0" lvl="0" indent="0" algn="ctr" defTabSz="466725">
            <a:lnSpc>
              <a:spcPct val="90000"/>
            </a:lnSpc>
            <a:spcBef>
              <a:spcPct val="0"/>
            </a:spcBef>
            <a:spcAft>
              <a:spcPct val="35000"/>
            </a:spcAft>
            <a:buNone/>
          </a:pPr>
          <a:endParaRPr lang="nb-NO" sz="1050" b="0" kern="1200" dirty="0"/>
        </a:p>
        <a:p>
          <a:pPr marL="0" lvl="0" indent="0" algn="ctr" defTabSz="466725">
            <a:lnSpc>
              <a:spcPct val="90000"/>
            </a:lnSpc>
            <a:spcBef>
              <a:spcPct val="0"/>
            </a:spcBef>
            <a:spcAft>
              <a:spcPct val="35000"/>
            </a:spcAft>
            <a:buNone/>
          </a:pPr>
          <a:r>
            <a:rPr lang="nb-NO" sz="1400" b="0" kern="1200" dirty="0" err="1"/>
            <a:t>Hodebra</a:t>
          </a:r>
          <a:endParaRPr lang="nb-NO" sz="1600" b="0" kern="1200" dirty="0"/>
        </a:p>
      </dsp:txBody>
      <dsp:txXfrm>
        <a:off x="2438400" y="0"/>
        <a:ext cx="1219200" cy="910397"/>
      </dsp:txXfrm>
    </dsp:sp>
    <dsp:sp modelId="{A741D72C-167E-4474-940A-5D0E67E50B4E}">
      <dsp:nvSpPr>
        <dsp:cNvPr id="0" name=""/>
        <dsp:cNvSpPr/>
      </dsp:nvSpPr>
      <dsp:spPr>
        <a:xfrm>
          <a:off x="1828800" y="910397"/>
          <a:ext cx="2438400" cy="910397"/>
        </a:xfrm>
        <a:prstGeom prst="trapezoid">
          <a:avLst>
            <a:gd name="adj" fmla="val 66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b="0" kern="1200" dirty="0"/>
            <a:t>ABC for bedre mental sunnhet</a:t>
          </a:r>
        </a:p>
      </dsp:txBody>
      <dsp:txXfrm>
        <a:off x="2255520" y="910397"/>
        <a:ext cx="1584960" cy="910397"/>
      </dsp:txXfrm>
    </dsp:sp>
    <dsp:sp modelId="{E61F93C3-93D9-4061-BB10-7188FB784E0C}">
      <dsp:nvSpPr>
        <dsp:cNvPr id="0" name=""/>
        <dsp:cNvSpPr/>
      </dsp:nvSpPr>
      <dsp:spPr>
        <a:xfrm>
          <a:off x="1219199" y="1820794"/>
          <a:ext cx="3657600" cy="910397"/>
        </a:xfrm>
        <a:prstGeom prst="trapezoid">
          <a:avLst>
            <a:gd name="adj" fmla="val 66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b="0" i="0" kern="1200" dirty="0"/>
            <a:t>Fem råd for økt livskvalitet og sterkere psykisk helse</a:t>
          </a:r>
          <a:endParaRPr lang="nb-NO" sz="1600" b="0" kern="1200" dirty="0"/>
        </a:p>
      </dsp:txBody>
      <dsp:txXfrm>
        <a:off x="1859279" y="1820794"/>
        <a:ext cx="2377440" cy="910397"/>
      </dsp:txXfrm>
    </dsp:sp>
    <dsp:sp modelId="{271D3CFA-56F5-459C-98AB-DF1CA93CDDA5}">
      <dsp:nvSpPr>
        <dsp:cNvPr id="0" name=""/>
        <dsp:cNvSpPr/>
      </dsp:nvSpPr>
      <dsp:spPr>
        <a:xfrm>
          <a:off x="609600" y="2731192"/>
          <a:ext cx="4876800" cy="910397"/>
        </a:xfrm>
        <a:prstGeom prst="trapezoid">
          <a:avLst>
            <a:gd name="adj" fmla="val 66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Ten Keys to Happier Living  og </a:t>
          </a:r>
          <a:r>
            <a:rPr lang="en-US" sz="1600" b="0" i="0" kern="1200" dirty="0" err="1"/>
            <a:t>andre</a:t>
          </a:r>
          <a:r>
            <a:rPr lang="en-US" sz="1600" b="0" i="0" kern="1200" dirty="0"/>
            <a:t> </a:t>
          </a:r>
          <a:r>
            <a:rPr lang="en-US" sz="1600" b="0" i="0" kern="1200" dirty="0" err="1"/>
            <a:t>rammeverk</a:t>
          </a:r>
          <a:endParaRPr lang="nb-NO" sz="1600" b="0" kern="1200" dirty="0"/>
        </a:p>
      </dsp:txBody>
      <dsp:txXfrm>
        <a:off x="1463039" y="2731192"/>
        <a:ext cx="3169920" cy="910397"/>
      </dsp:txXfrm>
    </dsp:sp>
    <dsp:sp modelId="{7883E6E5-9F91-43BE-AE71-D371A318B385}">
      <dsp:nvSpPr>
        <dsp:cNvPr id="0" name=""/>
        <dsp:cNvSpPr/>
      </dsp:nvSpPr>
      <dsp:spPr>
        <a:xfrm>
          <a:off x="0" y="3641589"/>
          <a:ext cx="6096000" cy="910397"/>
        </a:xfrm>
        <a:prstGeom prst="trapezoid">
          <a:avLst>
            <a:gd name="adj" fmla="val 66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b-NO" sz="1600" b="0" kern="1200" dirty="0"/>
            <a:t>Vitenskapelig grunnlag: Mattering osv. </a:t>
          </a:r>
        </a:p>
      </dsp:txBody>
      <dsp:txXfrm>
        <a:off x="1066799" y="3641589"/>
        <a:ext cx="3962400" cy="91039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8932"/>
          </a:xfrm>
          <a:prstGeom prst="rect">
            <a:avLst/>
          </a:prstGeom>
        </p:spPr>
        <p:txBody>
          <a:bodyPr vert="horz" lIns="91577" tIns="45789" rIns="91577" bIns="45789" rtlCol="0"/>
          <a:lstStyle>
            <a:lvl1pPr algn="l">
              <a:defRPr sz="1200"/>
            </a:lvl1pPr>
          </a:lstStyle>
          <a:p>
            <a:endParaRPr lang="nb-NO"/>
          </a:p>
        </p:txBody>
      </p:sp>
      <p:sp>
        <p:nvSpPr>
          <p:cNvPr id="3" name="Plassholder for dato 2"/>
          <p:cNvSpPr>
            <a:spLocks noGrp="1"/>
          </p:cNvSpPr>
          <p:nvPr>
            <p:ph type="dt" idx="1"/>
          </p:nvPr>
        </p:nvSpPr>
        <p:spPr>
          <a:xfrm>
            <a:off x="3854940" y="0"/>
            <a:ext cx="2949099" cy="498932"/>
          </a:xfrm>
          <a:prstGeom prst="rect">
            <a:avLst/>
          </a:prstGeom>
        </p:spPr>
        <p:txBody>
          <a:bodyPr vert="horz" lIns="91577" tIns="45789" rIns="91577" bIns="45789" rtlCol="0"/>
          <a:lstStyle>
            <a:lvl1pPr algn="r">
              <a:defRPr sz="1200"/>
            </a:lvl1pPr>
          </a:lstStyle>
          <a:p>
            <a:fld id="{EBCCA9D1-B762-A141-87E4-79621D78EEA8}" type="datetimeFigureOut">
              <a:rPr lang="nb-NO" smtClean="0"/>
              <a:t>11.09.2022</a:t>
            </a:fld>
            <a:endParaRPr lang="nb-NO"/>
          </a:p>
        </p:txBody>
      </p:sp>
      <p:sp>
        <p:nvSpPr>
          <p:cNvPr id="4" name="Plassholder for lysbil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7" tIns="45789" rIns="91577" bIns="45789" rtlCol="0" anchor="ctr"/>
          <a:lstStyle/>
          <a:p>
            <a:endParaRPr lang="nb-NO"/>
          </a:p>
        </p:txBody>
      </p:sp>
      <p:sp>
        <p:nvSpPr>
          <p:cNvPr id="5" name="Plassholder for notater 4"/>
          <p:cNvSpPr>
            <a:spLocks noGrp="1"/>
          </p:cNvSpPr>
          <p:nvPr>
            <p:ph type="body" sz="quarter" idx="3"/>
          </p:nvPr>
        </p:nvSpPr>
        <p:spPr>
          <a:xfrm>
            <a:off x="680562" y="4785597"/>
            <a:ext cx="5444490" cy="3915490"/>
          </a:xfrm>
          <a:prstGeom prst="rect">
            <a:avLst/>
          </a:prstGeom>
        </p:spPr>
        <p:txBody>
          <a:bodyPr vert="horz" lIns="91577" tIns="45789" rIns="91577" bIns="457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45170"/>
            <a:ext cx="2949099" cy="498931"/>
          </a:xfrm>
          <a:prstGeom prst="rect">
            <a:avLst/>
          </a:prstGeom>
        </p:spPr>
        <p:txBody>
          <a:bodyPr vert="horz" lIns="91577" tIns="45789" rIns="91577" bIns="457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40" y="9445170"/>
            <a:ext cx="2949099" cy="498931"/>
          </a:xfrm>
          <a:prstGeom prst="rect">
            <a:avLst/>
          </a:prstGeom>
        </p:spPr>
        <p:txBody>
          <a:bodyPr vert="horz" lIns="91577" tIns="45789" rIns="91577" bIns="45789" rtlCol="0" anchor="b"/>
          <a:lstStyle>
            <a:lvl1pPr algn="r">
              <a:defRPr sz="1200"/>
            </a:lvl1pPr>
          </a:lstStyle>
          <a:p>
            <a:fld id="{6B522811-A1BB-D245-B2D4-20775C68E033}" type="slidenum">
              <a:rPr lang="nb-NO" smtClean="0"/>
              <a:t>‹#›</a:t>
            </a:fld>
            <a:endParaRPr lang="nb-NO"/>
          </a:p>
        </p:txBody>
      </p:sp>
    </p:spTree>
    <p:extLst>
      <p:ext uri="{BB962C8B-B14F-4D97-AF65-F5344CB8AC3E}">
        <p14:creationId xmlns:p14="http://schemas.microsoft.com/office/powerpoint/2010/main" val="193386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6609E04-722A-4033-95F0-683EF4C8BC82}" type="slidenum">
              <a:rPr lang="nb-NO" smtClean="0"/>
              <a:t>1</a:t>
            </a:fld>
            <a:endParaRPr lang="nb-NO"/>
          </a:p>
        </p:txBody>
      </p:sp>
    </p:spTree>
    <p:extLst>
      <p:ext uri="{BB962C8B-B14F-4D97-AF65-F5344CB8AC3E}">
        <p14:creationId xmlns:p14="http://schemas.microsoft.com/office/powerpoint/2010/main" val="3069008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ae9563678_0_11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ae9563678_0_11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161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10EFF18-8B7C-49C7-A305-7C64EEB810CA}" type="slidenum">
              <a:rPr lang="nb-NO" smtClean="0"/>
              <a:t>43</a:t>
            </a:fld>
            <a:endParaRPr lang="nb-NO"/>
          </a:p>
        </p:txBody>
      </p:sp>
    </p:spTree>
    <p:extLst>
      <p:ext uri="{BB962C8B-B14F-4D97-AF65-F5344CB8AC3E}">
        <p14:creationId xmlns:p14="http://schemas.microsoft.com/office/powerpoint/2010/main" val="147977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07A6597-1C60-4D83-AF3A-F126C2953F4E}" type="slidenum">
              <a:rPr lang="nb-NO" smtClean="0"/>
              <a:t>55</a:t>
            </a:fld>
            <a:endParaRPr lang="nb-NO"/>
          </a:p>
        </p:txBody>
      </p:sp>
    </p:spTree>
    <p:extLst>
      <p:ext uri="{BB962C8B-B14F-4D97-AF65-F5344CB8AC3E}">
        <p14:creationId xmlns:p14="http://schemas.microsoft.com/office/powerpoint/2010/main" val="357418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6597-1C60-4D83-AF3A-F126C2953F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3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6B522811-A1BB-D245-B2D4-20775C68E033}" type="slidenum">
              <a:rPr lang="nb-NO" smtClean="0"/>
              <a:t>7</a:t>
            </a:fld>
            <a:endParaRPr lang="nb-NO"/>
          </a:p>
        </p:txBody>
      </p:sp>
    </p:spTree>
    <p:extLst>
      <p:ext uri="{BB962C8B-B14F-4D97-AF65-F5344CB8AC3E}">
        <p14:creationId xmlns:p14="http://schemas.microsoft.com/office/powerpoint/2010/main" val="202831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000C01E-0D54-4E64-9C30-CE7872033C24}" type="slidenum">
              <a:rPr lang="nb-NO" smtClean="0"/>
              <a:t>26</a:t>
            </a:fld>
            <a:endParaRPr lang="nb-NO"/>
          </a:p>
        </p:txBody>
      </p:sp>
    </p:spTree>
    <p:extLst>
      <p:ext uri="{BB962C8B-B14F-4D97-AF65-F5344CB8AC3E}">
        <p14:creationId xmlns:p14="http://schemas.microsoft.com/office/powerpoint/2010/main" val="271407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6597-1C60-4D83-AF3A-F126C2953F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4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Gi eksempler på A B og C</a:t>
            </a:r>
          </a:p>
          <a:p>
            <a:endParaRPr lang="nb-NO" dirty="0"/>
          </a:p>
        </p:txBody>
      </p:sp>
      <p:sp>
        <p:nvSpPr>
          <p:cNvPr id="4" name="Slide Number Placeholder 3"/>
          <p:cNvSpPr>
            <a:spLocks noGrp="1"/>
          </p:cNvSpPr>
          <p:nvPr>
            <p:ph type="sldNum" sz="quarter" idx="5"/>
          </p:nvPr>
        </p:nvSpPr>
        <p:spPr/>
        <p:txBody>
          <a:bodyPr/>
          <a:lstStyle/>
          <a:p>
            <a:fld id="{510EFF18-8B7C-49C7-A305-7C64EEB810CA}" type="slidenum">
              <a:rPr lang="nb-NO" smtClean="0"/>
              <a:t>32</a:t>
            </a:fld>
            <a:endParaRPr lang="nb-NO"/>
          </a:p>
        </p:txBody>
      </p:sp>
    </p:spTree>
    <p:extLst>
      <p:ext uri="{BB962C8B-B14F-4D97-AF65-F5344CB8AC3E}">
        <p14:creationId xmlns:p14="http://schemas.microsoft.com/office/powerpoint/2010/main" val="314315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A6597-1C60-4D83-AF3A-F126C2953F4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1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you look at </a:t>
            </a:r>
            <a:r>
              <a:rPr lang="en-US" sz="1200" kern="1200" dirty="0">
                <a:solidFill>
                  <a:schemeClr val="tx1"/>
                </a:solidFill>
                <a:effectLst/>
                <a:latin typeface="+mn-lt"/>
                <a:ea typeface="+mn-ea"/>
                <a:cs typeface="+mn-cs"/>
              </a:rPr>
              <a:t>mental health as a whole,</a:t>
            </a:r>
            <a:r>
              <a:rPr lang="en-US" sz="1200" kern="1200" baseline="0" dirty="0">
                <a:solidFill>
                  <a:schemeClr val="tx1"/>
                </a:solidFill>
                <a:effectLst/>
                <a:latin typeface="+mn-lt"/>
                <a:ea typeface="+mn-ea"/>
                <a:cs typeface="+mn-cs"/>
              </a:rPr>
              <a:t> the two dimensions together, it</a:t>
            </a:r>
            <a:r>
              <a:rPr lang="en-US" sz="1200" kern="1200" dirty="0">
                <a:solidFill>
                  <a:schemeClr val="tx1"/>
                </a:solidFill>
                <a:effectLst/>
                <a:latin typeface="+mn-lt"/>
                <a:ea typeface="+mn-ea"/>
                <a:cs typeface="+mn-cs"/>
              </a:rPr>
              <a:t> is a continuous process throughout life.</a:t>
            </a:r>
            <a:endParaRPr lang="da-DK"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think of this spectrum as a river. In one end, the water is clear and you can easily reach the bottom. Now, if you’re moving down the river, the currents get stronger and the water becomes deeper. Down here, at the opposite site, there is a waterfall. And you can plunge over this waterfall. This is were</a:t>
            </a:r>
            <a:r>
              <a:rPr lang="en-US" sz="1200" kern="1200" baseline="0" dirty="0">
                <a:solidFill>
                  <a:schemeClr val="tx1"/>
                </a:solidFill>
                <a:effectLst/>
                <a:latin typeface="+mn-lt"/>
                <a:ea typeface="+mn-ea"/>
                <a:cs typeface="+mn-cs"/>
              </a:rPr>
              <a:t> we would say that you are ill.</a:t>
            </a:r>
            <a:endParaRPr lang="da-DK"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Throughout our lives, we all move up- and down-stream in this river. There will be times, when life is good and we feel happy. And there will be times when life is hard and we will be meet by stressful life events. And these conditions</a:t>
            </a:r>
            <a:r>
              <a:rPr lang="en-US" sz="1200" kern="1200" baseline="0" dirty="0">
                <a:solidFill>
                  <a:schemeClr val="tx1"/>
                </a:solidFill>
                <a:effectLst/>
                <a:latin typeface="+mn-lt"/>
                <a:ea typeface="+mn-ea"/>
                <a:cs typeface="+mn-cs"/>
              </a:rPr>
              <a:t> have an impact on our mental health.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us are born up here, in the shallow end of the river, where there is no need to worry about strong currents. And some even have water wings. Others are born where the water is a bit deeper, the currents slightly stronger, and there might be no water wings. So the point is, we all have different resources available, which influence our mental health state. And our surroundings have influence our mental health. </a:t>
            </a: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 said, mental health is a process throughout our entire lives, but if we look at cross sectional data, measuring mental health at</a:t>
            </a:r>
            <a:r>
              <a:rPr lang="en-US" sz="1200" kern="1200" baseline="0" dirty="0">
                <a:solidFill>
                  <a:schemeClr val="tx1"/>
                </a:solidFill>
                <a:effectLst/>
                <a:latin typeface="+mn-lt"/>
                <a:ea typeface="+mn-ea"/>
                <a:cs typeface="+mn-cs"/>
              </a:rPr>
              <a:t> a specific time</a:t>
            </a:r>
            <a:r>
              <a:rPr lang="en-US" sz="1200" kern="1200" dirty="0">
                <a:solidFill>
                  <a:schemeClr val="tx1"/>
                </a:solidFill>
                <a:effectLst/>
                <a:latin typeface="+mn-lt"/>
                <a:ea typeface="+mn-ea"/>
                <a:cs typeface="+mn-cs"/>
              </a:rPr>
              <a:t>, previous studies have shown a normal distribution of mental health. This means the largest part of the population will be here in the middle, experiencing moderate mental health. A smaller group will be up here, where they will be thriving, or flourishing, as some call it. And another group will be down here, where they are experiencing mental health problems, and might be dealing with mental illness.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recent numbers suggest that this distribution is becoming a bit skewed – to the negative side of the spectrum. This means, the group with poor mental health, is bigger than the group of people that are thriving. But it depends on what type of measurement instrument, or questionnaires, the study is using, and of course how you define theses</a:t>
            </a:r>
            <a:r>
              <a:rPr lang="en-US" sz="1200" kern="1200" baseline="0" dirty="0">
                <a:solidFill>
                  <a:schemeClr val="tx1"/>
                </a:solidFill>
                <a:effectLst/>
                <a:latin typeface="+mn-lt"/>
                <a:ea typeface="+mn-ea"/>
                <a:cs typeface="+mn-cs"/>
              </a:rPr>
              <a:t> different groups</a:t>
            </a:r>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look at the risk of developing anxiety or depression, some studies found a threefold risk</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the group with moderate mental health compared to the group who are thriving. This is just one, out of many, good reasons to try to move this distribution of mental health to the positive end – instead of to the negative end. </a:t>
            </a: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how do we move as many people as possible to the right side of this spectrum? I suppose all of you have at least a couple of ideas about what strategies or approaches could be applied.</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of all, there is treatment. This means treating or curing those who are experiencing psychiatric disorders or morbidity. Dragging them up the waterfall and back into the river.</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strategy is prevention, which is about trying to prevent people from getting worse. Or from moving downstream, if we are sticking to the river-metaphor. In preventive work, there is usually a focus on risk factors or high-risk groups. </a:t>
            </a: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stop here for a moment, and think about the definition of mental health. I would say that a focus on disease and risk factors is only dealing with some aspects of mental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this is where a third strategy comes into play - mental health promotion. One major difference to the other approaches is that mental health promotion focuses on resources. Another important difference is, as a rule, that promotive work addresses people from the whole spectrum.  </a:t>
            </a:r>
          </a:p>
          <a:p>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might have noticed that health promotion is written with a bigger type size. I’m not trying to make you think that promotion is better, or more important, than the other approaches. No, there is a need for all three approaches. The literature on public mental health emphasize the importance of all three, in order to keep a population mentally healthy. Traditionally, treatment and prevention have been dominant within the field of mental health. But, as mental health problems are a still rising burden of disease, experts suggest that mental health promotion should be given more attention and prioritized within the relevant sectors.  </a:t>
            </a:r>
          </a:p>
          <a:p>
            <a:r>
              <a:rPr lang="en-US" sz="1200" kern="1200" dirty="0">
                <a:solidFill>
                  <a:schemeClr val="tx1"/>
                </a:solidFill>
                <a:effectLst/>
                <a:latin typeface="+mn-lt"/>
                <a:ea typeface="+mn-ea"/>
                <a:cs typeface="+mn-cs"/>
              </a:rPr>
              <a:t>And as you might have guessed, this is where our focus is in ABC of mental  health.</a:t>
            </a:r>
            <a:endParaRPr lang="da-DK" sz="1200" kern="1200" dirty="0">
              <a:solidFill>
                <a:schemeClr val="tx1"/>
              </a:solidFill>
              <a:effectLst/>
              <a:latin typeface="+mn-lt"/>
              <a:ea typeface="+mn-ea"/>
              <a:cs typeface="+mn-cs"/>
            </a:endParaRPr>
          </a:p>
          <a:p>
            <a:endParaRPr lang="da-DK" baseline="0" dirty="0"/>
          </a:p>
        </p:txBody>
      </p:sp>
      <p:sp>
        <p:nvSpPr>
          <p:cNvPr id="4" name="Pladsholder til diasnummer 3"/>
          <p:cNvSpPr>
            <a:spLocks noGrp="1"/>
          </p:cNvSpPr>
          <p:nvPr>
            <p:ph type="sldNum" sz="quarter" idx="10"/>
          </p:nvPr>
        </p:nvSpPr>
        <p:spPr/>
        <p:txBody>
          <a:bodyPr/>
          <a:lstStyle/>
          <a:p>
            <a:fld id="{D84EAB1F-5B8E-44BB-9A54-D2880D4EBA45}" type="slidenum">
              <a:rPr lang="da-DK" smtClean="0">
                <a:solidFill>
                  <a:prstClr val="black"/>
                </a:solidFill>
              </a:rPr>
              <a:pPr/>
              <a:t>35</a:t>
            </a:fld>
            <a:endParaRPr lang="da-DK">
              <a:solidFill>
                <a:prstClr val="black"/>
              </a:solidFill>
            </a:endParaRPr>
          </a:p>
        </p:txBody>
      </p:sp>
    </p:spTree>
    <p:extLst>
      <p:ext uri="{BB962C8B-B14F-4D97-AF65-F5344CB8AC3E}">
        <p14:creationId xmlns:p14="http://schemas.microsoft.com/office/powerpoint/2010/main" val="179805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ae9563678_0_11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ae9563678_0_11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680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ae9563678_0_11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ae9563678_0_11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607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33297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5" name="Bilde 4" descr="hor_blaa_stripe.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tv.nrk.no/se?v=NNFA19082322&amp;t=899s" TargetMode="External"/><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watch/?v=370222023803156" TargetMode="External"/><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tidsskriftet.no/2021/02/essay/hva-skal-til-fa-flere-i-arbeid" TargetMode="External"/><Relationship Id="rId4" Type="http://schemas.openxmlformats.org/officeDocument/2006/relationships/hyperlink" Target="https://pubmed.ncbi.nlm.nih.gov/3140735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hyperlink" Target="https://abcmentalsunnhet.n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tidsskriftet.no/2021/02/essay/hva-skal-til-fa-flere-i-arbeid" TargetMode="External"/><Relationship Id="rId4" Type="http://schemas.openxmlformats.org/officeDocument/2006/relationships/hyperlink" Target="https://pubmed.ncbi.nlm.nih.gov/3140735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DtvdnX4NSy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youtu.be/1MO_Wa8aDZ4" TargetMode="Externa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www.utposten.no/journal/2020/2/m-82/ABC_for_bedre_psykisk_helse"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abcmentalsunnhet.no/test-deg-selv/"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www.utposten.no/i/2020/2/m-82" TargetMode="External"/><Relationship Id="rId3" Type="http://schemas.openxmlformats.org/officeDocument/2006/relationships/diagramLayout" Target="../diagrams/layout1.xml"/><Relationship Id="rId7" Type="http://schemas.openxmlformats.org/officeDocument/2006/relationships/image" Target="../media/image53.png"/><Relationship Id="rId12" Type="http://schemas.openxmlformats.org/officeDocument/2006/relationships/hyperlink" Target="https://www.fhi.no/publ/2020/livskvalitet-i-norge-2019/"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s://pubmed.ncbi.nlm.nih.gov/?term=act+belong+commit" TargetMode="External"/><Relationship Id="rId5" Type="http://schemas.openxmlformats.org/officeDocument/2006/relationships/diagramColors" Target="../diagrams/colors1.xml"/><Relationship Id="rId15" Type="http://schemas.openxmlformats.org/officeDocument/2006/relationships/hyperlink" Target="https://tidsskriftet.no/2021/02/essay/hva-skal-til-fa-flere-i-arbeid" TargetMode="External"/><Relationship Id="rId10" Type="http://schemas.openxmlformats.org/officeDocument/2006/relationships/image" Target="../media/image55.png"/><Relationship Id="rId4" Type="http://schemas.openxmlformats.org/officeDocument/2006/relationships/diagramQuickStyle" Target="../diagrams/quickStyle1.xml"/><Relationship Id="rId9" Type="http://schemas.openxmlformats.org/officeDocument/2006/relationships/image" Target="../media/image34.png"/><Relationship Id="rId1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pubmed.ncbi.nlm.nih.gov/?term=act-belong-commit&amp;sort=date&amp;size=5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hyperlink" Target="https://napha.no/content/25301/bra-for-hodet-a-gjore-hodebra-napha-2015" TargetMode="External"/><Relationship Id="rId13" Type="http://schemas.openxmlformats.org/officeDocument/2006/relationships/hyperlink" Target="https://www.utposten.no/journal/2020/2/m-82/ABC_for_bedre_psykisk_helse" TargetMode="External"/><Relationship Id="rId18" Type="http://schemas.openxmlformats.org/officeDocument/2006/relationships/image" Target="../media/image63.jpg"/><Relationship Id="rId3" Type="http://schemas.openxmlformats.org/officeDocument/2006/relationships/image" Target="../media/image62.emf"/><Relationship Id="rId7" Type="http://schemas.openxmlformats.org/officeDocument/2006/relationships/hyperlink" Target="https://www.facebook.com/groups/217249326044897" TargetMode="External"/><Relationship Id="rId12" Type="http://schemas.openxmlformats.org/officeDocument/2006/relationships/hyperlink" Target="https://pubmed.ncbi.nlm.nih.gov/?term=act-belong-commit&amp;sort=date&amp;size=50&amp;filter=simsearch1.fha" TargetMode="External"/><Relationship Id="rId17" Type="http://schemas.openxmlformats.org/officeDocument/2006/relationships/hyperlink" Target="http://www.abcmentalsundhed.dk/" TargetMode="External"/><Relationship Id="rId2" Type="http://schemas.openxmlformats.org/officeDocument/2006/relationships/notesSlide" Target="../notesSlides/notesSlide12.xml"/><Relationship Id="rId16" Type="http://schemas.openxmlformats.org/officeDocument/2006/relationships/hyperlink" Target="http://www.actbelongcommit.org.au/" TargetMode="External"/><Relationship Id="rId1" Type="http://schemas.openxmlformats.org/officeDocument/2006/relationships/slideLayout" Target="../slideLayouts/slideLayout1.xml"/><Relationship Id="rId6" Type="http://schemas.openxmlformats.org/officeDocument/2006/relationships/hyperlink" Target="https://www.facebook.com/Hodebra.no" TargetMode="External"/><Relationship Id="rId11" Type="http://schemas.openxmlformats.org/officeDocument/2006/relationships/hyperlink" Target="https://www.facebook.com/folkehelsealliansen" TargetMode="External"/><Relationship Id="rId5" Type="http://schemas.openxmlformats.org/officeDocument/2006/relationships/hyperlink" Target="https://abcmentalsunnhet.no/" TargetMode="External"/><Relationship Id="rId15" Type="http://schemas.openxmlformats.org/officeDocument/2006/relationships/hyperlink" Target="https://www.youtube.com/watch?fbclid=IwAR0zStXkQRfET8to2GpNSoH6u_UrzN3E-QDYhZAG_ZKiaWHv5FYAAfUjYxw&amp;v=S3oySmj5nN8&amp;feature=youtu.be" TargetMode="External"/><Relationship Id="rId10" Type="http://schemas.openxmlformats.org/officeDocument/2006/relationships/hyperlink" Target="https://www.trondelagfylke.no/vare-tjenester/folkehelse-idrett-frivillighet/folkehelse/folkehelsealliansen-i-trondelag/" TargetMode="External"/><Relationship Id="rId4" Type="http://schemas.openxmlformats.org/officeDocument/2006/relationships/hyperlink" Target="https://hodebra.no/" TargetMode="External"/><Relationship Id="rId9" Type="http://schemas.openxmlformats.org/officeDocument/2006/relationships/hyperlink" Target="https://napha.no/content/25561/-det-er-utrolig-viktig-a-ha-en-jobb-a-ga-til-en-meningsfull-hverdag" TargetMode="External"/><Relationship Id="rId14" Type="http://schemas.openxmlformats.org/officeDocument/2006/relationships/hyperlink" Target="https://www.idunn.no/doi/abs/10.18261/issn.1504-3010-2021-02-05"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nrk.no/trondelag/hunt_-44-prosent-av-tenaringsjenter-i-norge-plages-av-stress_-angst-og-tunge-tanker-1.15993034?fbclid=IwAR25Nas_TlW90K0EPePTdxXP9p4m7G_ArGGR35ym9okGiYQloZjvkxt52pQ" TargetMode="External"/><Relationship Id="rId4" Type="http://schemas.openxmlformats.org/officeDocument/2006/relationships/hyperlink" Target="https://pubmed.ncbi.nlm.nih.gov/3558487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hunt_forskningssen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06" y="391859"/>
            <a:ext cx="2606342" cy="644848"/>
          </a:xfrm>
          <a:prstGeom prst="rect">
            <a:avLst/>
          </a:prstGeom>
        </p:spPr>
      </p:pic>
      <p:sp>
        <p:nvSpPr>
          <p:cNvPr id="10" name="Undertittel 2"/>
          <p:cNvSpPr>
            <a:spLocks noGrp="1"/>
          </p:cNvSpPr>
          <p:nvPr>
            <p:ph type="subTitle" idx="1"/>
          </p:nvPr>
        </p:nvSpPr>
        <p:spPr>
          <a:xfrm>
            <a:off x="523606" y="1425596"/>
            <a:ext cx="8037194" cy="3254399"/>
          </a:xfrm>
        </p:spPr>
        <p:txBody>
          <a:bodyPr>
            <a:normAutofit/>
          </a:bodyPr>
          <a:lstStyle/>
          <a:p>
            <a:pPr fontAlgn="base">
              <a:lnSpc>
                <a:spcPct val="107000"/>
              </a:lnSpc>
              <a:spcAft>
                <a:spcPts val="800"/>
              </a:spcAft>
            </a:pPr>
            <a:r>
              <a:rPr lang="nb-NO"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Ungdommers helse før og nå. Hva sier data fra HUNT? </a:t>
            </a:r>
            <a:endParaRPr lang="nb-NO"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07000"/>
              </a:lnSpc>
              <a:spcAft>
                <a:spcPts val="800"/>
              </a:spcAft>
            </a:pPr>
            <a:endParaRPr lang="nb-NO"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07000"/>
              </a:lnSpc>
              <a:spcAft>
                <a:spcPts val="800"/>
              </a:spcAft>
            </a:pPr>
            <a:r>
              <a:rPr lang="nb-NO" sz="1050" b="1" dirty="0">
                <a:effectLst/>
                <a:latin typeface="Calibri" panose="020F0502020204030204" pitchFamily="34" charset="0"/>
                <a:ea typeface="Times New Roman" panose="02020603050405020304" pitchFamily="18" charset="0"/>
                <a:cs typeface="Calibri" panose="020F0502020204030204" pitchFamily="34" charset="0"/>
              </a:rPr>
              <a:t>Karriereveiledningskonferansen 2022</a:t>
            </a:r>
            <a:r>
              <a:rPr lang="nb-NO" sz="1050" dirty="0">
                <a:effectLst/>
                <a:latin typeface="Calibri" panose="020F0502020204030204" pitchFamily="34" charset="0"/>
                <a:ea typeface="Times New Roman" panose="02020603050405020304" pitchFamily="18" charset="0"/>
                <a:cs typeface="Calibri" panose="020F0502020204030204" pitchFamily="34" charset="0"/>
              </a:rPr>
              <a:t> </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b-NO" sz="1050" b="1" dirty="0">
                <a:effectLst/>
                <a:latin typeface="Calibri" panose="020F0502020204030204" pitchFamily="34" charset="0"/>
                <a:ea typeface="Times New Roman" panose="02020603050405020304" pitchFamily="18" charset="0"/>
                <a:cs typeface="Calibri" panose="020F0502020204030204" pitchFamily="34" charset="0"/>
              </a:rPr>
              <a:t>Dato:</a:t>
            </a:r>
            <a:r>
              <a:rPr lang="nb-NO" sz="1050" dirty="0">
                <a:effectLst/>
                <a:latin typeface="Calibri" panose="020F0502020204030204" pitchFamily="34" charset="0"/>
                <a:ea typeface="Times New Roman" panose="02020603050405020304" pitchFamily="18" charset="0"/>
                <a:cs typeface="Calibri" panose="020F0502020204030204" pitchFamily="34" charset="0"/>
              </a:rPr>
              <a:t> 15. og 16. september 2022 </a:t>
            </a:r>
            <a:r>
              <a:rPr lang="nb-NO" sz="1050" dirty="0">
                <a:effectLst/>
                <a:latin typeface="Segoe UI" panose="020B0502040204020203" pitchFamily="34" charset="0"/>
                <a:ea typeface="Times New Roman" panose="02020603050405020304" pitchFamily="18" charset="0"/>
                <a:cs typeface="Times New Roman" panose="02020603050405020304" pitchFamily="18" charset="0"/>
              </a:rPr>
              <a:t>   </a:t>
            </a:r>
            <a:r>
              <a:rPr lang="nb-NO" sz="1050" b="1" dirty="0">
                <a:effectLst/>
                <a:latin typeface="Calibri" panose="020F0502020204030204" pitchFamily="34" charset="0"/>
                <a:ea typeface="Times New Roman" panose="02020603050405020304" pitchFamily="18" charset="0"/>
                <a:cs typeface="Calibri" panose="020F0502020204030204" pitchFamily="34" charset="0"/>
              </a:rPr>
              <a:t>Sted:</a:t>
            </a:r>
            <a:r>
              <a:rPr lang="nb-NO" sz="1050" dirty="0">
                <a:effectLst/>
                <a:latin typeface="Calibri" panose="020F0502020204030204" pitchFamily="34" charset="0"/>
                <a:ea typeface="Times New Roman" panose="02020603050405020304" pitchFamily="18" charset="0"/>
                <a:cs typeface="Calibri" panose="020F0502020204030204" pitchFamily="34" charset="0"/>
              </a:rPr>
              <a:t> Scandic Hell Hotell</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b-NO" sz="18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400" b="1" dirty="0">
              <a:latin typeface="Raleway" pitchFamily="2" charset="0"/>
            </a:endParaRPr>
          </a:p>
          <a:p>
            <a:r>
              <a:rPr lang="nb-NO" sz="1400" b="1" dirty="0">
                <a:latin typeface="Raleway" pitchFamily="2" charset="0"/>
              </a:rPr>
              <a:t>Steinar Krokstad</a:t>
            </a:r>
          </a:p>
          <a:p>
            <a:r>
              <a:rPr lang="nb-NO" sz="1400" b="1" dirty="0">
                <a:latin typeface="Raleway" pitchFamily="2" charset="0"/>
              </a:rPr>
              <a:t>Professor i sosialmedisin, NTNU</a:t>
            </a:r>
            <a:endParaRPr lang="nb-NO" sz="1100" dirty="0">
              <a:latin typeface="Raleway" pitchFamily="2" charset="0"/>
            </a:endParaRPr>
          </a:p>
          <a:p>
            <a:r>
              <a:rPr lang="nb-NO" sz="1400" b="1" dirty="0">
                <a:latin typeface="Raleway" pitchFamily="2" charset="0"/>
              </a:rPr>
              <a:t>Psykiater, HNT</a:t>
            </a:r>
          </a:p>
          <a:p>
            <a:endParaRPr lang="nb-NO" sz="2000" dirty="0"/>
          </a:p>
          <a:p>
            <a:endParaRPr lang="nb-NO" sz="1500" b="1" dirty="0"/>
          </a:p>
          <a:p>
            <a:endParaRPr lang="nb-NO" sz="2000" dirty="0"/>
          </a:p>
        </p:txBody>
      </p:sp>
    </p:spTree>
    <p:extLst>
      <p:ext uri="{BB962C8B-B14F-4D97-AF65-F5344CB8AC3E}">
        <p14:creationId xmlns:p14="http://schemas.microsoft.com/office/powerpoint/2010/main" val="2377103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13A6C6-DBB2-00A8-1773-D30A69D29482}"/>
              </a:ext>
            </a:extLst>
          </p:cNvPr>
          <p:cNvPicPr>
            <a:picLocks noChangeAspect="1"/>
          </p:cNvPicPr>
          <p:nvPr/>
        </p:nvPicPr>
        <p:blipFill rotWithShape="1">
          <a:blip r:embed="rId2"/>
          <a:srcRect b="7029"/>
          <a:stretch/>
        </p:blipFill>
        <p:spPr>
          <a:xfrm>
            <a:off x="3887331" y="1791184"/>
            <a:ext cx="3676193" cy="2995519"/>
          </a:xfrm>
          <a:prstGeom prst="rect">
            <a:avLst/>
          </a:prstGeom>
        </p:spPr>
      </p:pic>
      <p:pic>
        <p:nvPicPr>
          <p:cNvPr id="6" name="Picture 5">
            <a:extLst>
              <a:ext uri="{FF2B5EF4-FFF2-40B4-BE49-F238E27FC236}">
                <a16:creationId xmlns:a16="http://schemas.microsoft.com/office/drawing/2014/main" id="{D0CF31B1-156C-4B90-9DBD-F5E19D1D896C}"/>
              </a:ext>
            </a:extLst>
          </p:cNvPr>
          <p:cNvPicPr>
            <a:picLocks noChangeAspect="1"/>
          </p:cNvPicPr>
          <p:nvPr/>
        </p:nvPicPr>
        <p:blipFill rotWithShape="1">
          <a:blip r:embed="rId3"/>
          <a:srcRect b="4563"/>
          <a:stretch/>
        </p:blipFill>
        <p:spPr>
          <a:xfrm>
            <a:off x="58898" y="61185"/>
            <a:ext cx="3676193" cy="4725518"/>
          </a:xfrm>
          <a:prstGeom prst="rect">
            <a:avLst/>
          </a:prstGeom>
        </p:spPr>
      </p:pic>
      <p:sp>
        <p:nvSpPr>
          <p:cNvPr id="2" name="Title 1">
            <a:extLst>
              <a:ext uri="{FF2B5EF4-FFF2-40B4-BE49-F238E27FC236}">
                <a16:creationId xmlns:a16="http://schemas.microsoft.com/office/drawing/2014/main" id="{CDFF6D0E-F426-8BDE-8D12-DA1E4B93F712}"/>
              </a:ext>
            </a:extLst>
          </p:cNvPr>
          <p:cNvSpPr>
            <a:spLocks noGrp="1"/>
          </p:cNvSpPr>
          <p:nvPr>
            <p:ph type="title"/>
          </p:nvPr>
        </p:nvSpPr>
        <p:spPr>
          <a:xfrm>
            <a:off x="4006312" y="205979"/>
            <a:ext cx="4680487" cy="857250"/>
          </a:xfrm>
        </p:spPr>
        <p:txBody>
          <a:bodyPr>
            <a:normAutofit fontScale="90000"/>
          </a:bodyPr>
          <a:lstStyle/>
          <a:p>
            <a:r>
              <a:rPr lang="nb-NO" dirty="0"/>
              <a:t>Hospital </a:t>
            </a:r>
            <a:r>
              <a:rPr lang="nb-NO" dirty="0" err="1"/>
              <a:t>anxiety</a:t>
            </a:r>
            <a:r>
              <a:rPr lang="nb-NO" dirty="0"/>
              <a:t> and </a:t>
            </a:r>
            <a:r>
              <a:rPr lang="nb-NO" dirty="0" err="1"/>
              <a:t>depression</a:t>
            </a:r>
            <a:r>
              <a:rPr lang="nb-NO" dirty="0"/>
              <a:t> </a:t>
            </a:r>
            <a:r>
              <a:rPr lang="nb-NO" dirty="0" err="1"/>
              <a:t>scale</a:t>
            </a:r>
            <a:endParaRPr lang="nb-NO" dirty="0"/>
          </a:p>
        </p:txBody>
      </p:sp>
      <p:sp>
        <p:nvSpPr>
          <p:cNvPr id="3" name="TextBox 2">
            <a:extLst>
              <a:ext uri="{FF2B5EF4-FFF2-40B4-BE49-F238E27FC236}">
                <a16:creationId xmlns:a16="http://schemas.microsoft.com/office/drawing/2014/main" id="{E8B2B2D3-FB4E-52CD-E7B3-C5019C8FB99D}"/>
              </a:ext>
            </a:extLst>
          </p:cNvPr>
          <p:cNvSpPr txBox="1"/>
          <p:nvPr/>
        </p:nvSpPr>
        <p:spPr>
          <a:xfrm>
            <a:off x="4006312" y="1281286"/>
            <a:ext cx="3220562" cy="369332"/>
          </a:xfrm>
          <a:prstGeom prst="rect">
            <a:avLst/>
          </a:prstGeom>
          <a:noFill/>
        </p:spPr>
        <p:txBody>
          <a:bodyPr wrap="none" rtlCol="0">
            <a:spAutoFit/>
          </a:bodyPr>
          <a:lstStyle/>
          <a:p>
            <a:r>
              <a:rPr lang="nb-NO" dirty="0"/>
              <a:t>Angst og depresjons-symptomer</a:t>
            </a:r>
          </a:p>
        </p:txBody>
      </p:sp>
    </p:spTree>
    <p:extLst>
      <p:ext uri="{BB962C8B-B14F-4D97-AF65-F5344CB8AC3E}">
        <p14:creationId xmlns:p14="http://schemas.microsoft.com/office/powerpoint/2010/main" val="32679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E5570-E5AA-4B45-9455-2FF13895AD5B}"/>
              </a:ext>
            </a:extLst>
          </p:cNvPr>
          <p:cNvSpPr>
            <a:spLocks noGrp="1"/>
          </p:cNvSpPr>
          <p:nvPr>
            <p:ph type="title"/>
          </p:nvPr>
        </p:nvSpPr>
        <p:spPr>
          <a:xfrm>
            <a:off x="506321" y="0"/>
            <a:ext cx="7044525" cy="857250"/>
          </a:xfrm>
        </p:spPr>
        <p:txBody>
          <a:bodyPr>
            <a:normAutofit/>
          </a:bodyPr>
          <a:lstStyle/>
          <a:p>
            <a:pPr>
              <a:defRPr/>
            </a:pPr>
            <a:r>
              <a:rPr lang="nb-NO" dirty="0"/>
              <a:t>Depresjons</a:t>
            </a:r>
            <a:r>
              <a:rPr lang="nb-NO" i="1" dirty="0"/>
              <a:t>symptomer</a:t>
            </a:r>
            <a:r>
              <a:rPr lang="nb-NO" dirty="0"/>
              <a:t>, kvinner</a:t>
            </a:r>
          </a:p>
        </p:txBody>
      </p:sp>
      <p:graphicFrame>
        <p:nvGraphicFramePr>
          <p:cNvPr id="5123" name="Chart 3">
            <a:extLst>
              <a:ext uri="{FF2B5EF4-FFF2-40B4-BE49-F238E27FC236}">
                <a16:creationId xmlns:a16="http://schemas.microsoft.com/office/drawing/2014/main" id="{74F62690-FA8B-F84D-9CFB-69B0C72E52EC}"/>
              </a:ext>
            </a:extLst>
          </p:cNvPr>
          <p:cNvGraphicFramePr>
            <a:graphicFrameLocks noChangeAspect="1"/>
          </p:cNvGraphicFramePr>
          <p:nvPr/>
        </p:nvGraphicFramePr>
        <p:xfrm>
          <a:off x="613593" y="681233"/>
          <a:ext cx="6703081" cy="4066489"/>
        </p:xfrm>
        <a:graphic>
          <a:graphicData uri="http://schemas.openxmlformats.org/presentationml/2006/ole">
            <mc:AlternateContent xmlns:mc="http://schemas.openxmlformats.org/markup-compatibility/2006">
              <mc:Choice xmlns:v="urn:schemas-microsoft-com:vml" Requires="v">
                <p:oleObj name="Chart" r:id="rId2" imgW="12725400" imgH="7721600" progId="Excel.Chart.8">
                  <p:embed/>
                </p:oleObj>
              </mc:Choice>
              <mc:Fallback>
                <p:oleObj name="Chart" r:id="rId2" imgW="12725400" imgH="7721600" progId="Excel.Chart.8">
                  <p:embed/>
                  <p:pic>
                    <p:nvPicPr>
                      <p:cNvPr id="5123" name="Chart 3">
                        <a:extLst>
                          <a:ext uri="{FF2B5EF4-FFF2-40B4-BE49-F238E27FC236}">
                            <a16:creationId xmlns:a16="http://schemas.microsoft.com/office/drawing/2014/main" id="{74F62690-FA8B-F84D-9CFB-69B0C72E5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93" y="681233"/>
                        <a:ext cx="6703081" cy="4066489"/>
                      </a:xfrm>
                      <a:prstGeom prst="rect">
                        <a:avLst/>
                      </a:prstGeom>
                      <a:noFill/>
                      <a:ln>
                        <a:noFill/>
                      </a:ln>
                    </p:spPr>
                  </p:pic>
                </p:oleObj>
              </mc:Fallback>
            </mc:AlternateContent>
          </a:graphicData>
        </a:graphic>
      </p:graphicFrame>
      <p:cxnSp>
        <p:nvCxnSpPr>
          <p:cNvPr id="4" name="Straight Arrow Connector 3"/>
          <p:cNvCxnSpPr/>
          <p:nvPr/>
        </p:nvCxnSpPr>
        <p:spPr>
          <a:xfrm>
            <a:off x="1642946" y="2824975"/>
            <a:ext cx="4341542" cy="431181"/>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277456" y="1788340"/>
            <a:ext cx="5204264" cy="1782417"/>
          </a:xfrm>
          <a:prstGeom prst="straightConnector1">
            <a:avLst/>
          </a:prstGeom>
          <a:ln>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54117" y="2627837"/>
            <a:ext cx="777658" cy="8254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Oval 7">
            <a:extLst>
              <a:ext uri="{FF2B5EF4-FFF2-40B4-BE49-F238E27FC236}">
                <a16:creationId xmlns:a16="http://schemas.microsoft.com/office/drawing/2014/main" id="{E16355DB-B5E5-4CA9-AECC-71C3D5791AA5}"/>
              </a:ext>
            </a:extLst>
          </p:cNvPr>
          <p:cNvSpPr/>
          <p:nvPr/>
        </p:nvSpPr>
        <p:spPr>
          <a:xfrm>
            <a:off x="5432319" y="1961181"/>
            <a:ext cx="777658" cy="150659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6B9859DB-CE84-4E49-9E8C-ECCFEF6F6BFC}"/>
              </a:ext>
            </a:extLst>
          </p:cNvPr>
          <p:cNvSpPr/>
          <p:nvPr/>
        </p:nvSpPr>
        <p:spPr>
          <a:xfrm>
            <a:off x="6292710" y="1667874"/>
            <a:ext cx="777658" cy="8254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A9FF401C-DA1C-42BC-B204-7A70753234E0}"/>
              </a:ext>
            </a:extLst>
          </p:cNvPr>
          <p:cNvSpPr/>
          <p:nvPr/>
        </p:nvSpPr>
        <p:spPr>
          <a:xfrm>
            <a:off x="2348984" y="4619726"/>
            <a:ext cx="3232297"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1400" dirty="0"/>
              <a:t>1995-97      2006-08     2017-19</a:t>
            </a:r>
          </a:p>
        </p:txBody>
      </p:sp>
    </p:spTree>
    <p:extLst>
      <p:ext uri="{BB962C8B-B14F-4D97-AF65-F5344CB8AC3E}">
        <p14:creationId xmlns:p14="http://schemas.microsoft.com/office/powerpoint/2010/main" val="3524517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480282-68F2-4DD7-85E8-E3F79DA2863A}"/>
              </a:ext>
            </a:extLst>
          </p:cNvPr>
          <p:cNvSpPr>
            <a:spLocks noGrp="1"/>
          </p:cNvSpPr>
          <p:nvPr>
            <p:ph type="title"/>
          </p:nvPr>
        </p:nvSpPr>
        <p:spPr>
          <a:xfrm>
            <a:off x="457200" y="4762"/>
            <a:ext cx="8229600" cy="857250"/>
          </a:xfrm>
        </p:spPr>
        <p:txBody>
          <a:bodyPr/>
          <a:lstStyle/>
          <a:p>
            <a:pPr>
              <a:defRPr/>
            </a:pPr>
            <a:r>
              <a:rPr lang="nb-NO" dirty="0"/>
              <a:t>Depresjonssymptomer, menn</a:t>
            </a:r>
          </a:p>
        </p:txBody>
      </p:sp>
      <p:graphicFrame>
        <p:nvGraphicFramePr>
          <p:cNvPr id="6147" name="Chart 3">
            <a:extLst>
              <a:ext uri="{FF2B5EF4-FFF2-40B4-BE49-F238E27FC236}">
                <a16:creationId xmlns:a16="http://schemas.microsoft.com/office/drawing/2014/main" id="{3C5EE0F7-657E-674A-A032-9998537BDBEC}"/>
              </a:ext>
            </a:extLst>
          </p:cNvPr>
          <p:cNvGraphicFramePr>
            <a:graphicFrameLocks noChangeAspect="1"/>
          </p:cNvGraphicFramePr>
          <p:nvPr/>
        </p:nvGraphicFramePr>
        <p:xfrm>
          <a:off x="770816" y="787450"/>
          <a:ext cx="6604840" cy="4006891"/>
        </p:xfrm>
        <a:graphic>
          <a:graphicData uri="http://schemas.openxmlformats.org/presentationml/2006/ole">
            <mc:AlternateContent xmlns:mc="http://schemas.openxmlformats.org/markup-compatibility/2006">
              <mc:Choice xmlns:v="urn:schemas-microsoft-com:vml" Requires="v">
                <p:oleObj name="Chart" r:id="rId2" imgW="12725400" imgH="7721600" progId="Excel.Chart.8">
                  <p:embed/>
                </p:oleObj>
              </mc:Choice>
              <mc:Fallback>
                <p:oleObj name="Chart" r:id="rId2" imgW="12725400" imgH="7721600" progId="Excel.Chart.8">
                  <p:embed/>
                  <p:pic>
                    <p:nvPicPr>
                      <p:cNvPr id="6147" name="Chart 3">
                        <a:extLst>
                          <a:ext uri="{FF2B5EF4-FFF2-40B4-BE49-F238E27FC236}">
                            <a16:creationId xmlns:a16="http://schemas.microsoft.com/office/drawing/2014/main" id="{3C5EE0F7-657E-674A-A032-9998537BD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16" y="787450"/>
                        <a:ext cx="6604840" cy="4006891"/>
                      </a:xfrm>
                      <a:prstGeom prst="rect">
                        <a:avLst/>
                      </a:prstGeom>
                      <a:noFill/>
                      <a:ln>
                        <a:noFill/>
                      </a:ln>
                    </p:spPr>
                  </p:pic>
                </p:oleObj>
              </mc:Fallback>
            </mc:AlternateContent>
          </a:graphicData>
        </a:graphic>
      </p:graphicFrame>
      <p:sp>
        <p:nvSpPr>
          <p:cNvPr id="4" name="Oval 3"/>
          <p:cNvSpPr/>
          <p:nvPr/>
        </p:nvSpPr>
        <p:spPr>
          <a:xfrm>
            <a:off x="1253442" y="2686556"/>
            <a:ext cx="1650570" cy="5672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Oval 5">
            <a:extLst>
              <a:ext uri="{FF2B5EF4-FFF2-40B4-BE49-F238E27FC236}">
                <a16:creationId xmlns:a16="http://schemas.microsoft.com/office/drawing/2014/main" id="{FCD6475C-317D-4756-820F-72A0F3ECE593}"/>
              </a:ext>
            </a:extLst>
          </p:cNvPr>
          <p:cNvSpPr/>
          <p:nvPr/>
        </p:nvSpPr>
        <p:spPr>
          <a:xfrm>
            <a:off x="5462332" y="1933260"/>
            <a:ext cx="777658" cy="150659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4CDDC183-E38C-4BD5-AB3B-2A41EF42E662}"/>
              </a:ext>
            </a:extLst>
          </p:cNvPr>
          <p:cNvSpPr/>
          <p:nvPr/>
        </p:nvSpPr>
        <p:spPr>
          <a:xfrm>
            <a:off x="6418994" y="1440060"/>
            <a:ext cx="777658" cy="82545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EE08878-AD4A-4BB3-A0E4-FF11DF11E59A}"/>
              </a:ext>
            </a:extLst>
          </p:cNvPr>
          <p:cNvSpPr/>
          <p:nvPr/>
        </p:nvSpPr>
        <p:spPr>
          <a:xfrm>
            <a:off x="2457087" y="4689906"/>
            <a:ext cx="3232297"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1400" dirty="0"/>
              <a:t>1995-97      2006-08     2017-19</a:t>
            </a:r>
          </a:p>
        </p:txBody>
      </p:sp>
    </p:spTree>
    <p:extLst>
      <p:ext uri="{BB962C8B-B14F-4D97-AF65-F5344CB8AC3E}">
        <p14:creationId xmlns:p14="http://schemas.microsoft.com/office/powerpoint/2010/main" val="174615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2E8E2-48DB-41D8-8FE5-665052003D61}"/>
              </a:ext>
            </a:extLst>
          </p:cNvPr>
          <p:cNvSpPr>
            <a:spLocks noGrp="1"/>
          </p:cNvSpPr>
          <p:nvPr>
            <p:ph type="title"/>
          </p:nvPr>
        </p:nvSpPr>
        <p:spPr/>
        <p:txBody>
          <a:bodyPr>
            <a:normAutofit/>
          </a:bodyPr>
          <a:lstStyle/>
          <a:p>
            <a:pPr>
              <a:defRPr/>
            </a:pPr>
            <a:r>
              <a:rPr lang="nb-NO" dirty="0"/>
              <a:t>Angstsymptomer, kvinner</a:t>
            </a:r>
          </a:p>
        </p:txBody>
      </p:sp>
      <p:graphicFrame>
        <p:nvGraphicFramePr>
          <p:cNvPr id="8195" name="Chart 3"/>
          <p:cNvGraphicFramePr>
            <a:graphicFrameLocks noChangeAspect="1"/>
          </p:cNvGraphicFramePr>
          <p:nvPr/>
        </p:nvGraphicFramePr>
        <p:xfrm>
          <a:off x="695043" y="1063229"/>
          <a:ext cx="5975356" cy="3625008"/>
        </p:xfrm>
        <a:graphic>
          <a:graphicData uri="http://schemas.openxmlformats.org/presentationml/2006/ole">
            <mc:AlternateContent xmlns:mc="http://schemas.openxmlformats.org/markup-compatibility/2006">
              <mc:Choice xmlns:v="urn:schemas-microsoft-com:vml" Requires="v">
                <p:oleObj name="Chart" r:id="rId2" imgW="6108721" imgH="3706689" progId="Excel.Chart.8">
                  <p:embed/>
                </p:oleObj>
              </mc:Choice>
              <mc:Fallback>
                <p:oleObj name="Chart" r:id="rId2" imgW="6108721" imgH="3706689" progId="Excel.Chart.8">
                  <p:embed/>
                  <p:pic>
                    <p:nvPicPr>
                      <p:cNvPr id="8195" name="Char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43" y="1063229"/>
                        <a:ext cx="5975356" cy="3625008"/>
                      </a:xfrm>
                      <a:prstGeom prst="rect">
                        <a:avLst/>
                      </a:prstGeom>
                      <a:noFill/>
                    </p:spPr>
                  </p:pic>
                </p:oleObj>
              </mc:Fallback>
            </mc:AlternateContent>
          </a:graphicData>
        </a:graphic>
      </p:graphicFrame>
      <p:sp>
        <p:nvSpPr>
          <p:cNvPr id="4" name="Oval 3"/>
          <p:cNvSpPr/>
          <p:nvPr/>
        </p:nvSpPr>
        <p:spPr>
          <a:xfrm>
            <a:off x="1115878" y="1464590"/>
            <a:ext cx="1650570" cy="144045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ctangle 5"/>
          <p:cNvSpPr/>
          <p:nvPr/>
        </p:nvSpPr>
        <p:spPr>
          <a:xfrm>
            <a:off x="2141927" y="4583802"/>
            <a:ext cx="3232297"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1400" dirty="0"/>
              <a:t>1995-97      2006-08     2017-19</a:t>
            </a:r>
          </a:p>
        </p:txBody>
      </p:sp>
    </p:spTree>
    <p:extLst>
      <p:ext uri="{BB962C8B-B14F-4D97-AF65-F5344CB8AC3E}">
        <p14:creationId xmlns:p14="http://schemas.microsoft.com/office/powerpoint/2010/main" val="317717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5302A-62A9-4AE8-A32F-03C5A622D049}"/>
              </a:ext>
            </a:extLst>
          </p:cNvPr>
          <p:cNvSpPr>
            <a:spLocks noGrp="1"/>
          </p:cNvSpPr>
          <p:nvPr>
            <p:ph type="title"/>
          </p:nvPr>
        </p:nvSpPr>
        <p:spPr/>
        <p:txBody>
          <a:bodyPr/>
          <a:lstStyle/>
          <a:p>
            <a:pPr>
              <a:defRPr/>
            </a:pPr>
            <a:r>
              <a:rPr lang="nb-NO" dirty="0"/>
              <a:t>Angstsymptomer, menn</a:t>
            </a:r>
          </a:p>
        </p:txBody>
      </p:sp>
      <p:graphicFrame>
        <p:nvGraphicFramePr>
          <p:cNvPr id="9219" name="Chart 3"/>
          <p:cNvGraphicFramePr>
            <a:graphicFrameLocks noChangeAspect="1"/>
          </p:cNvGraphicFramePr>
          <p:nvPr>
            <p:extLst>
              <p:ext uri="{D42A27DB-BD31-4B8C-83A1-F6EECF244321}">
                <p14:modId xmlns:p14="http://schemas.microsoft.com/office/powerpoint/2010/main" val="1780113500"/>
              </p:ext>
            </p:extLst>
          </p:nvPr>
        </p:nvGraphicFramePr>
        <p:xfrm>
          <a:off x="516812" y="1127397"/>
          <a:ext cx="5837493" cy="3541372"/>
        </p:xfrm>
        <a:graphic>
          <a:graphicData uri="http://schemas.openxmlformats.org/presentationml/2006/ole">
            <mc:AlternateContent xmlns:mc="http://schemas.openxmlformats.org/markup-compatibility/2006">
              <mc:Choice xmlns:v="urn:schemas-microsoft-com:vml" Requires="v">
                <p:oleObj name="Chart" r:id="rId2" imgW="6108721" imgH="3706689" progId="Excel.Chart.8">
                  <p:embed/>
                </p:oleObj>
              </mc:Choice>
              <mc:Fallback>
                <p:oleObj name="Chart" r:id="rId2" imgW="6108721" imgH="3706689" progId="Excel.Chart.8">
                  <p:embed/>
                  <p:pic>
                    <p:nvPicPr>
                      <p:cNvPr id="9219" name="Char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12" y="1127397"/>
                        <a:ext cx="5837493" cy="3541372"/>
                      </a:xfrm>
                      <a:prstGeom prst="rect">
                        <a:avLst/>
                      </a:prstGeom>
                      <a:noFill/>
                    </p:spPr>
                  </p:pic>
                </p:oleObj>
              </mc:Fallback>
            </mc:AlternateContent>
          </a:graphicData>
        </a:graphic>
      </p:graphicFrame>
      <p:sp>
        <p:nvSpPr>
          <p:cNvPr id="4" name="Oval 3"/>
          <p:cNvSpPr/>
          <p:nvPr/>
        </p:nvSpPr>
        <p:spPr>
          <a:xfrm>
            <a:off x="875654" y="2262653"/>
            <a:ext cx="1650570" cy="12708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DE879315-8656-46E9-A297-51945DA54F59}"/>
              </a:ext>
            </a:extLst>
          </p:cNvPr>
          <p:cNvSpPr/>
          <p:nvPr/>
        </p:nvSpPr>
        <p:spPr>
          <a:xfrm>
            <a:off x="2141927" y="4600053"/>
            <a:ext cx="3232297"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1400" dirty="0"/>
              <a:t>1995-97      2006-08     2017-19</a:t>
            </a:r>
          </a:p>
        </p:txBody>
      </p:sp>
    </p:spTree>
    <p:extLst>
      <p:ext uri="{BB962C8B-B14F-4D97-AF65-F5344CB8AC3E}">
        <p14:creationId xmlns:p14="http://schemas.microsoft.com/office/powerpoint/2010/main" val="1730121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A8771-C22D-4DF7-ADCC-080DFE1E2D9D}"/>
              </a:ext>
            </a:extLst>
          </p:cNvPr>
          <p:cNvSpPr>
            <a:spLocks noGrp="1"/>
          </p:cNvSpPr>
          <p:nvPr>
            <p:ph type="title"/>
          </p:nvPr>
        </p:nvSpPr>
        <p:spPr/>
        <p:txBody>
          <a:bodyPr/>
          <a:lstStyle/>
          <a:p>
            <a:pPr>
              <a:defRPr/>
            </a:pPr>
            <a:r>
              <a:rPr lang="nb-NO" dirty="0"/>
              <a:t>Dårlig livskvalitet, kvinner</a:t>
            </a:r>
          </a:p>
        </p:txBody>
      </p:sp>
      <p:graphicFrame>
        <p:nvGraphicFramePr>
          <p:cNvPr id="4099" name="Chart 4"/>
          <p:cNvGraphicFramePr>
            <a:graphicFrameLocks noChangeAspect="1"/>
          </p:cNvGraphicFramePr>
          <p:nvPr/>
        </p:nvGraphicFramePr>
        <p:xfrm>
          <a:off x="594304" y="1063228"/>
          <a:ext cx="5873168" cy="3563015"/>
        </p:xfrm>
        <a:graphic>
          <a:graphicData uri="http://schemas.openxmlformats.org/presentationml/2006/ole">
            <mc:AlternateContent xmlns:mc="http://schemas.openxmlformats.org/markup-compatibility/2006">
              <mc:Choice xmlns:v="urn:schemas-microsoft-com:vml" Requires="v">
                <p:oleObj name="Chart" r:id="rId2" imgW="6108721" imgH="3706689" progId="Excel.Chart.8">
                  <p:embed/>
                </p:oleObj>
              </mc:Choice>
              <mc:Fallback>
                <p:oleObj name="Chart" r:id="rId2" imgW="6108721" imgH="3706689" progId="Excel.Chart.8">
                  <p:embed/>
                  <p:pic>
                    <p:nvPicPr>
                      <p:cNvPr id="4099" name="Char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04" y="1063228"/>
                        <a:ext cx="5873168" cy="3563015"/>
                      </a:xfrm>
                      <a:prstGeom prst="rect">
                        <a:avLst/>
                      </a:prstGeom>
                      <a:noFill/>
                    </p:spPr>
                  </p:pic>
                </p:oleObj>
              </mc:Fallback>
            </mc:AlternateContent>
          </a:graphicData>
        </a:graphic>
      </p:graphicFrame>
      <p:sp>
        <p:nvSpPr>
          <p:cNvPr id="5" name="Rectangle 4"/>
          <p:cNvSpPr/>
          <p:nvPr/>
        </p:nvSpPr>
        <p:spPr>
          <a:xfrm>
            <a:off x="1880985" y="4515125"/>
            <a:ext cx="3351561"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900" dirty="0"/>
              <a:t>1985-86       1995-97      2006-08     2017-19 </a:t>
            </a:r>
          </a:p>
        </p:txBody>
      </p:sp>
      <p:cxnSp>
        <p:nvCxnSpPr>
          <p:cNvPr id="7" name="Straight Arrow Connector 6"/>
          <p:cNvCxnSpPr/>
          <p:nvPr/>
        </p:nvCxnSpPr>
        <p:spPr>
          <a:xfrm flipV="1">
            <a:off x="1109133" y="1905000"/>
            <a:ext cx="4588934" cy="55033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50785" y="1817959"/>
            <a:ext cx="4588934" cy="832108"/>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59867" y="1676814"/>
            <a:ext cx="489301" cy="369332"/>
          </a:xfrm>
          <a:prstGeom prst="rect">
            <a:avLst/>
          </a:prstGeom>
          <a:noFill/>
        </p:spPr>
        <p:txBody>
          <a:bodyPr wrap="none" rtlCol="0">
            <a:spAutoFit/>
          </a:bodyPr>
          <a:lstStyle/>
          <a:p>
            <a:r>
              <a:rPr lang="nb-NO" dirty="0"/>
              <a:t>Før</a:t>
            </a:r>
          </a:p>
        </p:txBody>
      </p:sp>
      <p:sp>
        <p:nvSpPr>
          <p:cNvPr id="12" name="TextBox 11"/>
          <p:cNvSpPr txBox="1"/>
          <p:nvPr/>
        </p:nvSpPr>
        <p:spPr>
          <a:xfrm>
            <a:off x="5232546" y="2227146"/>
            <a:ext cx="444352" cy="369332"/>
          </a:xfrm>
          <a:prstGeom prst="rect">
            <a:avLst/>
          </a:prstGeom>
          <a:noFill/>
        </p:spPr>
        <p:txBody>
          <a:bodyPr wrap="none" rtlCol="0">
            <a:spAutoFit/>
          </a:bodyPr>
          <a:lstStyle/>
          <a:p>
            <a:r>
              <a:rPr lang="nb-NO" dirty="0"/>
              <a:t>Nå</a:t>
            </a:r>
          </a:p>
        </p:txBody>
      </p:sp>
    </p:spTree>
    <p:extLst>
      <p:ext uri="{BB962C8B-B14F-4D97-AF65-F5344CB8AC3E}">
        <p14:creationId xmlns:p14="http://schemas.microsoft.com/office/powerpoint/2010/main" val="349658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5FD5C-A315-4C7A-A765-ED9BADE8F79E}"/>
              </a:ext>
            </a:extLst>
          </p:cNvPr>
          <p:cNvSpPr>
            <a:spLocks noGrp="1"/>
          </p:cNvSpPr>
          <p:nvPr>
            <p:ph type="title"/>
          </p:nvPr>
        </p:nvSpPr>
        <p:spPr/>
        <p:txBody>
          <a:bodyPr/>
          <a:lstStyle/>
          <a:p>
            <a:pPr>
              <a:defRPr/>
            </a:pPr>
            <a:r>
              <a:rPr lang="nb-NO" dirty="0"/>
              <a:t>Dårlig livskvalitet, menn</a:t>
            </a:r>
          </a:p>
        </p:txBody>
      </p:sp>
      <p:graphicFrame>
        <p:nvGraphicFramePr>
          <p:cNvPr id="5123" name="Chart 3"/>
          <p:cNvGraphicFramePr>
            <a:graphicFrameLocks noChangeAspect="1"/>
          </p:cNvGraphicFramePr>
          <p:nvPr/>
        </p:nvGraphicFramePr>
        <p:xfrm>
          <a:off x="457200" y="1063228"/>
          <a:ext cx="5943600" cy="3605743"/>
        </p:xfrm>
        <a:graphic>
          <a:graphicData uri="http://schemas.openxmlformats.org/presentationml/2006/ole">
            <mc:AlternateContent xmlns:mc="http://schemas.openxmlformats.org/markup-compatibility/2006">
              <mc:Choice xmlns:v="urn:schemas-microsoft-com:vml" Requires="v">
                <p:oleObj name="Chart" r:id="rId2" imgW="6108721" imgH="3706689" progId="Excel.Chart.8">
                  <p:embed/>
                </p:oleObj>
              </mc:Choice>
              <mc:Fallback>
                <p:oleObj name="Chart" r:id="rId2" imgW="6108721" imgH="3706689" progId="Excel.Chart.8">
                  <p:embed/>
                  <p:pic>
                    <p:nvPicPr>
                      <p:cNvPr id="5123" name="Char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3228"/>
                        <a:ext cx="5943600" cy="3605743"/>
                      </a:xfrm>
                      <a:prstGeom prst="rect">
                        <a:avLst/>
                      </a:prstGeom>
                      <a:noFill/>
                    </p:spPr>
                  </p:pic>
                </p:oleObj>
              </mc:Fallback>
            </mc:AlternateContent>
          </a:graphicData>
        </a:graphic>
      </p:graphicFrame>
      <p:sp>
        <p:nvSpPr>
          <p:cNvPr id="8" name="Rectangle 7"/>
          <p:cNvSpPr/>
          <p:nvPr/>
        </p:nvSpPr>
        <p:spPr>
          <a:xfrm>
            <a:off x="1753219" y="4515125"/>
            <a:ext cx="3351561" cy="20887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nb-NO" sz="900" dirty="0"/>
              <a:t>1985-86       1995-97      2006-08     2017-19 </a:t>
            </a:r>
          </a:p>
        </p:txBody>
      </p:sp>
      <p:cxnSp>
        <p:nvCxnSpPr>
          <p:cNvPr id="6" name="Straight Arrow Connector 5"/>
          <p:cNvCxnSpPr/>
          <p:nvPr/>
        </p:nvCxnSpPr>
        <p:spPr>
          <a:xfrm flipV="1">
            <a:off x="990600" y="2057400"/>
            <a:ext cx="4588934" cy="456611"/>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401233" y="2057400"/>
            <a:ext cx="4711701" cy="580394"/>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59867" y="1676814"/>
            <a:ext cx="489301" cy="369332"/>
          </a:xfrm>
          <a:prstGeom prst="rect">
            <a:avLst/>
          </a:prstGeom>
          <a:noFill/>
        </p:spPr>
        <p:txBody>
          <a:bodyPr wrap="none" rtlCol="0">
            <a:spAutoFit/>
          </a:bodyPr>
          <a:lstStyle/>
          <a:p>
            <a:r>
              <a:rPr lang="nb-NO" dirty="0"/>
              <a:t>Før</a:t>
            </a:r>
          </a:p>
        </p:txBody>
      </p:sp>
      <p:sp>
        <p:nvSpPr>
          <p:cNvPr id="10" name="TextBox 9"/>
          <p:cNvSpPr txBox="1"/>
          <p:nvPr/>
        </p:nvSpPr>
        <p:spPr>
          <a:xfrm>
            <a:off x="5087730" y="2227146"/>
            <a:ext cx="444352" cy="369332"/>
          </a:xfrm>
          <a:prstGeom prst="rect">
            <a:avLst/>
          </a:prstGeom>
          <a:noFill/>
        </p:spPr>
        <p:txBody>
          <a:bodyPr wrap="none" rtlCol="0">
            <a:spAutoFit/>
          </a:bodyPr>
          <a:lstStyle/>
          <a:p>
            <a:r>
              <a:rPr lang="nb-NO" dirty="0"/>
              <a:t>Nå</a:t>
            </a:r>
          </a:p>
        </p:txBody>
      </p:sp>
    </p:spTree>
    <p:extLst>
      <p:ext uri="{BB962C8B-B14F-4D97-AF65-F5344CB8AC3E}">
        <p14:creationId xmlns:p14="http://schemas.microsoft.com/office/powerpoint/2010/main" val="180293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004A4-EF90-467C-94AA-9D72215DCA3E}"/>
              </a:ext>
            </a:extLst>
          </p:cNvPr>
          <p:cNvPicPr>
            <a:picLocks noChangeAspect="1"/>
          </p:cNvPicPr>
          <p:nvPr/>
        </p:nvPicPr>
        <p:blipFill>
          <a:blip r:embed="rId2"/>
          <a:stretch>
            <a:fillRect/>
          </a:stretch>
        </p:blipFill>
        <p:spPr>
          <a:xfrm>
            <a:off x="1443903" y="173758"/>
            <a:ext cx="5621916" cy="4557729"/>
          </a:xfrm>
          <a:prstGeom prst="rect">
            <a:avLst/>
          </a:prstGeom>
        </p:spPr>
      </p:pic>
    </p:spTree>
    <p:extLst>
      <p:ext uri="{BB962C8B-B14F-4D97-AF65-F5344CB8AC3E}">
        <p14:creationId xmlns:p14="http://schemas.microsoft.com/office/powerpoint/2010/main" val="294792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9116-F109-EE61-5812-598C9FA27055}"/>
              </a:ext>
            </a:extLst>
          </p:cNvPr>
          <p:cNvSpPr>
            <a:spLocks noGrp="1"/>
          </p:cNvSpPr>
          <p:nvPr>
            <p:ph type="title"/>
          </p:nvPr>
        </p:nvSpPr>
        <p:spPr>
          <a:xfrm>
            <a:off x="457200" y="2678868"/>
            <a:ext cx="8229600" cy="857250"/>
          </a:xfrm>
        </p:spPr>
        <p:txBody>
          <a:bodyPr>
            <a:normAutofit fontScale="90000"/>
          </a:bodyPr>
          <a:lstStyle/>
          <a:p>
            <a:r>
              <a:rPr lang="nb-NO" dirty="0"/>
              <a:t>Summe to og to</a:t>
            </a:r>
            <a:br>
              <a:rPr lang="nb-NO" dirty="0"/>
            </a:br>
            <a:r>
              <a:rPr lang="nb-NO" dirty="0"/>
              <a:t>Hva </a:t>
            </a:r>
            <a:r>
              <a:rPr lang="nb-NO" dirty="0" err="1"/>
              <a:t>tenket</a:t>
            </a:r>
            <a:r>
              <a:rPr lang="nb-NO" dirty="0"/>
              <a:t> dere om denne utviklingen?</a:t>
            </a:r>
            <a:br>
              <a:rPr lang="nb-NO" dirty="0"/>
            </a:br>
            <a:r>
              <a:rPr lang="nb-NO" dirty="0"/>
              <a:t>Kommentarer?</a:t>
            </a:r>
          </a:p>
        </p:txBody>
      </p:sp>
      <p:pic>
        <p:nvPicPr>
          <p:cNvPr id="5" name="Picture 4">
            <a:extLst>
              <a:ext uri="{FF2B5EF4-FFF2-40B4-BE49-F238E27FC236}">
                <a16:creationId xmlns:a16="http://schemas.microsoft.com/office/drawing/2014/main" id="{1CF27F9D-F173-92CD-742D-CF1585BEA4BF}"/>
              </a:ext>
            </a:extLst>
          </p:cNvPr>
          <p:cNvPicPr>
            <a:picLocks noChangeAspect="1"/>
          </p:cNvPicPr>
          <p:nvPr/>
        </p:nvPicPr>
        <p:blipFill>
          <a:blip r:embed="rId2"/>
          <a:stretch>
            <a:fillRect/>
          </a:stretch>
        </p:blipFill>
        <p:spPr>
          <a:xfrm rot="675057">
            <a:off x="4912969" y="656353"/>
            <a:ext cx="3852000" cy="1446403"/>
          </a:xfrm>
          <a:prstGeom prst="rect">
            <a:avLst/>
          </a:prstGeom>
        </p:spPr>
      </p:pic>
    </p:spTree>
    <p:extLst>
      <p:ext uri="{BB962C8B-B14F-4D97-AF65-F5344CB8AC3E}">
        <p14:creationId xmlns:p14="http://schemas.microsoft.com/office/powerpoint/2010/main" val="1683016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D160-C4EA-4F52-871C-7E3A29AB87C5}"/>
              </a:ext>
            </a:extLst>
          </p:cNvPr>
          <p:cNvSpPr>
            <a:spLocks noGrp="1"/>
          </p:cNvSpPr>
          <p:nvPr>
            <p:ph type="title"/>
          </p:nvPr>
        </p:nvSpPr>
        <p:spPr>
          <a:xfrm>
            <a:off x="550800" y="1847579"/>
            <a:ext cx="8229600" cy="857250"/>
          </a:xfrm>
        </p:spPr>
        <p:txBody>
          <a:bodyPr/>
          <a:lstStyle/>
          <a:p>
            <a:r>
              <a:rPr lang="nb-NO" dirty="0"/>
              <a:t>Hvordan kom vi dit?</a:t>
            </a:r>
          </a:p>
        </p:txBody>
      </p:sp>
    </p:spTree>
    <p:extLst>
      <p:ext uri="{BB962C8B-B14F-4D97-AF65-F5344CB8AC3E}">
        <p14:creationId xmlns:p14="http://schemas.microsoft.com/office/powerpoint/2010/main" val="410023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14BBF2-8C1D-64A7-E038-77A763366E66}"/>
              </a:ext>
            </a:extLst>
          </p:cNvPr>
          <p:cNvPicPr>
            <a:picLocks noChangeAspect="1"/>
          </p:cNvPicPr>
          <p:nvPr/>
        </p:nvPicPr>
        <p:blipFill>
          <a:blip r:embed="rId2"/>
          <a:stretch>
            <a:fillRect/>
          </a:stretch>
        </p:blipFill>
        <p:spPr>
          <a:xfrm>
            <a:off x="171878" y="296091"/>
            <a:ext cx="3341362" cy="4380411"/>
          </a:xfrm>
          <a:prstGeom prst="rect">
            <a:avLst/>
          </a:prstGeom>
        </p:spPr>
      </p:pic>
    </p:spTree>
    <p:extLst>
      <p:ext uri="{BB962C8B-B14F-4D97-AF65-F5344CB8AC3E}">
        <p14:creationId xmlns:p14="http://schemas.microsoft.com/office/powerpoint/2010/main" val="840848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4070" y="1223063"/>
            <a:ext cx="7461789" cy="3360708"/>
          </a:xfrm>
          <a:prstGeom prst="rect">
            <a:avLst/>
          </a:prstGeom>
        </p:spPr>
      </p:pic>
      <p:pic>
        <p:nvPicPr>
          <p:cNvPr id="4" name="Picture 3"/>
          <p:cNvPicPr>
            <a:picLocks noChangeAspect="1"/>
          </p:cNvPicPr>
          <p:nvPr/>
        </p:nvPicPr>
        <p:blipFill>
          <a:blip r:embed="rId4"/>
          <a:stretch>
            <a:fillRect/>
          </a:stretch>
        </p:blipFill>
        <p:spPr>
          <a:xfrm>
            <a:off x="7751806" y="0"/>
            <a:ext cx="1332624" cy="2241107"/>
          </a:xfrm>
          <a:prstGeom prst="rect">
            <a:avLst/>
          </a:prstGeom>
        </p:spPr>
      </p:pic>
      <p:sp>
        <p:nvSpPr>
          <p:cNvPr id="7" name="Title 6">
            <a:extLst>
              <a:ext uri="{FF2B5EF4-FFF2-40B4-BE49-F238E27FC236}">
                <a16:creationId xmlns:a16="http://schemas.microsoft.com/office/drawing/2014/main" id="{35083F21-8C14-4154-A4F4-CEE5A859998C}"/>
              </a:ext>
            </a:extLst>
          </p:cNvPr>
          <p:cNvSpPr>
            <a:spLocks noGrp="1"/>
          </p:cNvSpPr>
          <p:nvPr>
            <p:ph type="title"/>
          </p:nvPr>
        </p:nvSpPr>
        <p:spPr/>
        <p:txBody>
          <a:bodyPr/>
          <a:lstStyle/>
          <a:p>
            <a:r>
              <a:rPr lang="nb-NO" dirty="0"/>
              <a:t>Samfunn og helse</a:t>
            </a:r>
          </a:p>
        </p:txBody>
      </p:sp>
      <p:sp>
        <p:nvSpPr>
          <p:cNvPr id="5" name="Oval 4">
            <a:extLst>
              <a:ext uri="{FF2B5EF4-FFF2-40B4-BE49-F238E27FC236}">
                <a16:creationId xmlns:a16="http://schemas.microsoft.com/office/drawing/2014/main" id="{16E067A5-F245-6D12-D34A-262AC784926C}"/>
              </a:ext>
            </a:extLst>
          </p:cNvPr>
          <p:cNvSpPr/>
          <p:nvPr/>
        </p:nvSpPr>
        <p:spPr>
          <a:xfrm>
            <a:off x="193729" y="1269208"/>
            <a:ext cx="3378630" cy="239614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6201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7CF99-DB5B-4E51-9171-433FA60B7872}"/>
              </a:ext>
            </a:extLst>
          </p:cNvPr>
          <p:cNvPicPr>
            <a:picLocks noChangeAspect="1"/>
          </p:cNvPicPr>
          <p:nvPr/>
        </p:nvPicPr>
        <p:blipFill>
          <a:blip r:embed="rId2"/>
          <a:stretch>
            <a:fillRect/>
          </a:stretch>
        </p:blipFill>
        <p:spPr>
          <a:xfrm>
            <a:off x="155863" y="1098866"/>
            <a:ext cx="4416137" cy="3136097"/>
          </a:xfrm>
          <a:prstGeom prst="rect">
            <a:avLst/>
          </a:prstGeom>
          <a:ln>
            <a:solidFill>
              <a:schemeClr val="accent1"/>
            </a:solidFill>
          </a:ln>
        </p:spPr>
      </p:pic>
      <p:sp>
        <p:nvSpPr>
          <p:cNvPr id="5" name="Title 4">
            <a:extLst>
              <a:ext uri="{FF2B5EF4-FFF2-40B4-BE49-F238E27FC236}">
                <a16:creationId xmlns:a16="http://schemas.microsoft.com/office/drawing/2014/main" id="{24E63782-194B-4AD8-A53B-F5DB18AFCCB0}"/>
              </a:ext>
            </a:extLst>
          </p:cNvPr>
          <p:cNvSpPr>
            <a:spLocks noGrp="1"/>
          </p:cNvSpPr>
          <p:nvPr>
            <p:ph type="title"/>
          </p:nvPr>
        </p:nvSpPr>
        <p:spPr>
          <a:xfrm>
            <a:off x="155863" y="232849"/>
            <a:ext cx="8229600" cy="857250"/>
          </a:xfrm>
        </p:spPr>
        <p:txBody>
          <a:bodyPr>
            <a:noAutofit/>
          </a:bodyPr>
          <a:lstStyle/>
          <a:p>
            <a:r>
              <a:rPr lang="nb-NO" sz="2800" dirty="0"/>
              <a:t>Store atferdsendringer blant unge etter 2010</a:t>
            </a:r>
          </a:p>
        </p:txBody>
      </p:sp>
      <p:pic>
        <p:nvPicPr>
          <p:cNvPr id="6" name="Picture 5">
            <a:extLst>
              <a:ext uri="{FF2B5EF4-FFF2-40B4-BE49-F238E27FC236}">
                <a16:creationId xmlns:a16="http://schemas.microsoft.com/office/drawing/2014/main" id="{8A7B5000-608C-4804-9432-165DD3A73F7C}"/>
              </a:ext>
            </a:extLst>
          </p:cNvPr>
          <p:cNvPicPr>
            <a:picLocks noChangeAspect="1"/>
          </p:cNvPicPr>
          <p:nvPr/>
        </p:nvPicPr>
        <p:blipFill>
          <a:blip r:embed="rId3"/>
          <a:stretch>
            <a:fillRect/>
          </a:stretch>
        </p:blipFill>
        <p:spPr>
          <a:xfrm>
            <a:off x="4817705" y="1098866"/>
            <a:ext cx="3869095" cy="3519306"/>
          </a:xfrm>
          <a:prstGeom prst="rect">
            <a:avLst/>
          </a:prstGeom>
          <a:ln>
            <a:solidFill>
              <a:schemeClr val="accent1"/>
            </a:solidFill>
          </a:ln>
        </p:spPr>
      </p:pic>
    </p:spTree>
    <p:extLst>
      <p:ext uri="{BB962C8B-B14F-4D97-AF65-F5344CB8AC3E}">
        <p14:creationId xmlns:p14="http://schemas.microsoft.com/office/powerpoint/2010/main" val="298516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EFA8E-1FCC-4824-B112-D169E1FBB700}"/>
              </a:ext>
            </a:extLst>
          </p:cNvPr>
          <p:cNvPicPr>
            <a:picLocks noChangeAspect="1"/>
          </p:cNvPicPr>
          <p:nvPr/>
        </p:nvPicPr>
        <p:blipFill>
          <a:blip r:embed="rId2"/>
          <a:stretch>
            <a:fillRect/>
          </a:stretch>
        </p:blipFill>
        <p:spPr>
          <a:xfrm>
            <a:off x="0" y="5920"/>
            <a:ext cx="5276418" cy="1424704"/>
          </a:xfrm>
          <a:prstGeom prst="rect">
            <a:avLst/>
          </a:prstGeom>
        </p:spPr>
      </p:pic>
      <p:pic>
        <p:nvPicPr>
          <p:cNvPr id="3" name="Picture 2">
            <a:extLst>
              <a:ext uri="{FF2B5EF4-FFF2-40B4-BE49-F238E27FC236}">
                <a16:creationId xmlns:a16="http://schemas.microsoft.com/office/drawing/2014/main" id="{DD336DEB-7466-4355-90F5-D55FBA9FF32D}"/>
              </a:ext>
            </a:extLst>
          </p:cNvPr>
          <p:cNvPicPr>
            <a:picLocks noChangeAspect="1"/>
          </p:cNvPicPr>
          <p:nvPr/>
        </p:nvPicPr>
        <p:blipFill rotWithShape="1">
          <a:blip r:embed="rId3"/>
          <a:srcRect l="15615" r="16000"/>
          <a:stretch/>
        </p:blipFill>
        <p:spPr>
          <a:xfrm>
            <a:off x="4700336" y="1114070"/>
            <a:ext cx="3769895" cy="3624185"/>
          </a:xfrm>
          <a:prstGeom prst="rect">
            <a:avLst/>
          </a:prstGeom>
        </p:spPr>
      </p:pic>
      <p:sp>
        <p:nvSpPr>
          <p:cNvPr id="5" name="TextBox 4">
            <a:extLst>
              <a:ext uri="{FF2B5EF4-FFF2-40B4-BE49-F238E27FC236}">
                <a16:creationId xmlns:a16="http://schemas.microsoft.com/office/drawing/2014/main" id="{7E826723-0868-4A71-A636-88F22E026E00}"/>
              </a:ext>
            </a:extLst>
          </p:cNvPr>
          <p:cNvSpPr txBox="1"/>
          <p:nvPr/>
        </p:nvSpPr>
        <p:spPr>
          <a:xfrm>
            <a:off x="136358" y="1971585"/>
            <a:ext cx="3545306" cy="1938992"/>
          </a:xfrm>
          <a:prstGeom prst="rect">
            <a:avLst/>
          </a:prstGeom>
          <a:noFill/>
        </p:spPr>
        <p:txBody>
          <a:bodyPr wrap="square" rtlCol="0">
            <a:spAutoFit/>
          </a:bodyPr>
          <a:lstStyle/>
          <a:p>
            <a:r>
              <a:rPr lang="nb-NO" sz="2400" dirty="0"/>
              <a:t>Den streke økning i psykisk stress blant unge har kommet samtidig med lanseringen av sosial medier fra 2010</a:t>
            </a:r>
          </a:p>
        </p:txBody>
      </p:sp>
    </p:spTree>
    <p:extLst>
      <p:ext uri="{BB962C8B-B14F-4D97-AF65-F5344CB8AC3E}">
        <p14:creationId xmlns:p14="http://schemas.microsoft.com/office/powerpoint/2010/main" val="159609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B8AB6-2115-EAD5-5C6B-20F71398636D}"/>
              </a:ext>
            </a:extLst>
          </p:cNvPr>
          <p:cNvPicPr>
            <a:picLocks noChangeAspect="1"/>
          </p:cNvPicPr>
          <p:nvPr/>
        </p:nvPicPr>
        <p:blipFill>
          <a:blip r:embed="rId2"/>
          <a:stretch>
            <a:fillRect/>
          </a:stretch>
        </p:blipFill>
        <p:spPr>
          <a:xfrm>
            <a:off x="306727" y="194553"/>
            <a:ext cx="5296408" cy="2982600"/>
          </a:xfrm>
          <a:prstGeom prst="rect">
            <a:avLst/>
          </a:prstGeom>
        </p:spPr>
      </p:pic>
      <p:sp>
        <p:nvSpPr>
          <p:cNvPr id="5" name="TextBox 4">
            <a:extLst>
              <a:ext uri="{FF2B5EF4-FFF2-40B4-BE49-F238E27FC236}">
                <a16:creationId xmlns:a16="http://schemas.microsoft.com/office/drawing/2014/main" id="{1ECD5128-D4CE-9DB3-E856-61F8296DF2E0}"/>
              </a:ext>
            </a:extLst>
          </p:cNvPr>
          <p:cNvSpPr txBox="1"/>
          <p:nvPr/>
        </p:nvSpPr>
        <p:spPr>
          <a:xfrm>
            <a:off x="306727" y="4228408"/>
            <a:ext cx="4572000" cy="369332"/>
          </a:xfrm>
          <a:prstGeom prst="rect">
            <a:avLst/>
          </a:prstGeom>
          <a:noFill/>
        </p:spPr>
        <p:txBody>
          <a:bodyPr wrap="square">
            <a:spAutoFit/>
          </a:bodyPr>
          <a:lstStyle/>
          <a:p>
            <a:r>
              <a:rPr lang="nb-NO" dirty="0">
                <a:hlinkClick r:id="rId3"/>
              </a:rPr>
              <a:t>https://tv.nrk.no/se?v=NNFA19082322&amp;t=899s</a:t>
            </a:r>
            <a:r>
              <a:rPr lang="nb-NO" dirty="0"/>
              <a:t> </a:t>
            </a:r>
          </a:p>
        </p:txBody>
      </p:sp>
      <p:pic>
        <p:nvPicPr>
          <p:cNvPr id="7" name="Picture 6">
            <a:extLst>
              <a:ext uri="{FF2B5EF4-FFF2-40B4-BE49-F238E27FC236}">
                <a16:creationId xmlns:a16="http://schemas.microsoft.com/office/drawing/2014/main" id="{FD7A14FA-6E01-B6AF-BD9E-6DF6AD3ADACF}"/>
              </a:ext>
            </a:extLst>
          </p:cNvPr>
          <p:cNvPicPr>
            <a:picLocks noChangeAspect="1"/>
          </p:cNvPicPr>
          <p:nvPr/>
        </p:nvPicPr>
        <p:blipFill>
          <a:blip r:embed="rId4"/>
          <a:stretch>
            <a:fillRect/>
          </a:stretch>
        </p:blipFill>
        <p:spPr>
          <a:xfrm>
            <a:off x="4361077" y="1521658"/>
            <a:ext cx="4637581" cy="2717127"/>
          </a:xfrm>
          <a:prstGeom prst="rect">
            <a:avLst/>
          </a:prstGeom>
        </p:spPr>
      </p:pic>
      <p:sp>
        <p:nvSpPr>
          <p:cNvPr id="8" name="TextBox 7">
            <a:extLst>
              <a:ext uri="{FF2B5EF4-FFF2-40B4-BE49-F238E27FC236}">
                <a16:creationId xmlns:a16="http://schemas.microsoft.com/office/drawing/2014/main" id="{D4B1B295-10E7-09EE-620E-67E2B11DB11D}"/>
              </a:ext>
            </a:extLst>
          </p:cNvPr>
          <p:cNvSpPr txBox="1"/>
          <p:nvPr/>
        </p:nvSpPr>
        <p:spPr>
          <a:xfrm>
            <a:off x="306727" y="3859076"/>
            <a:ext cx="3267048" cy="369332"/>
          </a:xfrm>
          <a:prstGeom prst="rect">
            <a:avLst/>
          </a:prstGeom>
          <a:noFill/>
        </p:spPr>
        <p:txBody>
          <a:bodyPr wrap="none" rtlCol="0">
            <a:spAutoFit/>
          </a:bodyPr>
          <a:lstStyle/>
          <a:p>
            <a:r>
              <a:rPr lang="nb-NO" dirty="0"/>
              <a:t>NRK Dagsrevyen 23. August 2022</a:t>
            </a:r>
          </a:p>
        </p:txBody>
      </p:sp>
    </p:spTree>
    <p:extLst>
      <p:ext uri="{BB962C8B-B14F-4D97-AF65-F5344CB8AC3E}">
        <p14:creationId xmlns:p14="http://schemas.microsoft.com/office/powerpoint/2010/main" val="2089737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5205-8EDE-449C-9CE0-AF1D8CDFB04C}"/>
              </a:ext>
            </a:extLst>
          </p:cNvPr>
          <p:cNvSpPr>
            <a:spLocks noGrp="1"/>
          </p:cNvSpPr>
          <p:nvPr>
            <p:ph type="title"/>
          </p:nvPr>
        </p:nvSpPr>
        <p:spPr>
          <a:xfrm>
            <a:off x="276225" y="209151"/>
            <a:ext cx="8330105" cy="857250"/>
          </a:xfrm>
        </p:spPr>
        <p:txBody>
          <a:bodyPr>
            <a:normAutofit fontScale="90000"/>
          </a:bodyPr>
          <a:lstStyle/>
          <a:p>
            <a:pPr algn="ctr"/>
            <a:r>
              <a:rPr lang="nb-NO" dirty="0"/>
              <a:t>Tidsånden, holdninger og normer</a:t>
            </a:r>
            <a:br>
              <a:rPr lang="nb-NO" dirty="0"/>
            </a:br>
            <a:r>
              <a:rPr lang="nb-NO" dirty="0"/>
              <a:t>Før                                          Nå</a:t>
            </a:r>
          </a:p>
        </p:txBody>
      </p:sp>
      <p:pic>
        <p:nvPicPr>
          <p:cNvPr id="4" name="Picture 3">
            <a:extLst>
              <a:ext uri="{FF2B5EF4-FFF2-40B4-BE49-F238E27FC236}">
                <a16:creationId xmlns:a16="http://schemas.microsoft.com/office/drawing/2014/main" id="{CDB37346-A4D1-4D00-A07A-BE5FE1E8AD2D}"/>
              </a:ext>
            </a:extLst>
          </p:cNvPr>
          <p:cNvPicPr>
            <a:picLocks noChangeAspect="1"/>
          </p:cNvPicPr>
          <p:nvPr/>
        </p:nvPicPr>
        <p:blipFill>
          <a:blip r:embed="rId2"/>
          <a:stretch>
            <a:fillRect/>
          </a:stretch>
        </p:blipFill>
        <p:spPr>
          <a:xfrm>
            <a:off x="276225" y="1425716"/>
            <a:ext cx="4295775" cy="2971800"/>
          </a:xfrm>
          <a:prstGeom prst="rect">
            <a:avLst/>
          </a:prstGeom>
        </p:spPr>
      </p:pic>
      <p:pic>
        <p:nvPicPr>
          <p:cNvPr id="5" name="Picture 4">
            <a:extLst>
              <a:ext uri="{FF2B5EF4-FFF2-40B4-BE49-F238E27FC236}">
                <a16:creationId xmlns:a16="http://schemas.microsoft.com/office/drawing/2014/main" id="{64010AA9-6F31-470D-AA63-351864CF412E}"/>
              </a:ext>
            </a:extLst>
          </p:cNvPr>
          <p:cNvPicPr>
            <a:picLocks noChangeAspect="1"/>
          </p:cNvPicPr>
          <p:nvPr/>
        </p:nvPicPr>
        <p:blipFill>
          <a:blip r:embed="rId3"/>
          <a:stretch>
            <a:fillRect/>
          </a:stretch>
        </p:blipFill>
        <p:spPr>
          <a:xfrm>
            <a:off x="4743450" y="1432796"/>
            <a:ext cx="4195174" cy="2964719"/>
          </a:xfrm>
          <a:prstGeom prst="rect">
            <a:avLst/>
          </a:prstGeom>
        </p:spPr>
      </p:pic>
    </p:spTree>
    <p:extLst>
      <p:ext uri="{BB962C8B-B14F-4D97-AF65-F5344CB8AC3E}">
        <p14:creationId xmlns:p14="http://schemas.microsoft.com/office/powerpoint/2010/main" val="1465316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DDAA9E-891A-ADD7-25FD-2755C2982B1A}"/>
              </a:ext>
            </a:extLst>
          </p:cNvPr>
          <p:cNvSpPr>
            <a:spLocks noGrp="1"/>
          </p:cNvSpPr>
          <p:nvPr>
            <p:ph type="title"/>
          </p:nvPr>
        </p:nvSpPr>
        <p:spPr>
          <a:xfrm>
            <a:off x="457201" y="204787"/>
            <a:ext cx="3008313" cy="871538"/>
          </a:xfrm>
        </p:spPr>
        <p:txBody>
          <a:bodyPr/>
          <a:lstStyle/>
          <a:p>
            <a:r>
              <a:rPr lang="en-US" dirty="0" err="1"/>
              <a:t>Hva</a:t>
            </a:r>
            <a:r>
              <a:rPr lang="en-US" dirty="0"/>
              <a:t> </a:t>
            </a:r>
            <a:r>
              <a:rPr lang="en-US" dirty="0" err="1"/>
              <a:t>utdanner</a:t>
            </a:r>
            <a:r>
              <a:rPr lang="en-US" dirty="0"/>
              <a:t> vi </a:t>
            </a:r>
            <a:r>
              <a:rPr lang="en-US" dirty="0" err="1"/>
              <a:t>unger</a:t>
            </a:r>
            <a:r>
              <a:rPr lang="en-US" dirty="0"/>
              <a:t> </a:t>
            </a:r>
            <a:r>
              <a:rPr lang="en-US" dirty="0" err="1"/>
              <a:t>til</a:t>
            </a:r>
            <a:r>
              <a:rPr lang="en-US" dirty="0"/>
              <a:t>?</a:t>
            </a:r>
          </a:p>
        </p:txBody>
      </p:sp>
      <p:pic>
        <p:nvPicPr>
          <p:cNvPr id="7" name="Picture 6">
            <a:extLst>
              <a:ext uri="{FF2B5EF4-FFF2-40B4-BE49-F238E27FC236}">
                <a16:creationId xmlns:a16="http://schemas.microsoft.com/office/drawing/2014/main" id="{714D3B6C-9F52-AE8C-8AA4-D4B38099DEBD}"/>
              </a:ext>
            </a:extLst>
          </p:cNvPr>
          <p:cNvPicPr>
            <a:picLocks noChangeAspect="1"/>
          </p:cNvPicPr>
          <p:nvPr/>
        </p:nvPicPr>
        <p:blipFill rotWithShape="1">
          <a:blip r:embed="rId2"/>
          <a:srcRect l="1895" r="-2" b="-2"/>
          <a:stretch/>
        </p:blipFill>
        <p:spPr>
          <a:xfrm>
            <a:off x="3575050" y="204788"/>
            <a:ext cx="5111750" cy="4389835"/>
          </a:xfrm>
          <a:prstGeom prst="rect">
            <a:avLst/>
          </a:prstGeom>
          <a:noFill/>
        </p:spPr>
      </p:pic>
      <p:sp>
        <p:nvSpPr>
          <p:cNvPr id="5" name="TextBox 4">
            <a:extLst>
              <a:ext uri="{FF2B5EF4-FFF2-40B4-BE49-F238E27FC236}">
                <a16:creationId xmlns:a16="http://schemas.microsoft.com/office/drawing/2014/main" id="{73598EE3-DFED-8A86-2372-429890BC17AE}"/>
              </a:ext>
            </a:extLst>
          </p:cNvPr>
          <p:cNvSpPr txBox="1"/>
          <p:nvPr/>
        </p:nvSpPr>
        <p:spPr>
          <a:xfrm>
            <a:off x="457201" y="1076326"/>
            <a:ext cx="3008313" cy="3518297"/>
          </a:xfrm>
          <a:prstGeom prst="rect">
            <a:avLst/>
          </a:prstGeom>
        </p:spPr>
        <p:txBody>
          <a:bodyPr vert="horz" lIns="91440" tIns="45720" rIns="91440" bIns="45720" rtlCol="0">
            <a:normAutofit/>
          </a:bodyPr>
          <a:lstStyle/>
          <a:p>
            <a:pPr>
              <a:spcBef>
                <a:spcPct val="20000"/>
              </a:spcBef>
            </a:pPr>
            <a:r>
              <a:rPr lang="nb-NO" sz="1400" kern="1200">
                <a:latin typeface="Arial"/>
                <a:ea typeface="+mn-ea"/>
                <a:cs typeface="Arial"/>
                <a:hlinkClick r:id="rId3"/>
              </a:rPr>
              <a:t>https://www.facebook.com/watch/?v=370222023803156</a:t>
            </a:r>
            <a:r>
              <a:rPr lang="nb-NO" sz="1400" kern="1200">
                <a:latin typeface="Arial"/>
                <a:ea typeface="+mn-ea"/>
                <a:cs typeface="Arial"/>
              </a:rPr>
              <a:t> </a:t>
            </a:r>
          </a:p>
        </p:txBody>
      </p:sp>
    </p:spTree>
    <p:extLst>
      <p:ext uri="{BB962C8B-B14F-4D97-AF65-F5344CB8AC3E}">
        <p14:creationId xmlns:p14="http://schemas.microsoft.com/office/powerpoint/2010/main" val="2210614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0C1364-7171-4587-B81C-D954A5EF472A}"/>
              </a:ext>
            </a:extLst>
          </p:cNvPr>
          <p:cNvSpPr>
            <a:spLocks noGrp="1"/>
          </p:cNvSpPr>
          <p:nvPr>
            <p:ph type="title"/>
          </p:nvPr>
        </p:nvSpPr>
        <p:spPr>
          <a:xfrm>
            <a:off x="457200" y="205979"/>
            <a:ext cx="8229600" cy="857250"/>
          </a:xfrm>
        </p:spPr>
        <p:txBody>
          <a:bodyPr anchor="ctr">
            <a:normAutofit/>
          </a:bodyPr>
          <a:lstStyle/>
          <a:p>
            <a:pPr>
              <a:lnSpc>
                <a:spcPct val="90000"/>
              </a:lnSpc>
            </a:pPr>
            <a:r>
              <a:rPr lang="en-US" sz="2800" dirty="0"/>
              <a:t>Nye </a:t>
            </a:r>
            <a:r>
              <a:rPr lang="en-US" sz="2800" dirty="0" err="1"/>
              <a:t>utfordringer</a:t>
            </a:r>
            <a:r>
              <a:rPr lang="en-US" sz="2800" dirty="0"/>
              <a:t> for nye </a:t>
            </a:r>
            <a:r>
              <a:rPr lang="en-US" sz="2800" dirty="0" err="1"/>
              <a:t>generasjoner</a:t>
            </a:r>
            <a:endParaRPr lang="en-US" sz="2800" dirty="0"/>
          </a:p>
        </p:txBody>
      </p:sp>
      <p:sp>
        <p:nvSpPr>
          <p:cNvPr id="9" name="Text Placeholder 3">
            <a:extLst>
              <a:ext uri="{FF2B5EF4-FFF2-40B4-BE49-F238E27FC236}">
                <a16:creationId xmlns:a16="http://schemas.microsoft.com/office/drawing/2014/main" id="{27B837B6-557F-4767-B8CF-6B1DC1F1551E}"/>
              </a:ext>
            </a:extLst>
          </p:cNvPr>
          <p:cNvSpPr>
            <a:spLocks noGrp="1"/>
          </p:cNvSpPr>
          <p:nvPr>
            <p:ph sz="half" idx="1"/>
          </p:nvPr>
        </p:nvSpPr>
        <p:spPr>
          <a:xfrm>
            <a:off x="457200" y="1200151"/>
            <a:ext cx="5959098" cy="3394472"/>
          </a:xfrm>
        </p:spPr>
        <p:txBody>
          <a:bodyPr>
            <a:normAutofit fontScale="70000" lnSpcReduction="20000"/>
          </a:bodyPr>
          <a:lstStyle/>
          <a:p>
            <a:pPr>
              <a:lnSpc>
                <a:spcPct val="120000"/>
              </a:lnSpc>
            </a:pPr>
            <a:r>
              <a:rPr lang="en-US" sz="2000" dirty="0" err="1"/>
              <a:t>Teknologiutviklingen</a:t>
            </a:r>
            <a:r>
              <a:rPr lang="en-US" sz="2000" dirty="0"/>
              <a:t> </a:t>
            </a:r>
            <a:r>
              <a:rPr lang="en-US" sz="2000" dirty="0" err="1"/>
              <a:t>skader</a:t>
            </a:r>
            <a:r>
              <a:rPr lang="en-US" sz="2000" dirty="0"/>
              <a:t> og </a:t>
            </a:r>
            <a:r>
              <a:rPr lang="en-US" sz="2000" dirty="0" err="1"/>
              <a:t>kan</a:t>
            </a:r>
            <a:r>
              <a:rPr lang="en-US" sz="2000" dirty="0"/>
              <a:t> </a:t>
            </a:r>
            <a:r>
              <a:rPr lang="en-US" sz="2000" dirty="0" err="1"/>
              <a:t>gjøre</a:t>
            </a:r>
            <a:r>
              <a:rPr lang="en-US" sz="2000" dirty="0"/>
              <a:t> </a:t>
            </a:r>
            <a:r>
              <a:rPr lang="en-US" sz="2000" dirty="0" err="1"/>
              <a:t>mennesker</a:t>
            </a:r>
            <a:r>
              <a:rPr lang="en-US" sz="2000" dirty="0"/>
              <a:t> </a:t>
            </a:r>
            <a:r>
              <a:rPr lang="en-US" sz="2000" dirty="0" err="1"/>
              <a:t>irrelevante</a:t>
            </a:r>
            <a:r>
              <a:rPr lang="en-US" sz="2000" dirty="0"/>
              <a:t> </a:t>
            </a:r>
          </a:p>
          <a:p>
            <a:pPr lvl="1">
              <a:lnSpc>
                <a:spcPct val="120000"/>
              </a:lnSpc>
            </a:pPr>
            <a:r>
              <a:rPr lang="nb-NO" sz="1600" b="1" dirty="0"/>
              <a:t>Milliardærer, teknologer og økonomer </a:t>
            </a:r>
            <a:r>
              <a:rPr lang="nb-NO" sz="1600" dirty="0"/>
              <a:t>styrer nå vår daglige oppførsel ved hjelp av algoritmer</a:t>
            </a:r>
            <a:endParaRPr lang="en-US" sz="1600" dirty="0"/>
          </a:p>
          <a:p>
            <a:pPr>
              <a:lnSpc>
                <a:spcPct val="120000"/>
              </a:lnSpc>
            </a:pPr>
            <a:r>
              <a:rPr lang="en-US" sz="2000" dirty="0"/>
              <a:t>Det </a:t>
            </a:r>
            <a:r>
              <a:rPr lang="en-US" sz="2000" dirty="0" err="1"/>
              <a:t>liberale</a:t>
            </a:r>
            <a:r>
              <a:rPr lang="en-US" sz="2000" dirty="0"/>
              <a:t> </a:t>
            </a:r>
            <a:r>
              <a:rPr lang="en-US" sz="2000" dirty="0" err="1"/>
              <a:t>demokratiet</a:t>
            </a:r>
            <a:r>
              <a:rPr lang="en-US" sz="2000" dirty="0"/>
              <a:t> </a:t>
            </a:r>
            <a:r>
              <a:rPr lang="en-US" sz="2000" dirty="0" err="1"/>
              <a:t>vakler</a:t>
            </a:r>
            <a:r>
              <a:rPr lang="en-US" sz="2000" dirty="0"/>
              <a:t>, </a:t>
            </a:r>
            <a:r>
              <a:rPr lang="en-US" sz="2000" dirty="0" err="1"/>
              <a:t>løser</a:t>
            </a:r>
            <a:r>
              <a:rPr lang="en-US" sz="2000" dirty="0"/>
              <a:t> </a:t>
            </a:r>
            <a:r>
              <a:rPr lang="en-US" sz="2000" dirty="0" err="1"/>
              <a:t>ikke</a:t>
            </a:r>
            <a:r>
              <a:rPr lang="en-US" sz="2000" dirty="0"/>
              <a:t> </a:t>
            </a:r>
            <a:r>
              <a:rPr lang="en-US" sz="2000" dirty="0" err="1"/>
              <a:t>dagens</a:t>
            </a:r>
            <a:r>
              <a:rPr lang="en-US" sz="2000" dirty="0"/>
              <a:t> </a:t>
            </a:r>
            <a:r>
              <a:rPr lang="en-US" sz="2000" dirty="0" err="1"/>
              <a:t>problemer</a:t>
            </a:r>
            <a:endParaRPr lang="en-US" sz="2000" dirty="0"/>
          </a:p>
          <a:p>
            <a:pPr>
              <a:lnSpc>
                <a:spcPct val="120000"/>
              </a:lnSpc>
            </a:pPr>
            <a:r>
              <a:rPr lang="en-US" sz="2000" dirty="0" err="1"/>
              <a:t>Økologisk</a:t>
            </a:r>
            <a:r>
              <a:rPr lang="en-US" sz="2000" dirty="0"/>
              <a:t> </a:t>
            </a:r>
            <a:r>
              <a:rPr lang="en-US" sz="2000" dirty="0" err="1"/>
              <a:t>kollaps</a:t>
            </a:r>
            <a:r>
              <a:rPr lang="en-US" sz="2000" dirty="0"/>
              <a:t> truer</a:t>
            </a:r>
          </a:p>
          <a:p>
            <a:pPr>
              <a:lnSpc>
                <a:spcPct val="120000"/>
              </a:lnSpc>
            </a:pPr>
            <a:r>
              <a:rPr lang="en-US" sz="2000" dirty="0" err="1"/>
              <a:t>Demokratier</a:t>
            </a:r>
            <a:r>
              <a:rPr lang="en-US" sz="2000" dirty="0"/>
              <a:t> </a:t>
            </a:r>
            <a:r>
              <a:rPr lang="en-US" sz="2000" dirty="0" err="1"/>
              <a:t>vakler</a:t>
            </a:r>
            <a:r>
              <a:rPr lang="en-US" sz="2000" dirty="0"/>
              <a:t> (</a:t>
            </a:r>
            <a:r>
              <a:rPr lang="nb-NO" sz="2000" dirty="0"/>
              <a:t>USA, Brasil, Polen, Russland, Kina, Tyrkia)</a:t>
            </a:r>
            <a:endParaRPr lang="en-US" sz="2000" dirty="0"/>
          </a:p>
          <a:p>
            <a:pPr marL="0" indent="0">
              <a:lnSpc>
                <a:spcPct val="120000"/>
              </a:lnSpc>
              <a:buNone/>
            </a:pPr>
            <a:r>
              <a:rPr lang="en-US" sz="2000" dirty="0"/>
              <a:t>Vi </a:t>
            </a:r>
            <a:r>
              <a:rPr lang="en-US" sz="2000" dirty="0" err="1"/>
              <a:t>observerer</a:t>
            </a:r>
            <a:endParaRPr lang="en-US" sz="2000" dirty="0"/>
          </a:p>
          <a:p>
            <a:pPr marL="285750" indent="-285750">
              <a:lnSpc>
                <a:spcPct val="120000"/>
              </a:lnSpc>
              <a:buFont typeface="Arial" panose="020B0604020202020204" pitchFamily="34" charset="0"/>
              <a:buChar char="•"/>
            </a:pPr>
            <a:r>
              <a:rPr lang="en-US" sz="2000" dirty="0" err="1"/>
              <a:t>Økende</a:t>
            </a:r>
            <a:r>
              <a:rPr lang="en-US" sz="2000" dirty="0"/>
              <a:t> </a:t>
            </a:r>
            <a:r>
              <a:rPr lang="en-US" sz="2000" dirty="0" err="1"/>
              <a:t>sosial</a:t>
            </a:r>
            <a:r>
              <a:rPr lang="en-US" sz="2000" dirty="0"/>
              <a:t> </a:t>
            </a:r>
            <a:r>
              <a:rPr lang="en-US" sz="2000" dirty="0" err="1"/>
              <a:t>urettferdighet</a:t>
            </a:r>
            <a:endParaRPr lang="en-US" sz="2000" dirty="0"/>
          </a:p>
          <a:p>
            <a:pPr marL="285750" indent="-285750">
              <a:lnSpc>
                <a:spcPct val="120000"/>
              </a:lnSpc>
              <a:buFont typeface="Arial" panose="020B0604020202020204" pitchFamily="34" charset="0"/>
              <a:buChar char="•"/>
            </a:pPr>
            <a:r>
              <a:rPr lang="en-US" sz="2000" dirty="0" err="1"/>
              <a:t>Økende</a:t>
            </a:r>
            <a:r>
              <a:rPr lang="en-US" sz="2000" dirty="0"/>
              <a:t> </a:t>
            </a:r>
            <a:r>
              <a:rPr lang="en-US" sz="2000" dirty="0" err="1"/>
              <a:t>forekomst</a:t>
            </a:r>
            <a:r>
              <a:rPr lang="en-US" sz="2000" dirty="0"/>
              <a:t> av </a:t>
            </a:r>
            <a:r>
              <a:rPr lang="en-US" sz="2000" dirty="0" err="1"/>
              <a:t>fedme</a:t>
            </a:r>
            <a:endParaRPr lang="en-US" sz="2000" dirty="0"/>
          </a:p>
          <a:p>
            <a:pPr marL="285750" indent="-285750">
              <a:lnSpc>
                <a:spcPct val="120000"/>
              </a:lnSpc>
              <a:buFont typeface="Arial" panose="020B0604020202020204" pitchFamily="34" charset="0"/>
              <a:buChar char="•"/>
            </a:pPr>
            <a:r>
              <a:rPr lang="en-US" sz="2000" dirty="0"/>
              <a:t>Nye </a:t>
            </a:r>
            <a:r>
              <a:rPr lang="en-US" sz="2000" dirty="0" err="1"/>
              <a:t>sykdomsmønstre</a:t>
            </a:r>
            <a:r>
              <a:rPr lang="en-US" sz="2000" dirty="0"/>
              <a:t>, </a:t>
            </a:r>
            <a:r>
              <a:rPr lang="en-US" sz="2000" dirty="0" err="1"/>
              <a:t>mer</a:t>
            </a:r>
            <a:r>
              <a:rPr lang="en-US" sz="2000" dirty="0"/>
              <a:t> psykisk stress </a:t>
            </a:r>
            <a:r>
              <a:rPr lang="en-US" sz="2000" dirty="0" err="1"/>
              <a:t>blant</a:t>
            </a:r>
            <a:r>
              <a:rPr lang="en-US" sz="2000" dirty="0"/>
              <a:t> </a:t>
            </a:r>
            <a:r>
              <a:rPr lang="en-US" sz="2000" dirty="0" err="1"/>
              <a:t>unge</a:t>
            </a:r>
            <a:endParaRPr lang="en-US" sz="2000" dirty="0"/>
          </a:p>
          <a:p>
            <a:pPr marL="285750" indent="-285750">
              <a:lnSpc>
                <a:spcPct val="120000"/>
              </a:lnSpc>
              <a:buFont typeface="Arial" panose="020B0604020202020204" pitchFamily="34" charset="0"/>
              <a:buChar char="•"/>
            </a:pPr>
            <a:r>
              <a:rPr lang="en-US" sz="2000" dirty="0" err="1"/>
              <a:t>Klimaendringer</a:t>
            </a:r>
            <a:endParaRPr lang="en-US" sz="2000" dirty="0"/>
          </a:p>
          <a:p>
            <a:pPr marL="285750" indent="-285750">
              <a:lnSpc>
                <a:spcPct val="120000"/>
              </a:lnSpc>
              <a:buFont typeface="Arial" panose="020B0604020202020204" pitchFamily="34" charset="0"/>
              <a:buChar char="•"/>
            </a:pPr>
            <a:r>
              <a:rPr lang="en-US" sz="2000" dirty="0" err="1"/>
              <a:t>Opprør</a:t>
            </a:r>
            <a:r>
              <a:rPr lang="en-US" sz="2000" dirty="0"/>
              <a:t> (</a:t>
            </a:r>
            <a:r>
              <a:rPr lang="en-US" sz="2000" dirty="0" err="1"/>
              <a:t>Gule</a:t>
            </a:r>
            <a:r>
              <a:rPr lang="en-US" sz="2000" dirty="0"/>
              <a:t> </a:t>
            </a:r>
            <a:r>
              <a:rPr lang="en-US" sz="2000" dirty="0" err="1"/>
              <a:t>vester</a:t>
            </a:r>
            <a:r>
              <a:rPr lang="en-US" sz="2000" dirty="0"/>
              <a:t>, Black Life Matters, Storming av </a:t>
            </a:r>
            <a:r>
              <a:rPr lang="en-US" sz="2000" dirty="0" err="1"/>
              <a:t>Kongressen</a:t>
            </a:r>
            <a:r>
              <a:rPr lang="en-US" sz="2000" dirty="0"/>
              <a:t> ..)</a:t>
            </a:r>
          </a:p>
          <a:p>
            <a:pPr marL="285750" indent="-285750">
              <a:lnSpc>
                <a:spcPct val="120000"/>
              </a:lnSpc>
              <a:buFont typeface="Arial" panose="020B0604020202020204" pitchFamily="34" charset="0"/>
              <a:buChar char="•"/>
            </a:pPr>
            <a:r>
              <a:rPr lang="en-US" sz="2000" dirty="0" err="1"/>
              <a:t>Krig</a:t>
            </a:r>
            <a:r>
              <a:rPr lang="en-US" sz="2000" dirty="0"/>
              <a:t> </a:t>
            </a:r>
            <a:r>
              <a:rPr lang="en-US" sz="2000" dirty="0" err="1"/>
              <a:t>blusser</a:t>
            </a:r>
            <a:r>
              <a:rPr lang="en-US" sz="2000" dirty="0"/>
              <a:t> </a:t>
            </a:r>
            <a:r>
              <a:rPr lang="en-US" sz="2000" dirty="0" err="1"/>
              <a:t>opp</a:t>
            </a:r>
            <a:endParaRPr lang="en-US" sz="2000" dirty="0"/>
          </a:p>
        </p:txBody>
      </p:sp>
      <p:pic>
        <p:nvPicPr>
          <p:cNvPr id="2" name="Picture 1">
            <a:extLst>
              <a:ext uri="{FF2B5EF4-FFF2-40B4-BE49-F238E27FC236}">
                <a16:creationId xmlns:a16="http://schemas.microsoft.com/office/drawing/2014/main" id="{AE49F891-86DA-4D74-A96B-730FF9A972F0}"/>
              </a:ext>
            </a:extLst>
          </p:cNvPr>
          <p:cNvPicPr>
            <a:picLocks noChangeAspect="1"/>
          </p:cNvPicPr>
          <p:nvPr/>
        </p:nvPicPr>
        <p:blipFill>
          <a:blip r:embed="rId3"/>
          <a:stretch>
            <a:fillRect/>
          </a:stretch>
        </p:blipFill>
        <p:spPr>
          <a:xfrm>
            <a:off x="6473135" y="1063229"/>
            <a:ext cx="2066702" cy="3394472"/>
          </a:xfrm>
          <a:prstGeom prst="rect">
            <a:avLst/>
          </a:prstGeom>
          <a:noFill/>
        </p:spPr>
      </p:pic>
    </p:spTree>
    <p:extLst>
      <p:ext uri="{BB962C8B-B14F-4D97-AF65-F5344CB8AC3E}">
        <p14:creationId xmlns:p14="http://schemas.microsoft.com/office/powerpoint/2010/main" val="2041696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A710-9A83-4584-9AC7-1C5B0B329569}"/>
              </a:ext>
            </a:extLst>
          </p:cNvPr>
          <p:cNvSpPr>
            <a:spLocks noGrp="1"/>
          </p:cNvSpPr>
          <p:nvPr>
            <p:ph type="title"/>
          </p:nvPr>
        </p:nvSpPr>
        <p:spPr/>
        <p:txBody>
          <a:bodyPr>
            <a:noAutofit/>
          </a:bodyPr>
          <a:lstStyle/>
          <a:p>
            <a:r>
              <a:rPr lang="nb-NO" sz="2800" dirty="0"/>
              <a:t>Hvordan griper vi tak i disse utfordringene?</a:t>
            </a:r>
          </a:p>
        </p:txBody>
      </p:sp>
      <p:sp>
        <p:nvSpPr>
          <p:cNvPr id="3" name="Content Placeholder 2">
            <a:extLst>
              <a:ext uri="{FF2B5EF4-FFF2-40B4-BE49-F238E27FC236}">
                <a16:creationId xmlns:a16="http://schemas.microsoft.com/office/drawing/2014/main" id="{4F7B09F9-4922-426B-8CD0-B45CEE1F0651}"/>
              </a:ext>
            </a:extLst>
          </p:cNvPr>
          <p:cNvSpPr>
            <a:spLocks noGrp="1"/>
          </p:cNvSpPr>
          <p:nvPr>
            <p:ph idx="1"/>
          </p:nvPr>
        </p:nvSpPr>
        <p:spPr>
          <a:xfrm>
            <a:off x="457200" y="1200151"/>
            <a:ext cx="8737200" cy="3394472"/>
          </a:xfrm>
        </p:spPr>
        <p:txBody>
          <a:bodyPr>
            <a:normAutofit fontScale="92500" lnSpcReduction="10000"/>
          </a:bodyPr>
          <a:lstStyle/>
          <a:p>
            <a:r>
              <a:rPr lang="nb-NO" dirty="0"/>
              <a:t>Reetablere troen på fremtiden</a:t>
            </a:r>
          </a:p>
          <a:p>
            <a:pPr lvl="1"/>
            <a:r>
              <a:rPr lang="nb-NO" dirty="0"/>
              <a:t>Skrive en ny historie nye generasjoner kan tro på</a:t>
            </a:r>
          </a:p>
          <a:p>
            <a:r>
              <a:rPr lang="nb-NO" dirty="0"/>
              <a:t>Ta demokratiske politiske grep om</a:t>
            </a:r>
          </a:p>
          <a:p>
            <a:pPr lvl="1"/>
            <a:r>
              <a:rPr lang="nb-NO" dirty="0"/>
              <a:t>Teknologiutviklingen</a:t>
            </a:r>
          </a:p>
          <a:p>
            <a:pPr lvl="1"/>
            <a:r>
              <a:rPr lang="nb-NO" dirty="0"/>
              <a:t>Klimautfordringen</a:t>
            </a:r>
          </a:p>
          <a:p>
            <a:pPr lvl="1"/>
            <a:r>
              <a:rPr lang="nb-NO" dirty="0"/>
              <a:t>Markedet</a:t>
            </a:r>
          </a:p>
          <a:p>
            <a:r>
              <a:rPr lang="nb-NO" dirty="0">
                <a:solidFill>
                  <a:srgbClr val="FF0000"/>
                </a:solidFill>
              </a:rPr>
              <a:t>Ivareta folks grunnleggende behov (mattering)</a:t>
            </a:r>
          </a:p>
          <a:p>
            <a:pPr lvl="1"/>
            <a:r>
              <a:rPr lang="nb-NO" sz="1600" dirty="0">
                <a:solidFill>
                  <a:srgbClr val="FF0000"/>
                </a:solidFill>
              </a:rPr>
              <a:t>Slik at de er i stand til å forme en ny framtid, bidra med noe av verdi til fellesskapet</a:t>
            </a:r>
          </a:p>
          <a:p>
            <a:r>
              <a:rPr lang="nb-NO" dirty="0">
                <a:solidFill>
                  <a:srgbClr val="FF0000"/>
                </a:solidFill>
              </a:rPr>
              <a:t>Øke folks helsekompetanse for å takle psykisk stress (ABC)</a:t>
            </a:r>
          </a:p>
          <a:p>
            <a:pPr lvl="1"/>
            <a:r>
              <a:rPr lang="nb-NO" sz="1700" dirty="0">
                <a:solidFill>
                  <a:srgbClr val="FF0000"/>
                </a:solidFill>
              </a:rPr>
              <a:t>For å fremme helse og livskvalitet</a:t>
            </a:r>
          </a:p>
          <a:p>
            <a:pPr marL="457200" lvl="1" indent="0">
              <a:buNone/>
            </a:pPr>
            <a:endParaRPr lang="nb-NO" dirty="0"/>
          </a:p>
          <a:p>
            <a:pPr lvl="1"/>
            <a:endParaRPr lang="nb-NO" dirty="0"/>
          </a:p>
          <a:p>
            <a:pPr marL="457200" lvl="1" indent="0">
              <a:buNone/>
            </a:pPr>
            <a:endParaRPr lang="nb-NO" dirty="0"/>
          </a:p>
          <a:p>
            <a:endParaRPr lang="nb-NO" dirty="0"/>
          </a:p>
        </p:txBody>
      </p:sp>
    </p:spTree>
    <p:extLst>
      <p:ext uri="{BB962C8B-B14F-4D97-AF65-F5344CB8AC3E}">
        <p14:creationId xmlns:p14="http://schemas.microsoft.com/office/powerpoint/2010/main" val="2243414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9116-F109-EE61-5812-598C9FA27055}"/>
              </a:ext>
            </a:extLst>
          </p:cNvPr>
          <p:cNvSpPr>
            <a:spLocks noGrp="1"/>
          </p:cNvSpPr>
          <p:nvPr>
            <p:ph type="title"/>
          </p:nvPr>
        </p:nvSpPr>
        <p:spPr>
          <a:xfrm>
            <a:off x="457200" y="2678868"/>
            <a:ext cx="6877455" cy="857250"/>
          </a:xfrm>
        </p:spPr>
        <p:txBody>
          <a:bodyPr>
            <a:normAutofit fontScale="90000"/>
          </a:bodyPr>
          <a:lstStyle/>
          <a:p>
            <a:r>
              <a:rPr lang="nb-NO" dirty="0"/>
              <a:t>Summe to og to</a:t>
            </a:r>
            <a:br>
              <a:rPr lang="nb-NO" dirty="0"/>
            </a:br>
            <a:r>
              <a:rPr lang="nb-NO" dirty="0"/>
              <a:t>Hva tenker dere om de unges situasjon i dag?</a:t>
            </a:r>
            <a:br>
              <a:rPr lang="nb-NO" dirty="0"/>
            </a:br>
            <a:r>
              <a:rPr lang="nb-NO" dirty="0"/>
              <a:t>Kommentarer?</a:t>
            </a:r>
          </a:p>
        </p:txBody>
      </p:sp>
      <p:pic>
        <p:nvPicPr>
          <p:cNvPr id="5" name="Picture 4">
            <a:extLst>
              <a:ext uri="{FF2B5EF4-FFF2-40B4-BE49-F238E27FC236}">
                <a16:creationId xmlns:a16="http://schemas.microsoft.com/office/drawing/2014/main" id="{1CF27F9D-F173-92CD-742D-CF1585BEA4BF}"/>
              </a:ext>
            </a:extLst>
          </p:cNvPr>
          <p:cNvPicPr>
            <a:picLocks noChangeAspect="1"/>
          </p:cNvPicPr>
          <p:nvPr/>
        </p:nvPicPr>
        <p:blipFill>
          <a:blip r:embed="rId2"/>
          <a:stretch>
            <a:fillRect/>
          </a:stretch>
        </p:blipFill>
        <p:spPr>
          <a:xfrm rot="675057">
            <a:off x="4912969" y="656353"/>
            <a:ext cx="3852000" cy="1446403"/>
          </a:xfrm>
          <a:prstGeom prst="rect">
            <a:avLst/>
          </a:prstGeom>
        </p:spPr>
      </p:pic>
    </p:spTree>
    <p:extLst>
      <p:ext uri="{BB962C8B-B14F-4D97-AF65-F5344CB8AC3E}">
        <p14:creationId xmlns:p14="http://schemas.microsoft.com/office/powerpoint/2010/main" val="98692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27504-5831-4FED-BDB5-3A42F980B6B1}"/>
              </a:ext>
            </a:extLst>
          </p:cNvPr>
          <p:cNvSpPr>
            <a:spLocks noGrp="1"/>
          </p:cNvSpPr>
          <p:nvPr>
            <p:ph type="title"/>
          </p:nvPr>
        </p:nvSpPr>
        <p:spPr>
          <a:xfrm>
            <a:off x="223949" y="590818"/>
            <a:ext cx="3418221" cy="3095764"/>
          </a:xfrm>
        </p:spPr>
        <p:txBody>
          <a:bodyPr anchor="b">
            <a:normAutofit fontScale="90000"/>
          </a:bodyPr>
          <a:lstStyle/>
          <a:p>
            <a:r>
              <a:rPr lang="nb-NO" sz="3100" dirty="0"/>
              <a:t>Menneskers grunnleggende behov</a:t>
            </a:r>
            <a:br>
              <a:rPr lang="nb-NO" sz="1900" dirty="0"/>
            </a:br>
            <a:br>
              <a:rPr lang="nb-NO" sz="1900" dirty="0"/>
            </a:br>
            <a:br>
              <a:rPr lang="nb-NO" sz="1900" dirty="0"/>
            </a:br>
            <a:r>
              <a:rPr lang="nb-NO" sz="1900" dirty="0">
                <a:solidFill>
                  <a:srgbClr val="FF0000"/>
                </a:solidFill>
              </a:rPr>
              <a:t>Å ha en betydning</a:t>
            </a:r>
            <a:br>
              <a:rPr lang="nb-NO" sz="1900" dirty="0">
                <a:solidFill>
                  <a:srgbClr val="FF0000"/>
                </a:solidFill>
              </a:rPr>
            </a:br>
            <a:r>
              <a:rPr lang="nb-NO" sz="1900" dirty="0">
                <a:solidFill>
                  <a:srgbClr val="FF0000"/>
                </a:solidFill>
              </a:rPr>
              <a:t>«To matter!»</a:t>
            </a:r>
            <a:br>
              <a:rPr lang="nb-NO" sz="1900" dirty="0"/>
            </a:br>
            <a:br>
              <a:rPr lang="nb-NO" sz="1900" dirty="0"/>
            </a:br>
            <a:r>
              <a:rPr lang="nb-NO" sz="1900" dirty="0"/>
              <a:t>Bidra med noe verdifull</a:t>
            </a:r>
            <a:br>
              <a:rPr lang="nb-NO" sz="1900" dirty="0"/>
            </a:br>
            <a:r>
              <a:rPr lang="nb-NO" sz="1900" dirty="0"/>
              <a:t>Føle seg verdifull</a:t>
            </a:r>
            <a:br>
              <a:rPr lang="nb-NO" sz="1900" dirty="0"/>
            </a:br>
            <a:endParaRPr lang="nb-NO" sz="1900" dirty="0"/>
          </a:p>
        </p:txBody>
      </p:sp>
      <p:pic>
        <p:nvPicPr>
          <p:cNvPr id="3" name="Picture 2">
            <a:extLst>
              <a:ext uri="{FF2B5EF4-FFF2-40B4-BE49-F238E27FC236}">
                <a16:creationId xmlns:a16="http://schemas.microsoft.com/office/drawing/2014/main" id="{40582B75-522E-4DF1-94D4-80D028E9C519}"/>
              </a:ext>
            </a:extLst>
          </p:cNvPr>
          <p:cNvPicPr>
            <a:picLocks noChangeAspect="1"/>
          </p:cNvPicPr>
          <p:nvPr/>
        </p:nvPicPr>
        <p:blipFill rotWithShape="1">
          <a:blip r:embed="rId3"/>
          <a:srcRect l="3804" r="7990" b="1"/>
          <a:stretch/>
        </p:blipFill>
        <p:spPr>
          <a:xfrm>
            <a:off x="3808301" y="204785"/>
            <a:ext cx="5111750" cy="4389835"/>
          </a:xfrm>
          <a:prstGeom prst="rect">
            <a:avLst/>
          </a:prstGeom>
          <a:noFill/>
        </p:spPr>
      </p:pic>
      <p:sp>
        <p:nvSpPr>
          <p:cNvPr id="4" name="Rectangle 3">
            <a:extLst>
              <a:ext uri="{FF2B5EF4-FFF2-40B4-BE49-F238E27FC236}">
                <a16:creationId xmlns:a16="http://schemas.microsoft.com/office/drawing/2014/main" id="{D0ECAD23-3822-4036-B9B1-CF4AA5B33B73}"/>
              </a:ext>
            </a:extLst>
          </p:cNvPr>
          <p:cNvSpPr/>
          <p:nvPr/>
        </p:nvSpPr>
        <p:spPr>
          <a:xfrm>
            <a:off x="93145" y="3998382"/>
            <a:ext cx="2573140" cy="246221"/>
          </a:xfrm>
          <a:prstGeom prst="rect">
            <a:avLst/>
          </a:prstGeom>
        </p:spPr>
        <p:txBody>
          <a:bodyPr wrap="none">
            <a:spAutoFit/>
          </a:bodyPr>
          <a:lstStyle/>
          <a:p>
            <a:r>
              <a:rPr lang="nb-NO" sz="1000" dirty="0">
                <a:hlinkClick r:id="rId4"/>
              </a:rPr>
              <a:t>https://pubmed.ncbi.nlm.nih.gov/31407358/</a:t>
            </a:r>
            <a:r>
              <a:rPr lang="nb-NO" sz="1000" dirty="0"/>
              <a:t> </a:t>
            </a:r>
          </a:p>
        </p:txBody>
      </p:sp>
      <p:sp>
        <p:nvSpPr>
          <p:cNvPr id="6" name="Rectangle 5">
            <a:extLst>
              <a:ext uri="{FF2B5EF4-FFF2-40B4-BE49-F238E27FC236}">
                <a16:creationId xmlns:a16="http://schemas.microsoft.com/office/drawing/2014/main" id="{DC36658A-06D9-4226-BDA8-FCF0F899F6FF}"/>
              </a:ext>
            </a:extLst>
          </p:cNvPr>
          <p:cNvSpPr/>
          <p:nvPr/>
        </p:nvSpPr>
        <p:spPr>
          <a:xfrm>
            <a:off x="93145" y="4306461"/>
            <a:ext cx="7522706" cy="246221"/>
          </a:xfrm>
          <a:prstGeom prst="rect">
            <a:avLst/>
          </a:prstGeom>
        </p:spPr>
        <p:txBody>
          <a:bodyPr wrap="square">
            <a:spAutoFit/>
          </a:bodyPr>
          <a:lstStyle/>
          <a:p>
            <a:r>
              <a:rPr lang="nb-NO" sz="1000" dirty="0">
                <a:hlinkClick r:id="rId5"/>
              </a:rPr>
              <a:t>https://tidsskriftet.no/2021/02/essay/hva-skal-til-fa-flere-i-arbeid</a:t>
            </a:r>
            <a:r>
              <a:rPr lang="nb-NO" sz="1000" dirty="0"/>
              <a:t> </a:t>
            </a:r>
          </a:p>
        </p:txBody>
      </p:sp>
    </p:spTree>
    <p:extLst>
      <p:ext uri="{BB962C8B-B14F-4D97-AF65-F5344CB8AC3E}">
        <p14:creationId xmlns:p14="http://schemas.microsoft.com/office/powerpoint/2010/main" val="129861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5F99F2-F619-6F84-A3A8-DF046F64D438}"/>
              </a:ext>
            </a:extLst>
          </p:cNvPr>
          <p:cNvSpPr txBox="1"/>
          <p:nvPr/>
        </p:nvSpPr>
        <p:spPr>
          <a:xfrm>
            <a:off x="209227" y="1224365"/>
            <a:ext cx="5486400" cy="2031325"/>
          </a:xfrm>
          <a:prstGeom prst="rect">
            <a:avLst/>
          </a:prstGeom>
          <a:noFill/>
        </p:spPr>
        <p:txBody>
          <a:bodyPr wrap="square">
            <a:spAutoFit/>
          </a:bodyPr>
          <a:lstStyle/>
          <a:p>
            <a:r>
              <a:rPr lang="nb-NO" b="0" i="0" dirty="0">
                <a:solidFill>
                  <a:srgbClr val="202124"/>
                </a:solidFill>
                <a:effectLst/>
                <a:latin typeface="arial" panose="020B0604020202020204" pitchFamily="34" charset="0"/>
              </a:rPr>
              <a:t>WHO definerer </a:t>
            </a:r>
            <a:r>
              <a:rPr lang="nb-NO" b="1" i="0" dirty="0">
                <a:solidFill>
                  <a:srgbClr val="202124"/>
                </a:solidFill>
                <a:effectLst/>
                <a:latin typeface="arial" panose="020B0604020202020204" pitchFamily="34" charset="0"/>
              </a:rPr>
              <a:t>psykisk helse</a:t>
            </a:r>
            <a:r>
              <a:rPr lang="nb-NO" b="0" i="0" dirty="0">
                <a:solidFill>
                  <a:srgbClr val="202124"/>
                </a:solidFill>
                <a:effectLst/>
                <a:latin typeface="arial" panose="020B0604020202020204" pitchFamily="34" charset="0"/>
              </a:rPr>
              <a:t> som: </a:t>
            </a:r>
          </a:p>
          <a:p>
            <a:endParaRPr lang="nb-NO" dirty="0">
              <a:solidFill>
                <a:srgbClr val="202124"/>
              </a:solidFill>
              <a:latin typeface="arial" panose="020B0604020202020204" pitchFamily="34" charset="0"/>
            </a:endParaRPr>
          </a:p>
          <a:p>
            <a:r>
              <a:rPr lang="nb-NO" b="0" i="0" dirty="0">
                <a:solidFill>
                  <a:srgbClr val="202124"/>
                </a:solidFill>
                <a:effectLst/>
                <a:latin typeface="arial" panose="020B0604020202020204" pitchFamily="34" charset="0"/>
              </a:rPr>
              <a:t>en tilstand av velvære der </a:t>
            </a:r>
          </a:p>
          <a:p>
            <a:r>
              <a:rPr lang="nb-NO" b="0" i="0" dirty="0">
                <a:solidFill>
                  <a:srgbClr val="202124"/>
                </a:solidFill>
                <a:effectLst/>
                <a:latin typeface="arial" panose="020B0604020202020204" pitchFamily="34" charset="0"/>
              </a:rPr>
              <a:t>individet kan realisere sine muligheter, </a:t>
            </a:r>
          </a:p>
          <a:p>
            <a:r>
              <a:rPr lang="nb-NO" b="0" i="0" dirty="0">
                <a:solidFill>
                  <a:srgbClr val="202124"/>
                </a:solidFill>
                <a:effectLst/>
                <a:latin typeface="arial" panose="020B0604020202020204" pitchFamily="34" charset="0"/>
              </a:rPr>
              <a:t>kan håndtere normale stress-situasjoner i livet, </a:t>
            </a:r>
          </a:p>
          <a:p>
            <a:r>
              <a:rPr lang="nb-NO" b="0" i="0" dirty="0">
                <a:solidFill>
                  <a:srgbClr val="202124"/>
                </a:solidFill>
                <a:effectLst/>
                <a:latin typeface="arial" panose="020B0604020202020204" pitchFamily="34" charset="0"/>
              </a:rPr>
              <a:t>kan arbeide på en fruktbar og produktiv måte og </a:t>
            </a:r>
          </a:p>
          <a:p>
            <a:r>
              <a:rPr lang="nb-NO" b="0" i="0" dirty="0">
                <a:solidFill>
                  <a:srgbClr val="202124"/>
                </a:solidFill>
                <a:effectLst/>
                <a:latin typeface="arial" panose="020B0604020202020204" pitchFamily="34" charset="0"/>
              </a:rPr>
              <a:t>har mulighet til å bidra overfor andre og i samfunnet.</a:t>
            </a:r>
            <a:endParaRPr lang="nb-NO" dirty="0"/>
          </a:p>
        </p:txBody>
      </p:sp>
      <p:sp>
        <p:nvSpPr>
          <p:cNvPr id="3" name="TextBox 2">
            <a:extLst>
              <a:ext uri="{FF2B5EF4-FFF2-40B4-BE49-F238E27FC236}">
                <a16:creationId xmlns:a16="http://schemas.microsoft.com/office/drawing/2014/main" id="{3F83A5A4-374B-F6ED-9CD9-8ACE14F2A071}"/>
              </a:ext>
            </a:extLst>
          </p:cNvPr>
          <p:cNvSpPr txBox="1"/>
          <p:nvPr/>
        </p:nvSpPr>
        <p:spPr>
          <a:xfrm>
            <a:off x="5910020" y="1224365"/>
            <a:ext cx="2947733" cy="2031325"/>
          </a:xfrm>
          <a:prstGeom prst="rect">
            <a:avLst/>
          </a:prstGeom>
          <a:noFill/>
        </p:spPr>
        <p:txBody>
          <a:bodyPr wrap="square">
            <a:spAutoFit/>
          </a:bodyPr>
          <a:lstStyle/>
          <a:p>
            <a:r>
              <a:rPr lang="nb-NO" b="1" dirty="0">
                <a:solidFill>
                  <a:srgbClr val="202124"/>
                </a:solidFill>
                <a:latin typeface="arial" panose="020B0604020202020204" pitchFamily="34" charset="0"/>
              </a:rPr>
              <a:t>Psykiatri</a:t>
            </a:r>
            <a:endParaRPr lang="nb-NO" b="1" i="0" dirty="0">
              <a:solidFill>
                <a:srgbClr val="202124"/>
              </a:solidFill>
              <a:effectLst/>
              <a:latin typeface="arial" panose="020B0604020202020204" pitchFamily="34" charset="0"/>
            </a:endParaRPr>
          </a:p>
          <a:p>
            <a:endParaRPr lang="nb-NO" dirty="0">
              <a:solidFill>
                <a:srgbClr val="202124"/>
              </a:solidFill>
              <a:latin typeface="arial" panose="020B0604020202020204" pitchFamily="34" charset="0"/>
            </a:endParaRPr>
          </a:p>
          <a:p>
            <a:r>
              <a:rPr lang="nb-NO" b="0" i="0" dirty="0">
                <a:solidFill>
                  <a:srgbClr val="202124"/>
                </a:solidFill>
                <a:effectLst/>
                <a:latin typeface="arial" panose="020B0604020202020204" pitchFamily="34" charset="0"/>
              </a:rPr>
              <a:t>Diagnose (ICD, DSM)</a:t>
            </a:r>
          </a:p>
          <a:p>
            <a:r>
              <a:rPr lang="nb-NO" dirty="0">
                <a:solidFill>
                  <a:srgbClr val="202124"/>
                </a:solidFill>
                <a:latin typeface="arial" panose="020B0604020202020204" pitchFamily="34" charset="0"/>
              </a:rPr>
              <a:t>Behandling; terapi, medisin, sosiale aktiviteter</a:t>
            </a:r>
          </a:p>
          <a:p>
            <a:r>
              <a:rPr lang="nb-NO" b="0" i="0" dirty="0">
                <a:solidFill>
                  <a:srgbClr val="202124"/>
                </a:solidFill>
                <a:effectLst/>
                <a:latin typeface="arial" panose="020B0604020202020204" pitchFamily="34" charset="0"/>
              </a:rPr>
              <a:t>Sosialmedisinske tiltak, inntekt, bolig, arbeid</a:t>
            </a:r>
          </a:p>
        </p:txBody>
      </p:sp>
      <p:sp>
        <p:nvSpPr>
          <p:cNvPr id="4" name="Oval 3">
            <a:extLst>
              <a:ext uri="{FF2B5EF4-FFF2-40B4-BE49-F238E27FC236}">
                <a16:creationId xmlns:a16="http://schemas.microsoft.com/office/drawing/2014/main" id="{956AFEDC-69C2-D80C-4A52-41FCBD4E9355}"/>
              </a:ext>
            </a:extLst>
          </p:cNvPr>
          <p:cNvSpPr/>
          <p:nvPr/>
        </p:nvSpPr>
        <p:spPr>
          <a:xfrm>
            <a:off x="58521" y="151833"/>
            <a:ext cx="5910020" cy="413487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6965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9116-F109-EE61-5812-598C9FA27055}"/>
              </a:ext>
            </a:extLst>
          </p:cNvPr>
          <p:cNvSpPr>
            <a:spLocks noGrp="1"/>
          </p:cNvSpPr>
          <p:nvPr>
            <p:ph type="title"/>
          </p:nvPr>
        </p:nvSpPr>
        <p:spPr>
          <a:xfrm>
            <a:off x="457200" y="2678868"/>
            <a:ext cx="6877455" cy="857250"/>
          </a:xfrm>
        </p:spPr>
        <p:txBody>
          <a:bodyPr>
            <a:normAutofit fontScale="90000"/>
          </a:bodyPr>
          <a:lstStyle/>
          <a:p>
            <a:r>
              <a:rPr lang="nb-NO" dirty="0"/>
              <a:t>Summe to og to</a:t>
            </a:r>
            <a:br>
              <a:rPr lang="nb-NO" dirty="0"/>
            </a:br>
            <a:r>
              <a:rPr lang="nb-NO" dirty="0"/>
              <a:t>Er denne teorien relevant for deres arbeid i det daglige?</a:t>
            </a:r>
            <a:br>
              <a:rPr lang="nb-NO" dirty="0"/>
            </a:br>
            <a:r>
              <a:rPr lang="nb-NO" dirty="0"/>
              <a:t>Kommentarer?</a:t>
            </a:r>
          </a:p>
        </p:txBody>
      </p:sp>
      <p:pic>
        <p:nvPicPr>
          <p:cNvPr id="5" name="Picture 4">
            <a:extLst>
              <a:ext uri="{FF2B5EF4-FFF2-40B4-BE49-F238E27FC236}">
                <a16:creationId xmlns:a16="http://schemas.microsoft.com/office/drawing/2014/main" id="{1CF27F9D-F173-92CD-742D-CF1585BEA4BF}"/>
              </a:ext>
            </a:extLst>
          </p:cNvPr>
          <p:cNvPicPr>
            <a:picLocks noChangeAspect="1"/>
          </p:cNvPicPr>
          <p:nvPr/>
        </p:nvPicPr>
        <p:blipFill>
          <a:blip r:embed="rId2"/>
          <a:stretch>
            <a:fillRect/>
          </a:stretch>
        </p:blipFill>
        <p:spPr>
          <a:xfrm rot="675057">
            <a:off x="4912969" y="656353"/>
            <a:ext cx="3852000" cy="1446403"/>
          </a:xfrm>
          <a:prstGeom prst="rect">
            <a:avLst/>
          </a:prstGeom>
        </p:spPr>
      </p:pic>
    </p:spTree>
    <p:extLst>
      <p:ext uri="{BB962C8B-B14F-4D97-AF65-F5344CB8AC3E}">
        <p14:creationId xmlns:p14="http://schemas.microsoft.com/office/powerpoint/2010/main" val="3343504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3938"/>
          <a:stretch/>
        </p:blipFill>
        <p:spPr>
          <a:xfrm>
            <a:off x="323965" y="1762902"/>
            <a:ext cx="6857153" cy="1598975"/>
          </a:xfrm>
          <a:prstGeom prst="rect">
            <a:avLst/>
          </a:prstGeom>
        </p:spPr>
      </p:pic>
      <p:sp>
        <p:nvSpPr>
          <p:cNvPr id="3" name="TextBox 2"/>
          <p:cNvSpPr txBox="1"/>
          <p:nvPr/>
        </p:nvSpPr>
        <p:spPr>
          <a:xfrm>
            <a:off x="7699919" y="4783873"/>
            <a:ext cx="284052" cy="300082"/>
          </a:xfrm>
          <a:prstGeom prst="rect">
            <a:avLst/>
          </a:prstGeom>
          <a:noFill/>
        </p:spPr>
        <p:txBody>
          <a:bodyPr wrap="none" rtlCol="0">
            <a:spAutoFit/>
          </a:bodyPr>
          <a:lstStyle/>
          <a:p>
            <a:r>
              <a:rPr lang="nb-NO" sz="1350" dirty="0"/>
              <a:t>A</a:t>
            </a:r>
          </a:p>
        </p:txBody>
      </p:sp>
      <p:pic>
        <p:nvPicPr>
          <p:cNvPr id="5" name="Picture 4"/>
          <p:cNvPicPr>
            <a:picLocks noChangeAspect="1"/>
          </p:cNvPicPr>
          <p:nvPr/>
        </p:nvPicPr>
        <p:blipFill>
          <a:blip r:embed="rId3"/>
          <a:stretch>
            <a:fillRect/>
          </a:stretch>
        </p:blipFill>
        <p:spPr>
          <a:xfrm>
            <a:off x="7378795" y="1536541"/>
            <a:ext cx="1600266" cy="1668544"/>
          </a:xfrm>
          <a:prstGeom prst="rect">
            <a:avLst/>
          </a:prstGeom>
        </p:spPr>
      </p:pic>
      <p:sp>
        <p:nvSpPr>
          <p:cNvPr id="8" name="Rectangle 3"/>
          <p:cNvSpPr>
            <a:spLocks noChangeArrowheads="1"/>
          </p:cNvSpPr>
          <p:nvPr/>
        </p:nvSpPr>
        <p:spPr bwMode="auto">
          <a:xfrm>
            <a:off x="0" y="1078871"/>
            <a:ext cx="2487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eaLnBrk="0" fontAlgn="base" hangingPunct="0">
              <a:spcBef>
                <a:spcPct val="0"/>
              </a:spcBef>
              <a:spcAft>
                <a:spcPct val="0"/>
              </a:spcAft>
            </a:pPr>
            <a:r>
              <a:rPr lang="nb-NO" altLang="nb-NO" sz="1100">
                <a:latin typeface="Calibri" panose="020F0502020204030204" pitchFamily="34" charset="0"/>
                <a:ea typeface="Times New Roman" panose="02020603050405020304" pitchFamily="18" charset="0"/>
                <a:cs typeface="Times New Roman" panose="02020603050405020304" pitchFamily="18" charset="0"/>
              </a:rPr>
              <a:t>  </a:t>
            </a:r>
            <a:endParaRPr lang="nb-NO" altLang="nb-NO">
              <a:latin typeface="Arial" panose="020B0604020202020204" pitchFamily="34" charset="0"/>
            </a:endParaRPr>
          </a:p>
        </p:txBody>
      </p:sp>
      <p:sp>
        <p:nvSpPr>
          <p:cNvPr id="2" name="TextBox 1">
            <a:extLst>
              <a:ext uri="{FF2B5EF4-FFF2-40B4-BE49-F238E27FC236}">
                <a16:creationId xmlns:a16="http://schemas.microsoft.com/office/drawing/2014/main" id="{66AAB7E3-CB09-4843-90A3-94BB1B4BFF35}"/>
              </a:ext>
            </a:extLst>
          </p:cNvPr>
          <p:cNvSpPr txBox="1"/>
          <p:nvPr/>
        </p:nvSpPr>
        <p:spPr>
          <a:xfrm>
            <a:off x="1875646" y="3666188"/>
            <a:ext cx="4682692" cy="769441"/>
          </a:xfrm>
          <a:prstGeom prst="rect">
            <a:avLst/>
          </a:prstGeom>
          <a:noFill/>
        </p:spPr>
        <p:txBody>
          <a:bodyPr wrap="none" rtlCol="0">
            <a:spAutoFit/>
          </a:bodyPr>
          <a:lstStyle/>
          <a:p>
            <a:r>
              <a:rPr lang="nb-NO" sz="4400" dirty="0" err="1">
                <a:solidFill>
                  <a:srgbClr val="92D050"/>
                </a:solidFill>
              </a:rPr>
              <a:t>A</a:t>
            </a:r>
            <a:r>
              <a:rPr lang="nb-NO" sz="4400" dirty="0" err="1"/>
              <a:t>ct-</a:t>
            </a:r>
            <a:r>
              <a:rPr lang="nb-NO" sz="4400" dirty="0" err="1">
                <a:solidFill>
                  <a:schemeClr val="accent1">
                    <a:lumMod val="75000"/>
                  </a:schemeClr>
                </a:solidFill>
              </a:rPr>
              <a:t>B</a:t>
            </a:r>
            <a:r>
              <a:rPr lang="nb-NO" sz="4400" dirty="0" err="1"/>
              <a:t>elong-</a:t>
            </a:r>
            <a:r>
              <a:rPr lang="nb-NO" sz="4400" dirty="0" err="1">
                <a:solidFill>
                  <a:schemeClr val="accent2">
                    <a:lumMod val="75000"/>
                  </a:schemeClr>
                </a:solidFill>
              </a:rPr>
              <a:t>C</a:t>
            </a:r>
            <a:r>
              <a:rPr lang="nb-NO" sz="4400" dirty="0" err="1"/>
              <a:t>ommit</a:t>
            </a:r>
            <a:endParaRPr lang="nb-NO" sz="4400" dirty="0"/>
          </a:p>
        </p:txBody>
      </p:sp>
      <p:sp>
        <p:nvSpPr>
          <p:cNvPr id="6" name="Title 5">
            <a:extLst>
              <a:ext uri="{FF2B5EF4-FFF2-40B4-BE49-F238E27FC236}">
                <a16:creationId xmlns:a16="http://schemas.microsoft.com/office/drawing/2014/main" id="{5F938A75-7271-4E7D-8E27-2823E7C1D339}"/>
              </a:ext>
            </a:extLst>
          </p:cNvPr>
          <p:cNvSpPr>
            <a:spLocks noGrp="1"/>
          </p:cNvSpPr>
          <p:nvPr>
            <p:ph type="title"/>
          </p:nvPr>
        </p:nvSpPr>
        <p:spPr/>
        <p:txBody>
          <a:bodyPr>
            <a:noAutofit/>
          </a:bodyPr>
          <a:lstStyle/>
          <a:p>
            <a:r>
              <a:rPr lang="nb-NO" sz="2800" dirty="0"/>
              <a:t>Vårt verktøy er </a:t>
            </a:r>
            <a:r>
              <a:rPr lang="nb-NO" sz="2800" dirty="0" err="1"/>
              <a:t>ABCen</a:t>
            </a:r>
            <a:r>
              <a:rPr lang="nb-NO" sz="2800" dirty="0"/>
              <a:t> til god psykisk helse:</a:t>
            </a:r>
          </a:p>
        </p:txBody>
      </p:sp>
      <p:sp>
        <p:nvSpPr>
          <p:cNvPr id="9" name="TextBox 8">
            <a:extLst>
              <a:ext uri="{FF2B5EF4-FFF2-40B4-BE49-F238E27FC236}">
                <a16:creationId xmlns:a16="http://schemas.microsoft.com/office/drawing/2014/main" id="{C1EB7AB4-EA62-45DE-9A54-979F11781496}"/>
              </a:ext>
            </a:extLst>
          </p:cNvPr>
          <p:cNvSpPr txBox="1"/>
          <p:nvPr/>
        </p:nvSpPr>
        <p:spPr>
          <a:xfrm>
            <a:off x="2201158" y="4370608"/>
            <a:ext cx="4572000" cy="369332"/>
          </a:xfrm>
          <a:prstGeom prst="rect">
            <a:avLst/>
          </a:prstGeom>
          <a:noFill/>
        </p:spPr>
        <p:txBody>
          <a:bodyPr wrap="square">
            <a:spAutoFit/>
          </a:bodyPr>
          <a:lstStyle/>
          <a:p>
            <a:pPr lvl="1"/>
            <a:r>
              <a:rPr lang="nb-NO" dirty="0">
                <a:hlinkClick r:id="rId4"/>
              </a:rPr>
              <a:t>https://abcmentalsunnhet.no/</a:t>
            </a:r>
            <a:r>
              <a:rPr lang="nb-NO" dirty="0"/>
              <a:t> </a:t>
            </a:r>
          </a:p>
        </p:txBody>
      </p:sp>
    </p:spTree>
    <p:extLst>
      <p:ext uri="{BB962C8B-B14F-4D97-AF65-F5344CB8AC3E}">
        <p14:creationId xmlns:p14="http://schemas.microsoft.com/office/powerpoint/2010/main" val="12537973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5125A54F-3C41-4A4E-AEEC-05AD2C17033C}"/>
              </a:ext>
            </a:extLst>
          </p:cNvPr>
          <p:cNvSpPr/>
          <p:nvPr/>
        </p:nvSpPr>
        <p:spPr>
          <a:xfrm>
            <a:off x="6384046" y="3253683"/>
            <a:ext cx="2480039" cy="1015663"/>
          </a:xfrm>
          <a:prstGeom prst="rect">
            <a:avLst/>
          </a:prstGeom>
        </p:spPr>
        <p:txBody>
          <a:bodyPr wrap="square">
            <a:spAutoFit/>
          </a:bodyPr>
          <a:lstStyle/>
          <a:p>
            <a:r>
              <a:rPr lang="nb-NO" sz="1200" dirty="0">
                <a:latin typeface="Barlow" pitchFamily="2" charset="77"/>
              </a:rPr>
              <a:t>Å jobbe for en god sak gir noe å brenne for og være stolt av. Å hjelpe andre gir takknemlighet og livsglede. Å gjøre noe meningsfylt er </a:t>
            </a:r>
            <a:r>
              <a:rPr lang="nb-NO" sz="1200" dirty="0" err="1">
                <a:latin typeface="Barlow" pitchFamily="2" charset="77"/>
              </a:rPr>
              <a:t>Hodebra</a:t>
            </a:r>
            <a:r>
              <a:rPr lang="nb-NO" sz="1200" dirty="0">
                <a:latin typeface="Barlow" pitchFamily="2" charset="77"/>
              </a:rPr>
              <a:t>!</a:t>
            </a:r>
          </a:p>
        </p:txBody>
      </p:sp>
      <p:sp>
        <p:nvSpPr>
          <p:cNvPr id="16" name="Rektangel 15">
            <a:extLst>
              <a:ext uri="{FF2B5EF4-FFF2-40B4-BE49-F238E27FC236}">
                <a16:creationId xmlns:a16="http://schemas.microsoft.com/office/drawing/2014/main" id="{EFA0BCEE-522E-B342-8E1A-89226BE2A03B}"/>
              </a:ext>
            </a:extLst>
          </p:cNvPr>
          <p:cNvSpPr/>
          <p:nvPr/>
        </p:nvSpPr>
        <p:spPr>
          <a:xfrm>
            <a:off x="3346170" y="3253684"/>
            <a:ext cx="2480039" cy="1384995"/>
          </a:xfrm>
          <a:prstGeom prst="rect">
            <a:avLst/>
          </a:prstGeom>
        </p:spPr>
        <p:txBody>
          <a:bodyPr wrap="square">
            <a:spAutoFit/>
          </a:bodyPr>
          <a:lstStyle/>
          <a:p>
            <a:r>
              <a:rPr lang="nb-NO" sz="1200" dirty="0">
                <a:latin typeface="Barlow" pitchFamily="2" charset="77"/>
              </a:rPr>
              <a:t>Når du er med på sosiale aktiviteter og bygger gode relasjoner til andre, så gir det en følelse av å høre til. Å være en del av fellesskapet gir støtte i hverdagen. Å engasjere seg sosialt er </a:t>
            </a:r>
            <a:r>
              <a:rPr lang="nb-NO" sz="1200" dirty="0" err="1">
                <a:latin typeface="Barlow" pitchFamily="2" charset="77"/>
              </a:rPr>
              <a:t>Hodebra</a:t>
            </a:r>
            <a:r>
              <a:rPr lang="nb-NO" sz="1200" dirty="0">
                <a:latin typeface="Barlow" pitchFamily="2" charset="77"/>
              </a:rPr>
              <a:t>!</a:t>
            </a:r>
          </a:p>
        </p:txBody>
      </p:sp>
      <p:sp>
        <p:nvSpPr>
          <p:cNvPr id="17" name="Rektangel 16">
            <a:extLst>
              <a:ext uri="{FF2B5EF4-FFF2-40B4-BE49-F238E27FC236}">
                <a16:creationId xmlns:a16="http://schemas.microsoft.com/office/drawing/2014/main" id="{BD11ACBD-34D3-6D40-A483-16E920BA7CAD}"/>
              </a:ext>
            </a:extLst>
          </p:cNvPr>
          <p:cNvSpPr/>
          <p:nvPr/>
        </p:nvSpPr>
        <p:spPr>
          <a:xfrm>
            <a:off x="335997" y="3253684"/>
            <a:ext cx="2480039" cy="1200329"/>
          </a:xfrm>
          <a:prstGeom prst="rect">
            <a:avLst/>
          </a:prstGeom>
        </p:spPr>
        <p:txBody>
          <a:bodyPr wrap="square">
            <a:spAutoFit/>
          </a:bodyPr>
          <a:lstStyle/>
          <a:p>
            <a:r>
              <a:rPr lang="nb-NO" sz="1200" dirty="0">
                <a:latin typeface="Barlow" pitchFamily="2" charset="77"/>
              </a:rPr>
              <a:t>Hvis du holder deg aktiv, vil du føle deg gladere. Det blir også lettere å håndtere hverdagens utfordringer.</a:t>
            </a:r>
          </a:p>
          <a:p>
            <a:r>
              <a:rPr lang="nb-NO" sz="1200" dirty="0">
                <a:latin typeface="Barlow" pitchFamily="2" charset="77"/>
              </a:rPr>
              <a:t>Det er viktig å ha en plan for dagen og uka, med gjøremål du liker. Å være i aktivitet er </a:t>
            </a:r>
            <a:r>
              <a:rPr lang="nb-NO" sz="1200" dirty="0" err="1">
                <a:latin typeface="Barlow" pitchFamily="2" charset="77"/>
              </a:rPr>
              <a:t>Hodebra</a:t>
            </a:r>
            <a:r>
              <a:rPr lang="nb-NO" sz="1200" dirty="0">
                <a:latin typeface="Barlow" pitchFamily="2" charset="77"/>
              </a:rPr>
              <a:t>!</a:t>
            </a:r>
          </a:p>
        </p:txBody>
      </p:sp>
      <p:sp>
        <p:nvSpPr>
          <p:cNvPr id="3" name="Rektangel 2">
            <a:extLst>
              <a:ext uri="{FF2B5EF4-FFF2-40B4-BE49-F238E27FC236}">
                <a16:creationId xmlns:a16="http://schemas.microsoft.com/office/drawing/2014/main" id="{43C137FB-598C-E447-9C73-8D4CF533F0F2}"/>
              </a:ext>
            </a:extLst>
          </p:cNvPr>
          <p:cNvSpPr/>
          <p:nvPr/>
        </p:nvSpPr>
        <p:spPr>
          <a:xfrm>
            <a:off x="335997" y="2571750"/>
            <a:ext cx="1263487" cy="300082"/>
          </a:xfrm>
          <a:prstGeom prst="rect">
            <a:avLst/>
          </a:prstGeom>
        </p:spPr>
        <p:txBody>
          <a:bodyPr wrap="none">
            <a:spAutoFit/>
          </a:bodyPr>
          <a:lstStyle/>
          <a:p>
            <a:r>
              <a:rPr lang="nb-NO" sz="1350" dirty="0">
                <a:latin typeface="Barlow" pitchFamily="2" charset="77"/>
              </a:rPr>
              <a:t>Gjør noe aktivt</a:t>
            </a:r>
          </a:p>
        </p:txBody>
      </p:sp>
      <p:sp>
        <p:nvSpPr>
          <p:cNvPr id="18" name="Rektangel 17">
            <a:extLst>
              <a:ext uri="{FF2B5EF4-FFF2-40B4-BE49-F238E27FC236}">
                <a16:creationId xmlns:a16="http://schemas.microsoft.com/office/drawing/2014/main" id="{575DA08C-034C-094F-8E74-38BD060224F8}"/>
              </a:ext>
            </a:extLst>
          </p:cNvPr>
          <p:cNvSpPr/>
          <p:nvPr/>
        </p:nvSpPr>
        <p:spPr>
          <a:xfrm>
            <a:off x="335996" y="2896115"/>
            <a:ext cx="458780" cy="276999"/>
          </a:xfrm>
          <a:prstGeom prst="rect">
            <a:avLst/>
          </a:prstGeom>
        </p:spPr>
        <p:txBody>
          <a:bodyPr wrap="none">
            <a:spAutoFit/>
          </a:bodyPr>
          <a:lstStyle/>
          <a:p>
            <a:r>
              <a:rPr lang="nb-NO" sz="1200" dirty="0">
                <a:solidFill>
                  <a:schemeClr val="accent1"/>
                </a:solidFill>
                <a:latin typeface="Barlow" pitchFamily="2" charset="77"/>
              </a:rPr>
              <a:t>ACT</a:t>
            </a:r>
          </a:p>
        </p:txBody>
      </p:sp>
      <p:sp>
        <p:nvSpPr>
          <p:cNvPr id="19" name="Rektangel 18">
            <a:extLst>
              <a:ext uri="{FF2B5EF4-FFF2-40B4-BE49-F238E27FC236}">
                <a16:creationId xmlns:a16="http://schemas.microsoft.com/office/drawing/2014/main" id="{1BE6F846-50BA-0246-9C62-DAD9978674AC}"/>
              </a:ext>
            </a:extLst>
          </p:cNvPr>
          <p:cNvSpPr/>
          <p:nvPr/>
        </p:nvSpPr>
        <p:spPr>
          <a:xfrm>
            <a:off x="3355080" y="2571750"/>
            <a:ext cx="1479892" cy="300082"/>
          </a:xfrm>
          <a:prstGeom prst="rect">
            <a:avLst/>
          </a:prstGeom>
        </p:spPr>
        <p:txBody>
          <a:bodyPr wrap="none">
            <a:spAutoFit/>
          </a:bodyPr>
          <a:lstStyle/>
          <a:p>
            <a:r>
              <a:rPr lang="nb-NO" sz="1350" dirty="0">
                <a:latin typeface="Barlow" pitchFamily="2" charset="77"/>
              </a:rPr>
              <a:t>Gjør noe sammen</a:t>
            </a:r>
          </a:p>
        </p:txBody>
      </p:sp>
      <p:sp>
        <p:nvSpPr>
          <p:cNvPr id="20" name="Rektangel 19">
            <a:extLst>
              <a:ext uri="{FF2B5EF4-FFF2-40B4-BE49-F238E27FC236}">
                <a16:creationId xmlns:a16="http://schemas.microsoft.com/office/drawing/2014/main" id="{34B5B934-7C6D-3643-9C88-FDED6E8520D1}"/>
              </a:ext>
            </a:extLst>
          </p:cNvPr>
          <p:cNvSpPr/>
          <p:nvPr/>
        </p:nvSpPr>
        <p:spPr>
          <a:xfrm>
            <a:off x="3355080" y="2896115"/>
            <a:ext cx="756938" cy="276999"/>
          </a:xfrm>
          <a:prstGeom prst="rect">
            <a:avLst/>
          </a:prstGeom>
        </p:spPr>
        <p:txBody>
          <a:bodyPr wrap="none">
            <a:spAutoFit/>
          </a:bodyPr>
          <a:lstStyle/>
          <a:p>
            <a:r>
              <a:rPr lang="nb-NO" sz="1200" dirty="0">
                <a:solidFill>
                  <a:schemeClr val="accent1"/>
                </a:solidFill>
                <a:latin typeface="Barlow" pitchFamily="2" charset="77"/>
              </a:rPr>
              <a:t>BELONG</a:t>
            </a:r>
          </a:p>
        </p:txBody>
      </p:sp>
      <p:sp>
        <p:nvSpPr>
          <p:cNvPr id="21" name="Rektangel 20">
            <a:extLst>
              <a:ext uri="{FF2B5EF4-FFF2-40B4-BE49-F238E27FC236}">
                <a16:creationId xmlns:a16="http://schemas.microsoft.com/office/drawing/2014/main" id="{0A8E57DA-FE8E-CB44-90DA-08685027DC66}"/>
              </a:ext>
            </a:extLst>
          </p:cNvPr>
          <p:cNvSpPr/>
          <p:nvPr/>
        </p:nvSpPr>
        <p:spPr>
          <a:xfrm>
            <a:off x="6384046" y="2571750"/>
            <a:ext cx="1723549" cy="300082"/>
          </a:xfrm>
          <a:prstGeom prst="rect">
            <a:avLst/>
          </a:prstGeom>
        </p:spPr>
        <p:txBody>
          <a:bodyPr wrap="none">
            <a:spAutoFit/>
          </a:bodyPr>
          <a:lstStyle/>
          <a:p>
            <a:r>
              <a:rPr lang="nb-NO" sz="1350" dirty="0">
                <a:latin typeface="Barlow" pitchFamily="2" charset="77"/>
              </a:rPr>
              <a:t>Gjør noe meningsfylt</a:t>
            </a:r>
          </a:p>
        </p:txBody>
      </p:sp>
      <p:sp>
        <p:nvSpPr>
          <p:cNvPr id="22" name="Rektangel 21">
            <a:extLst>
              <a:ext uri="{FF2B5EF4-FFF2-40B4-BE49-F238E27FC236}">
                <a16:creationId xmlns:a16="http://schemas.microsoft.com/office/drawing/2014/main" id="{83D54DBB-0B31-AF4F-A563-FBB536F97331}"/>
              </a:ext>
            </a:extLst>
          </p:cNvPr>
          <p:cNvSpPr/>
          <p:nvPr/>
        </p:nvSpPr>
        <p:spPr>
          <a:xfrm>
            <a:off x="6384046" y="2896115"/>
            <a:ext cx="723275" cy="276999"/>
          </a:xfrm>
          <a:prstGeom prst="rect">
            <a:avLst/>
          </a:prstGeom>
        </p:spPr>
        <p:txBody>
          <a:bodyPr wrap="none">
            <a:spAutoFit/>
          </a:bodyPr>
          <a:lstStyle/>
          <a:p>
            <a:r>
              <a:rPr lang="nb-NO" sz="1200" dirty="0">
                <a:solidFill>
                  <a:schemeClr val="accent1"/>
                </a:solidFill>
                <a:latin typeface="Barlow" pitchFamily="2" charset="77"/>
              </a:rPr>
              <a:t>COMMIT</a:t>
            </a:r>
          </a:p>
        </p:txBody>
      </p:sp>
      <p:pic>
        <p:nvPicPr>
          <p:cNvPr id="9" name="Bilde 8">
            <a:extLst>
              <a:ext uri="{FF2B5EF4-FFF2-40B4-BE49-F238E27FC236}">
                <a16:creationId xmlns:a16="http://schemas.microsoft.com/office/drawing/2014/main" id="{646F1EE7-1B83-DB45-8E9F-5C905BBDFCFD}"/>
              </a:ext>
            </a:extLst>
          </p:cNvPr>
          <p:cNvPicPr>
            <a:picLocks noChangeAspect="1"/>
          </p:cNvPicPr>
          <p:nvPr/>
        </p:nvPicPr>
        <p:blipFill>
          <a:blip r:embed="rId3"/>
          <a:stretch>
            <a:fillRect/>
          </a:stretch>
        </p:blipFill>
        <p:spPr>
          <a:xfrm>
            <a:off x="2585944" y="205181"/>
            <a:ext cx="3242774" cy="1177244"/>
          </a:xfrm>
          <a:prstGeom prst="rect">
            <a:avLst/>
          </a:prstGeom>
        </p:spPr>
      </p:pic>
      <p:sp>
        <p:nvSpPr>
          <p:cNvPr id="2" name="TextBox 1">
            <a:extLst>
              <a:ext uri="{FF2B5EF4-FFF2-40B4-BE49-F238E27FC236}">
                <a16:creationId xmlns:a16="http://schemas.microsoft.com/office/drawing/2014/main" id="{7A3B9237-DEA5-4E44-9E7A-9FDDEED6F5EE}"/>
              </a:ext>
            </a:extLst>
          </p:cNvPr>
          <p:cNvSpPr txBox="1"/>
          <p:nvPr/>
        </p:nvSpPr>
        <p:spPr>
          <a:xfrm>
            <a:off x="398592" y="1686095"/>
            <a:ext cx="604653" cy="923330"/>
          </a:xfrm>
          <a:prstGeom prst="rect">
            <a:avLst/>
          </a:prstGeom>
          <a:noFill/>
        </p:spPr>
        <p:txBody>
          <a:bodyPr wrap="none" rtlCol="0">
            <a:spAutoFit/>
          </a:bodyPr>
          <a:lstStyle/>
          <a:p>
            <a:r>
              <a:rPr lang="nb-NO" sz="5400" b="1" dirty="0"/>
              <a:t>A</a:t>
            </a:r>
          </a:p>
        </p:txBody>
      </p:sp>
      <p:sp>
        <p:nvSpPr>
          <p:cNvPr id="23" name="TextBox 22">
            <a:extLst>
              <a:ext uri="{FF2B5EF4-FFF2-40B4-BE49-F238E27FC236}">
                <a16:creationId xmlns:a16="http://schemas.microsoft.com/office/drawing/2014/main" id="{3A615D45-9FD9-4AE8-9EDE-7B80D2348C39}"/>
              </a:ext>
            </a:extLst>
          </p:cNvPr>
          <p:cNvSpPr txBox="1"/>
          <p:nvPr/>
        </p:nvSpPr>
        <p:spPr>
          <a:xfrm>
            <a:off x="3355080" y="1716692"/>
            <a:ext cx="572593" cy="923330"/>
          </a:xfrm>
          <a:prstGeom prst="rect">
            <a:avLst/>
          </a:prstGeom>
          <a:noFill/>
        </p:spPr>
        <p:txBody>
          <a:bodyPr wrap="none" rtlCol="0">
            <a:spAutoFit/>
          </a:bodyPr>
          <a:lstStyle/>
          <a:p>
            <a:r>
              <a:rPr lang="nb-NO" sz="5400" b="1" dirty="0"/>
              <a:t>B</a:t>
            </a:r>
          </a:p>
        </p:txBody>
      </p:sp>
      <p:sp>
        <p:nvSpPr>
          <p:cNvPr id="25" name="TextBox 24">
            <a:extLst>
              <a:ext uri="{FF2B5EF4-FFF2-40B4-BE49-F238E27FC236}">
                <a16:creationId xmlns:a16="http://schemas.microsoft.com/office/drawing/2014/main" id="{B3CE8921-6E37-4E1E-8F2B-95508A7CAA1B}"/>
              </a:ext>
            </a:extLst>
          </p:cNvPr>
          <p:cNvSpPr txBox="1"/>
          <p:nvPr/>
        </p:nvSpPr>
        <p:spPr>
          <a:xfrm>
            <a:off x="6453103" y="1716692"/>
            <a:ext cx="551754" cy="923330"/>
          </a:xfrm>
          <a:prstGeom prst="rect">
            <a:avLst/>
          </a:prstGeom>
          <a:noFill/>
        </p:spPr>
        <p:txBody>
          <a:bodyPr wrap="none" rtlCol="0">
            <a:spAutoFit/>
          </a:bodyPr>
          <a:lstStyle/>
          <a:p>
            <a:r>
              <a:rPr lang="nb-NO" sz="5400" b="1" dirty="0"/>
              <a:t>C</a:t>
            </a:r>
          </a:p>
        </p:txBody>
      </p:sp>
      <p:pic>
        <p:nvPicPr>
          <p:cNvPr id="5" name="Picture 4">
            <a:extLst>
              <a:ext uri="{FF2B5EF4-FFF2-40B4-BE49-F238E27FC236}">
                <a16:creationId xmlns:a16="http://schemas.microsoft.com/office/drawing/2014/main" id="{FA062B54-BF6A-4B3E-92E8-C9814E2AACDD}"/>
              </a:ext>
            </a:extLst>
          </p:cNvPr>
          <p:cNvPicPr>
            <a:picLocks noChangeAspect="1"/>
          </p:cNvPicPr>
          <p:nvPr/>
        </p:nvPicPr>
        <p:blipFill>
          <a:blip r:embed="rId4"/>
          <a:stretch>
            <a:fillRect/>
          </a:stretch>
        </p:blipFill>
        <p:spPr>
          <a:xfrm>
            <a:off x="7914796" y="376593"/>
            <a:ext cx="949289" cy="1513224"/>
          </a:xfrm>
          <a:prstGeom prst="rect">
            <a:avLst/>
          </a:prstGeom>
        </p:spPr>
      </p:pic>
    </p:spTree>
    <p:extLst>
      <p:ext uri="{BB962C8B-B14F-4D97-AF65-F5344CB8AC3E}">
        <p14:creationId xmlns:p14="http://schemas.microsoft.com/office/powerpoint/2010/main" val="70263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C86D48-6661-04A0-2C28-2AF2230730D9}"/>
              </a:ext>
            </a:extLst>
          </p:cNvPr>
          <p:cNvSpPr txBox="1"/>
          <p:nvPr/>
        </p:nvSpPr>
        <p:spPr>
          <a:xfrm>
            <a:off x="736168" y="1262588"/>
            <a:ext cx="6741763" cy="1908215"/>
          </a:xfrm>
          <a:prstGeom prst="rect">
            <a:avLst/>
          </a:prstGeom>
          <a:noFill/>
        </p:spPr>
        <p:txBody>
          <a:bodyPr wrap="square">
            <a:spAutoFit/>
          </a:bodyPr>
          <a:lstStyle/>
          <a:p>
            <a:r>
              <a:rPr lang="nb-NO" sz="2800" b="0" i="0" dirty="0">
                <a:solidFill>
                  <a:srgbClr val="202124"/>
                </a:solidFill>
                <a:effectLst/>
                <a:latin typeface="arial" panose="020B0604020202020204" pitchFamily="34" charset="0"/>
              </a:rPr>
              <a:t>WHO definerer </a:t>
            </a:r>
            <a:r>
              <a:rPr lang="nb-NO" sz="2800" b="1" i="0" dirty="0">
                <a:solidFill>
                  <a:srgbClr val="202124"/>
                </a:solidFill>
                <a:effectLst/>
                <a:latin typeface="arial" panose="020B0604020202020204" pitchFamily="34" charset="0"/>
              </a:rPr>
              <a:t>psykisk helse</a:t>
            </a:r>
            <a:r>
              <a:rPr lang="nb-NO" sz="2800" b="0" i="0" dirty="0">
                <a:solidFill>
                  <a:srgbClr val="202124"/>
                </a:solidFill>
                <a:effectLst/>
                <a:latin typeface="arial" panose="020B0604020202020204" pitchFamily="34" charset="0"/>
              </a:rPr>
              <a:t> som: </a:t>
            </a:r>
          </a:p>
          <a:p>
            <a:endParaRPr lang="nb-NO" dirty="0">
              <a:solidFill>
                <a:srgbClr val="202124"/>
              </a:solidFill>
              <a:latin typeface="arial" panose="020B0604020202020204" pitchFamily="34" charset="0"/>
            </a:endParaRPr>
          </a:p>
          <a:p>
            <a:r>
              <a:rPr lang="nb-NO" b="0" i="0" dirty="0">
                <a:solidFill>
                  <a:srgbClr val="202124"/>
                </a:solidFill>
                <a:effectLst/>
                <a:latin typeface="arial" panose="020B0604020202020204" pitchFamily="34" charset="0"/>
              </a:rPr>
              <a:t>”en tilstand av velvære der individet kan </a:t>
            </a:r>
            <a:r>
              <a:rPr lang="nb-NO" b="0" i="0" dirty="0">
                <a:solidFill>
                  <a:srgbClr val="FF0000"/>
                </a:solidFill>
                <a:effectLst/>
                <a:latin typeface="arial" panose="020B0604020202020204" pitchFamily="34" charset="0"/>
              </a:rPr>
              <a:t>realisere</a:t>
            </a:r>
            <a:r>
              <a:rPr lang="nb-NO" b="0" i="0" dirty="0">
                <a:solidFill>
                  <a:srgbClr val="202124"/>
                </a:solidFill>
                <a:effectLst/>
                <a:latin typeface="arial" panose="020B0604020202020204" pitchFamily="34" charset="0"/>
              </a:rPr>
              <a:t> sine muligheter, kan </a:t>
            </a:r>
            <a:r>
              <a:rPr lang="nb-NO" b="0" i="0" dirty="0">
                <a:solidFill>
                  <a:srgbClr val="FF0000"/>
                </a:solidFill>
                <a:effectLst/>
                <a:latin typeface="arial" panose="020B0604020202020204" pitchFamily="34" charset="0"/>
              </a:rPr>
              <a:t>håndtere</a:t>
            </a:r>
            <a:r>
              <a:rPr lang="nb-NO" b="0" i="0" dirty="0">
                <a:solidFill>
                  <a:srgbClr val="202124"/>
                </a:solidFill>
                <a:effectLst/>
                <a:latin typeface="arial" panose="020B0604020202020204" pitchFamily="34" charset="0"/>
              </a:rPr>
              <a:t> normale stress-situasjoner i livet, kan </a:t>
            </a:r>
            <a:r>
              <a:rPr lang="nb-NO" b="0" i="0" dirty="0">
                <a:solidFill>
                  <a:srgbClr val="FF0000"/>
                </a:solidFill>
                <a:effectLst/>
                <a:latin typeface="arial" panose="020B0604020202020204" pitchFamily="34" charset="0"/>
              </a:rPr>
              <a:t>arbeide</a:t>
            </a:r>
            <a:r>
              <a:rPr lang="nb-NO" b="0" i="0" dirty="0">
                <a:solidFill>
                  <a:srgbClr val="202124"/>
                </a:solidFill>
                <a:effectLst/>
                <a:latin typeface="arial" panose="020B0604020202020204" pitchFamily="34" charset="0"/>
              </a:rPr>
              <a:t> på en fruktbar og produktiv måte og har mulighet til å </a:t>
            </a:r>
            <a:r>
              <a:rPr lang="nb-NO" b="0" i="0" dirty="0">
                <a:solidFill>
                  <a:srgbClr val="FF0000"/>
                </a:solidFill>
                <a:effectLst/>
                <a:latin typeface="arial" panose="020B0604020202020204" pitchFamily="34" charset="0"/>
              </a:rPr>
              <a:t>bidra</a:t>
            </a:r>
            <a:r>
              <a:rPr lang="nb-NO" b="0" i="0" dirty="0">
                <a:solidFill>
                  <a:srgbClr val="202124"/>
                </a:solidFill>
                <a:effectLst/>
                <a:latin typeface="arial" panose="020B0604020202020204" pitchFamily="34" charset="0"/>
              </a:rPr>
              <a:t> overfor andre og </a:t>
            </a:r>
            <a:r>
              <a:rPr lang="nb-NO" b="0" i="0">
                <a:solidFill>
                  <a:srgbClr val="202124"/>
                </a:solidFill>
                <a:effectLst/>
                <a:latin typeface="arial" panose="020B0604020202020204" pitchFamily="34" charset="0"/>
              </a:rPr>
              <a:t>i samfunnet».</a:t>
            </a:r>
            <a:endParaRPr lang="nb-NO" dirty="0"/>
          </a:p>
        </p:txBody>
      </p:sp>
    </p:spTree>
    <p:extLst>
      <p:ext uri="{BB962C8B-B14F-4D97-AF65-F5344CB8AC3E}">
        <p14:creationId xmlns:p14="http://schemas.microsoft.com/office/powerpoint/2010/main" val="2348720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227504-5831-4FED-BDB5-3A42F980B6B1}"/>
              </a:ext>
            </a:extLst>
          </p:cNvPr>
          <p:cNvSpPr>
            <a:spLocks noGrp="1"/>
          </p:cNvSpPr>
          <p:nvPr>
            <p:ph type="title"/>
          </p:nvPr>
        </p:nvSpPr>
        <p:spPr>
          <a:xfrm>
            <a:off x="286513" y="1053198"/>
            <a:ext cx="3418221" cy="2457495"/>
          </a:xfrm>
        </p:spPr>
        <p:txBody>
          <a:bodyPr anchor="b">
            <a:normAutofit/>
          </a:bodyPr>
          <a:lstStyle/>
          <a:p>
            <a:r>
              <a:rPr lang="nb-NO" sz="1900" dirty="0"/>
              <a:t>ABC understøtter folks grunnleggende behov</a:t>
            </a:r>
            <a:br>
              <a:rPr lang="nb-NO" sz="1900" dirty="0"/>
            </a:br>
            <a:br>
              <a:rPr lang="nb-NO" sz="1900" dirty="0"/>
            </a:br>
            <a:br>
              <a:rPr lang="nb-NO" sz="1900" dirty="0"/>
            </a:br>
            <a:endParaRPr lang="nb-NO" sz="1900" dirty="0"/>
          </a:p>
        </p:txBody>
      </p:sp>
      <p:pic>
        <p:nvPicPr>
          <p:cNvPr id="3" name="Picture 2">
            <a:extLst>
              <a:ext uri="{FF2B5EF4-FFF2-40B4-BE49-F238E27FC236}">
                <a16:creationId xmlns:a16="http://schemas.microsoft.com/office/drawing/2014/main" id="{40582B75-522E-4DF1-94D4-80D028E9C519}"/>
              </a:ext>
            </a:extLst>
          </p:cNvPr>
          <p:cNvPicPr>
            <a:picLocks noChangeAspect="1"/>
          </p:cNvPicPr>
          <p:nvPr/>
        </p:nvPicPr>
        <p:blipFill rotWithShape="1">
          <a:blip r:embed="rId3"/>
          <a:srcRect l="3804" r="7990" b="1"/>
          <a:stretch/>
        </p:blipFill>
        <p:spPr>
          <a:xfrm>
            <a:off x="3807709" y="284832"/>
            <a:ext cx="5111750" cy="4389835"/>
          </a:xfrm>
          <a:prstGeom prst="rect">
            <a:avLst/>
          </a:prstGeom>
          <a:noFill/>
        </p:spPr>
      </p:pic>
      <p:sp>
        <p:nvSpPr>
          <p:cNvPr id="4" name="Rectangle 3">
            <a:extLst>
              <a:ext uri="{FF2B5EF4-FFF2-40B4-BE49-F238E27FC236}">
                <a16:creationId xmlns:a16="http://schemas.microsoft.com/office/drawing/2014/main" id="{D0ECAD23-3822-4036-B9B1-CF4AA5B33B73}"/>
              </a:ext>
            </a:extLst>
          </p:cNvPr>
          <p:cNvSpPr/>
          <p:nvPr/>
        </p:nvSpPr>
        <p:spPr>
          <a:xfrm>
            <a:off x="93145" y="3998382"/>
            <a:ext cx="2573140" cy="246221"/>
          </a:xfrm>
          <a:prstGeom prst="rect">
            <a:avLst/>
          </a:prstGeom>
        </p:spPr>
        <p:txBody>
          <a:bodyPr wrap="none">
            <a:spAutoFit/>
          </a:bodyPr>
          <a:lstStyle/>
          <a:p>
            <a:r>
              <a:rPr lang="nb-NO" sz="1000" dirty="0">
                <a:hlinkClick r:id="rId4"/>
              </a:rPr>
              <a:t>https://pubmed.ncbi.nlm.nih.gov/31407358/</a:t>
            </a:r>
            <a:r>
              <a:rPr lang="nb-NO" sz="1000" dirty="0"/>
              <a:t> </a:t>
            </a:r>
          </a:p>
        </p:txBody>
      </p:sp>
      <p:sp>
        <p:nvSpPr>
          <p:cNvPr id="6" name="Rectangle 5">
            <a:extLst>
              <a:ext uri="{FF2B5EF4-FFF2-40B4-BE49-F238E27FC236}">
                <a16:creationId xmlns:a16="http://schemas.microsoft.com/office/drawing/2014/main" id="{DC36658A-06D9-4226-BDA8-FCF0F899F6FF}"/>
              </a:ext>
            </a:extLst>
          </p:cNvPr>
          <p:cNvSpPr/>
          <p:nvPr/>
        </p:nvSpPr>
        <p:spPr>
          <a:xfrm>
            <a:off x="93145" y="4306461"/>
            <a:ext cx="7522706" cy="246221"/>
          </a:xfrm>
          <a:prstGeom prst="rect">
            <a:avLst/>
          </a:prstGeom>
        </p:spPr>
        <p:txBody>
          <a:bodyPr wrap="square">
            <a:spAutoFit/>
          </a:bodyPr>
          <a:lstStyle/>
          <a:p>
            <a:r>
              <a:rPr lang="nb-NO" sz="1000" dirty="0">
                <a:hlinkClick r:id="rId5"/>
              </a:rPr>
              <a:t>https://tidsskriftet.no/2021/02/essay/hva-skal-til-fa-flere-i-arbeid</a:t>
            </a:r>
            <a:r>
              <a:rPr lang="nb-NO" sz="1000" dirty="0"/>
              <a:t> </a:t>
            </a:r>
          </a:p>
        </p:txBody>
      </p:sp>
      <p:sp>
        <p:nvSpPr>
          <p:cNvPr id="2" name="Rectangle 1">
            <a:extLst>
              <a:ext uri="{FF2B5EF4-FFF2-40B4-BE49-F238E27FC236}">
                <a16:creationId xmlns:a16="http://schemas.microsoft.com/office/drawing/2014/main" id="{4D92701C-D86C-AE18-F49D-7EF60601E52E}"/>
              </a:ext>
            </a:extLst>
          </p:cNvPr>
          <p:cNvSpPr/>
          <p:nvPr/>
        </p:nvSpPr>
        <p:spPr>
          <a:xfrm>
            <a:off x="7730193" y="293075"/>
            <a:ext cx="55335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t>
            </a:r>
          </a:p>
        </p:txBody>
      </p:sp>
      <p:sp>
        <p:nvSpPr>
          <p:cNvPr id="7" name="Rectangle 6">
            <a:extLst>
              <a:ext uri="{FF2B5EF4-FFF2-40B4-BE49-F238E27FC236}">
                <a16:creationId xmlns:a16="http://schemas.microsoft.com/office/drawing/2014/main" id="{95830EF6-245D-1353-C371-9E6AD5B5F04C}"/>
              </a:ext>
            </a:extLst>
          </p:cNvPr>
          <p:cNvSpPr/>
          <p:nvPr/>
        </p:nvSpPr>
        <p:spPr>
          <a:xfrm>
            <a:off x="7323142" y="3967906"/>
            <a:ext cx="58541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a:t>
            </a:r>
          </a:p>
        </p:txBody>
      </p:sp>
      <p:sp>
        <p:nvSpPr>
          <p:cNvPr id="8" name="Rectangle 7">
            <a:extLst>
              <a:ext uri="{FF2B5EF4-FFF2-40B4-BE49-F238E27FC236}">
                <a16:creationId xmlns:a16="http://schemas.microsoft.com/office/drawing/2014/main" id="{CE57097A-6D81-8FD2-AB67-28FE6DE2BA86}"/>
              </a:ext>
            </a:extLst>
          </p:cNvPr>
          <p:cNvSpPr/>
          <p:nvPr/>
        </p:nvSpPr>
        <p:spPr>
          <a:xfrm>
            <a:off x="8358088" y="2479749"/>
            <a:ext cx="56137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a:t>
            </a:r>
          </a:p>
        </p:txBody>
      </p:sp>
    </p:spTree>
    <p:extLst>
      <p:ext uri="{BB962C8B-B14F-4D97-AF65-F5344CB8AC3E}">
        <p14:creationId xmlns:p14="http://schemas.microsoft.com/office/powerpoint/2010/main" val="1360690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kstboks 27"/>
          <p:cNvSpPr txBox="1"/>
          <p:nvPr/>
        </p:nvSpPr>
        <p:spPr>
          <a:xfrm>
            <a:off x="2436412" y="4179042"/>
            <a:ext cx="3759326" cy="328919"/>
          </a:xfrm>
          <a:prstGeom prst="rect">
            <a:avLst/>
          </a:prstGeom>
          <a:noFill/>
        </p:spPr>
        <p:txBody>
          <a:bodyPr wrap="none" lIns="51417" tIns="25709" rIns="51417" bIns="25709" rtlCol="0">
            <a:spAutoFit/>
          </a:bodyPr>
          <a:lstStyle/>
          <a:p>
            <a:r>
              <a:rPr lang="en-US" dirty="0" err="1">
                <a:solidFill>
                  <a:prstClr val="black"/>
                </a:solidFill>
              </a:rPr>
              <a:t>Kontinuerlige</a:t>
            </a:r>
            <a:r>
              <a:rPr lang="en-US" dirty="0">
                <a:solidFill>
                  <a:prstClr val="black"/>
                </a:solidFill>
              </a:rPr>
              <a:t> </a:t>
            </a:r>
            <a:r>
              <a:rPr lang="en-US" dirty="0" err="1">
                <a:solidFill>
                  <a:prstClr val="black"/>
                </a:solidFill>
              </a:rPr>
              <a:t>bevegelser</a:t>
            </a:r>
            <a:r>
              <a:rPr lang="en-US" dirty="0">
                <a:solidFill>
                  <a:prstClr val="black"/>
                </a:solidFill>
              </a:rPr>
              <a:t> </a:t>
            </a:r>
            <a:r>
              <a:rPr lang="en-US" dirty="0" err="1">
                <a:solidFill>
                  <a:prstClr val="black"/>
                </a:solidFill>
              </a:rPr>
              <a:t>gjennom</a:t>
            </a:r>
            <a:r>
              <a:rPr lang="en-US" dirty="0">
                <a:solidFill>
                  <a:prstClr val="black"/>
                </a:solidFill>
              </a:rPr>
              <a:t> </a:t>
            </a:r>
            <a:r>
              <a:rPr lang="en-US" dirty="0" err="1">
                <a:solidFill>
                  <a:prstClr val="black"/>
                </a:solidFill>
              </a:rPr>
              <a:t>livet</a:t>
            </a:r>
            <a:endParaRPr lang="en-US" dirty="0">
              <a:solidFill>
                <a:prstClr val="black"/>
              </a:solidFill>
            </a:endParaRPr>
          </a:p>
        </p:txBody>
      </p:sp>
      <p:sp>
        <p:nvSpPr>
          <p:cNvPr id="23" name="Titel 22"/>
          <p:cNvSpPr>
            <a:spLocks noGrp="1"/>
          </p:cNvSpPr>
          <p:nvPr>
            <p:ph type="title"/>
          </p:nvPr>
        </p:nvSpPr>
        <p:spPr>
          <a:xfrm>
            <a:off x="628650" y="273844"/>
            <a:ext cx="8087087" cy="994172"/>
          </a:xfrm>
        </p:spPr>
        <p:txBody>
          <a:bodyPr>
            <a:normAutofit fontScale="90000"/>
          </a:bodyPr>
          <a:lstStyle/>
          <a:p>
            <a:r>
              <a:rPr lang="da-DK" dirty="0"/>
              <a:t>ABC virker positivt på alle uansett aktuell mental helse</a:t>
            </a:r>
            <a:endParaRPr lang="da-DK" dirty="0">
              <a:latin typeface="+mn-lt"/>
            </a:endParaRPr>
          </a:p>
        </p:txBody>
      </p:sp>
      <p:sp>
        <p:nvSpPr>
          <p:cNvPr id="24" name="TextBox 23"/>
          <p:cNvSpPr txBox="1"/>
          <p:nvPr/>
        </p:nvSpPr>
        <p:spPr>
          <a:xfrm>
            <a:off x="7658100" y="4783873"/>
            <a:ext cx="264816" cy="300082"/>
          </a:xfrm>
          <a:prstGeom prst="rect">
            <a:avLst/>
          </a:prstGeom>
          <a:noFill/>
        </p:spPr>
        <p:txBody>
          <a:bodyPr wrap="none" rtlCol="0">
            <a:spAutoFit/>
          </a:bodyPr>
          <a:lstStyle/>
          <a:p>
            <a:r>
              <a:rPr lang="nb-NO" sz="1350" dirty="0"/>
              <a:t>S</a:t>
            </a:r>
          </a:p>
        </p:txBody>
      </p:sp>
      <p:pic>
        <p:nvPicPr>
          <p:cNvPr id="11" name="Picture 10"/>
          <p:cNvPicPr>
            <a:picLocks noChangeAspect="1"/>
          </p:cNvPicPr>
          <p:nvPr/>
        </p:nvPicPr>
        <p:blipFill>
          <a:blip r:embed="rId3"/>
          <a:stretch>
            <a:fillRect/>
          </a:stretch>
        </p:blipFill>
        <p:spPr>
          <a:xfrm>
            <a:off x="428986" y="1740791"/>
            <a:ext cx="8423177" cy="2162341"/>
          </a:xfrm>
          <a:prstGeom prst="rect">
            <a:avLst/>
          </a:prstGeom>
        </p:spPr>
      </p:pic>
    </p:spTree>
    <p:extLst>
      <p:ext uri="{BB962C8B-B14F-4D97-AF65-F5344CB8AC3E}">
        <p14:creationId xmlns:p14="http://schemas.microsoft.com/office/powerpoint/2010/main" val="1361006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4070" y="1223063"/>
            <a:ext cx="7461789" cy="3360708"/>
          </a:xfrm>
          <a:prstGeom prst="rect">
            <a:avLst/>
          </a:prstGeom>
        </p:spPr>
      </p:pic>
      <p:pic>
        <p:nvPicPr>
          <p:cNvPr id="4" name="Picture 3"/>
          <p:cNvPicPr>
            <a:picLocks noChangeAspect="1"/>
          </p:cNvPicPr>
          <p:nvPr/>
        </p:nvPicPr>
        <p:blipFill>
          <a:blip r:embed="rId4"/>
          <a:stretch>
            <a:fillRect/>
          </a:stretch>
        </p:blipFill>
        <p:spPr>
          <a:xfrm>
            <a:off x="7751806" y="0"/>
            <a:ext cx="1332624" cy="2241107"/>
          </a:xfrm>
          <a:prstGeom prst="rect">
            <a:avLst/>
          </a:prstGeom>
        </p:spPr>
      </p:pic>
      <p:sp>
        <p:nvSpPr>
          <p:cNvPr id="7" name="Title 6">
            <a:extLst>
              <a:ext uri="{FF2B5EF4-FFF2-40B4-BE49-F238E27FC236}">
                <a16:creationId xmlns:a16="http://schemas.microsoft.com/office/drawing/2014/main" id="{35083F21-8C14-4154-A4F4-CEE5A859998C}"/>
              </a:ext>
            </a:extLst>
          </p:cNvPr>
          <p:cNvSpPr>
            <a:spLocks noGrp="1"/>
          </p:cNvSpPr>
          <p:nvPr>
            <p:ph type="title"/>
          </p:nvPr>
        </p:nvSpPr>
        <p:spPr/>
        <p:txBody>
          <a:bodyPr/>
          <a:lstStyle/>
          <a:p>
            <a:r>
              <a:rPr lang="nb-NO" dirty="0"/>
              <a:t>Helsefremming på alle nivå</a:t>
            </a:r>
          </a:p>
        </p:txBody>
      </p:sp>
    </p:spTree>
    <p:extLst>
      <p:ext uri="{BB962C8B-B14F-4D97-AF65-F5344CB8AC3E}">
        <p14:creationId xmlns:p14="http://schemas.microsoft.com/office/powerpoint/2010/main" val="256125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04B6-36AF-8EB9-08AC-41444EE3C1A1}"/>
              </a:ext>
            </a:extLst>
          </p:cNvPr>
          <p:cNvSpPr>
            <a:spLocks noGrp="1"/>
          </p:cNvSpPr>
          <p:nvPr>
            <p:ph type="title"/>
          </p:nvPr>
        </p:nvSpPr>
        <p:spPr/>
        <p:txBody>
          <a:bodyPr>
            <a:noAutofit/>
          </a:bodyPr>
          <a:lstStyle/>
          <a:p>
            <a:r>
              <a:rPr lang="nb-NO" sz="2800" dirty="0"/>
              <a:t>Folkehelsearbeid trenger tiltak på alle nivå</a:t>
            </a:r>
          </a:p>
        </p:txBody>
      </p:sp>
      <p:sp>
        <p:nvSpPr>
          <p:cNvPr id="3" name="Content Placeholder 2">
            <a:extLst>
              <a:ext uri="{FF2B5EF4-FFF2-40B4-BE49-F238E27FC236}">
                <a16:creationId xmlns:a16="http://schemas.microsoft.com/office/drawing/2014/main" id="{504CF526-BB12-CDDB-27FF-F9A167FCB68A}"/>
              </a:ext>
            </a:extLst>
          </p:cNvPr>
          <p:cNvSpPr>
            <a:spLocks noGrp="1"/>
          </p:cNvSpPr>
          <p:nvPr>
            <p:ph idx="1"/>
          </p:nvPr>
        </p:nvSpPr>
        <p:spPr/>
        <p:txBody>
          <a:bodyPr>
            <a:normAutofit fontScale="92500" lnSpcReduction="20000"/>
          </a:bodyPr>
          <a:lstStyle/>
          <a:p>
            <a:r>
              <a:rPr lang="nb-NO" dirty="0"/>
              <a:t>Samfunnsnivå</a:t>
            </a:r>
          </a:p>
          <a:p>
            <a:pPr lvl="1"/>
            <a:r>
              <a:rPr lang="nb-NO" dirty="0"/>
              <a:t>lover, forskrifter</a:t>
            </a:r>
          </a:p>
          <a:p>
            <a:r>
              <a:rPr lang="nb-NO" dirty="0"/>
              <a:t>Kommunenivå</a:t>
            </a:r>
          </a:p>
          <a:p>
            <a:pPr lvl="1"/>
            <a:r>
              <a:rPr lang="nb-NO" dirty="0"/>
              <a:t>lokale regler og kollektive tiltak</a:t>
            </a:r>
          </a:p>
          <a:p>
            <a:r>
              <a:rPr lang="nb-NO" dirty="0"/>
              <a:t>Organisasjonsnivå (arbeidsplasser, utdanning, frivillig)</a:t>
            </a:r>
          </a:p>
          <a:p>
            <a:pPr lvl="1"/>
            <a:r>
              <a:rPr lang="nb-NO" dirty="0"/>
              <a:t>HMS, psykososiale tiltak, regelverk</a:t>
            </a:r>
          </a:p>
          <a:p>
            <a:r>
              <a:rPr lang="nb-NO" dirty="0"/>
              <a:t>Gruppenivå (utsatte grupper, familier)</a:t>
            </a:r>
          </a:p>
          <a:p>
            <a:pPr lvl="1"/>
            <a:r>
              <a:rPr lang="nb-NO" dirty="0"/>
              <a:t>Kurs, gruppebaserte tiltak</a:t>
            </a:r>
          </a:p>
          <a:p>
            <a:r>
              <a:rPr lang="nb-NO" dirty="0"/>
              <a:t>Individnivå (pasienter)</a:t>
            </a:r>
          </a:p>
          <a:p>
            <a:pPr lvl="1"/>
            <a:r>
              <a:rPr lang="nb-NO" dirty="0"/>
              <a:t>Behandling, råd og veiledning</a:t>
            </a:r>
          </a:p>
          <a:p>
            <a:pPr lvl="1"/>
            <a:endParaRPr lang="nb-NO" dirty="0"/>
          </a:p>
        </p:txBody>
      </p:sp>
    </p:spTree>
    <p:extLst>
      <p:ext uri="{BB962C8B-B14F-4D97-AF65-F5344CB8AC3E}">
        <p14:creationId xmlns:p14="http://schemas.microsoft.com/office/powerpoint/2010/main" val="2594439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FCCEA-C83B-4E70-9E54-251B6D7D126C}"/>
              </a:ext>
            </a:extLst>
          </p:cNvPr>
          <p:cNvPicPr>
            <a:picLocks noChangeAspect="1"/>
          </p:cNvPicPr>
          <p:nvPr/>
        </p:nvPicPr>
        <p:blipFill>
          <a:blip r:embed="rId2"/>
          <a:stretch>
            <a:fillRect/>
          </a:stretch>
        </p:blipFill>
        <p:spPr>
          <a:xfrm>
            <a:off x="5732079" y="139566"/>
            <a:ext cx="2875929" cy="4506724"/>
          </a:xfrm>
          <a:prstGeom prst="rect">
            <a:avLst/>
          </a:prstGeom>
          <a:ln>
            <a:solidFill>
              <a:schemeClr val="accent1"/>
            </a:solidFill>
          </a:ln>
        </p:spPr>
      </p:pic>
      <p:sp>
        <p:nvSpPr>
          <p:cNvPr id="2" name="Title 1">
            <a:extLst>
              <a:ext uri="{FF2B5EF4-FFF2-40B4-BE49-F238E27FC236}">
                <a16:creationId xmlns:a16="http://schemas.microsoft.com/office/drawing/2014/main" id="{02215CAA-F4AD-8CCB-4931-F285007CEB7D}"/>
              </a:ext>
            </a:extLst>
          </p:cNvPr>
          <p:cNvSpPr>
            <a:spLocks noGrp="1"/>
          </p:cNvSpPr>
          <p:nvPr>
            <p:ph type="title"/>
          </p:nvPr>
        </p:nvSpPr>
        <p:spPr/>
        <p:txBody>
          <a:bodyPr/>
          <a:lstStyle/>
          <a:p>
            <a:r>
              <a:rPr lang="nb-NO" dirty="0"/>
              <a:t>Samfunnsnivå</a:t>
            </a:r>
          </a:p>
        </p:txBody>
      </p:sp>
    </p:spTree>
    <p:extLst>
      <p:ext uri="{BB962C8B-B14F-4D97-AF65-F5344CB8AC3E}">
        <p14:creationId xmlns:p14="http://schemas.microsoft.com/office/powerpoint/2010/main" val="3984357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2FBF05-ABC1-4E3B-BC37-809CA469D1E2}"/>
              </a:ext>
            </a:extLst>
          </p:cNvPr>
          <p:cNvSpPr txBox="1"/>
          <p:nvPr/>
        </p:nvSpPr>
        <p:spPr>
          <a:xfrm>
            <a:off x="1940042" y="4104363"/>
            <a:ext cx="5709513" cy="369332"/>
          </a:xfrm>
          <a:prstGeom prst="rect">
            <a:avLst/>
          </a:prstGeom>
          <a:noFill/>
        </p:spPr>
        <p:txBody>
          <a:bodyPr wrap="square">
            <a:spAutoFit/>
          </a:bodyPr>
          <a:lstStyle/>
          <a:p>
            <a:r>
              <a:rPr lang="nb-NO" dirty="0">
                <a:hlinkClick r:id="rId2"/>
              </a:rPr>
              <a:t>https://www.youtube.com/watch?v=DtvdnX4NSy8</a:t>
            </a:r>
            <a:r>
              <a:rPr lang="nb-NO" dirty="0"/>
              <a:t> </a:t>
            </a:r>
          </a:p>
        </p:txBody>
      </p:sp>
      <p:pic>
        <p:nvPicPr>
          <p:cNvPr id="7" name="Picture 6">
            <a:extLst>
              <a:ext uri="{FF2B5EF4-FFF2-40B4-BE49-F238E27FC236}">
                <a16:creationId xmlns:a16="http://schemas.microsoft.com/office/drawing/2014/main" id="{D76F15FD-644E-47B8-B3CB-EFEA6940ABE0}"/>
              </a:ext>
            </a:extLst>
          </p:cNvPr>
          <p:cNvPicPr>
            <a:picLocks noChangeAspect="1"/>
          </p:cNvPicPr>
          <p:nvPr/>
        </p:nvPicPr>
        <p:blipFill>
          <a:blip r:embed="rId3"/>
          <a:stretch>
            <a:fillRect/>
          </a:stretch>
        </p:blipFill>
        <p:spPr>
          <a:xfrm>
            <a:off x="2233612" y="987521"/>
            <a:ext cx="4676775" cy="2990850"/>
          </a:xfrm>
          <a:prstGeom prst="rect">
            <a:avLst/>
          </a:prstGeom>
        </p:spPr>
      </p:pic>
      <p:sp>
        <p:nvSpPr>
          <p:cNvPr id="4" name="Title 1">
            <a:extLst>
              <a:ext uri="{FF2B5EF4-FFF2-40B4-BE49-F238E27FC236}">
                <a16:creationId xmlns:a16="http://schemas.microsoft.com/office/drawing/2014/main" id="{688B88AB-0780-CDC8-BFD7-4155983C622E}"/>
              </a:ext>
            </a:extLst>
          </p:cNvPr>
          <p:cNvSpPr>
            <a:spLocks noGrp="1"/>
          </p:cNvSpPr>
          <p:nvPr>
            <p:ph type="title"/>
          </p:nvPr>
        </p:nvSpPr>
        <p:spPr>
          <a:xfrm>
            <a:off x="457200" y="205979"/>
            <a:ext cx="8229600" cy="857250"/>
          </a:xfrm>
        </p:spPr>
        <p:txBody>
          <a:bodyPr/>
          <a:lstStyle/>
          <a:p>
            <a:r>
              <a:rPr lang="nb-NO" dirty="0"/>
              <a:t>Kommune og organisasjonsnivå</a:t>
            </a:r>
          </a:p>
        </p:txBody>
      </p:sp>
    </p:spTree>
    <p:extLst>
      <p:ext uri="{BB962C8B-B14F-4D97-AF65-F5344CB8AC3E}">
        <p14:creationId xmlns:p14="http://schemas.microsoft.com/office/powerpoint/2010/main" val="268403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703A-199C-31FF-1387-2DB8B6AB28D5}"/>
              </a:ext>
            </a:extLst>
          </p:cNvPr>
          <p:cNvSpPr>
            <a:spLocks noGrp="1"/>
          </p:cNvSpPr>
          <p:nvPr>
            <p:ph type="title"/>
          </p:nvPr>
        </p:nvSpPr>
        <p:spPr>
          <a:xfrm>
            <a:off x="511444" y="1562080"/>
            <a:ext cx="8229600" cy="857250"/>
          </a:xfrm>
        </p:spPr>
        <p:txBody>
          <a:bodyPr>
            <a:normAutofit fontScale="90000"/>
          </a:bodyPr>
          <a:lstStyle/>
          <a:p>
            <a:r>
              <a:rPr lang="nb-NO" dirty="0"/>
              <a:t>Psykisk folkehelse, status og utvikling</a:t>
            </a:r>
          </a:p>
        </p:txBody>
      </p:sp>
    </p:spTree>
    <p:extLst>
      <p:ext uri="{BB962C8B-B14F-4D97-AF65-F5344CB8AC3E}">
        <p14:creationId xmlns:p14="http://schemas.microsoft.com/office/powerpoint/2010/main" val="69794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7" name="Google Shape;142;p19">
            <a:extLst>
              <a:ext uri="{FF2B5EF4-FFF2-40B4-BE49-F238E27FC236}">
                <a16:creationId xmlns:a16="http://schemas.microsoft.com/office/drawing/2014/main" id="{767E7788-7786-42C2-A71E-612467957B27}"/>
              </a:ext>
            </a:extLst>
          </p:cNvPr>
          <p:cNvPicPr preferRelativeResize="0"/>
          <p:nvPr/>
        </p:nvPicPr>
        <p:blipFill rotWithShape="1">
          <a:blip r:embed="rId3">
            <a:alphaModFix/>
          </a:blip>
          <a:srcRect l="-27" r="26566" b="37640"/>
          <a:stretch/>
        </p:blipFill>
        <p:spPr>
          <a:xfrm>
            <a:off x="-63795" y="1"/>
            <a:ext cx="9808535" cy="5422604"/>
          </a:xfrm>
          <a:prstGeom prst="rect">
            <a:avLst/>
          </a:prstGeom>
          <a:noFill/>
          <a:ln>
            <a:noFill/>
          </a:ln>
        </p:spPr>
      </p:pic>
      <p:sp>
        <p:nvSpPr>
          <p:cNvPr id="127" name="Google Shape;127;p23"/>
          <p:cNvSpPr txBox="1">
            <a:spLocks noGrp="1"/>
          </p:cNvSpPr>
          <p:nvPr>
            <p:ph type="subTitle" idx="1"/>
          </p:nvPr>
        </p:nvSpPr>
        <p:spPr>
          <a:xfrm>
            <a:off x="558209" y="873199"/>
            <a:ext cx="6772800" cy="709724"/>
          </a:xfrm>
          <a:prstGeom prst="rect">
            <a:avLst/>
          </a:prstGeom>
        </p:spPr>
        <p:txBody>
          <a:bodyPr spcFirstLastPara="1" vert="horz" wrap="square" lIns="91425" tIns="91425" rIns="91425" bIns="91425" rtlCol="0" anchor="t" anchorCtr="0">
            <a:normAutofit/>
          </a:bodyPr>
          <a:lstStyle/>
          <a:p>
            <a:pPr>
              <a:lnSpc>
                <a:spcPct val="115000"/>
              </a:lnSpc>
              <a:spcBef>
                <a:spcPts val="0"/>
              </a:spcBef>
            </a:pPr>
            <a:r>
              <a:rPr lang="nb-NO" sz="2700" dirty="0">
                <a:solidFill>
                  <a:srgbClr val="F05168"/>
                </a:solidFill>
                <a:latin typeface="Barlow"/>
                <a:ea typeface="Barlow"/>
                <a:cs typeface="Barlow"/>
                <a:sym typeface="Barlow"/>
              </a:rPr>
              <a:t>Hodebra på skolen</a:t>
            </a:r>
            <a:endParaRPr sz="2700" dirty="0">
              <a:solidFill>
                <a:srgbClr val="F05168"/>
              </a:solidFill>
              <a:latin typeface="Barlow"/>
              <a:ea typeface="Barlow"/>
              <a:cs typeface="Barlow"/>
              <a:sym typeface="Barlow"/>
            </a:endParaRPr>
          </a:p>
          <a:p>
            <a:pPr>
              <a:lnSpc>
                <a:spcPct val="115000"/>
              </a:lnSpc>
              <a:spcBef>
                <a:spcPts val="0"/>
              </a:spcBef>
            </a:pPr>
            <a:endParaRPr dirty="0">
              <a:latin typeface="Barlow"/>
              <a:ea typeface="Barlow"/>
              <a:cs typeface="Barlow"/>
              <a:sym typeface="Barlow"/>
            </a:endParaRPr>
          </a:p>
        </p:txBody>
      </p:sp>
      <p:sp>
        <p:nvSpPr>
          <p:cNvPr id="5" name="Google Shape;69;p15">
            <a:extLst>
              <a:ext uri="{FF2B5EF4-FFF2-40B4-BE49-F238E27FC236}">
                <a16:creationId xmlns:a16="http://schemas.microsoft.com/office/drawing/2014/main" id="{B57C92B6-752E-4CE6-ABC0-0BFD25D89B5B}"/>
              </a:ext>
            </a:extLst>
          </p:cNvPr>
          <p:cNvSpPr txBox="1">
            <a:spLocks/>
          </p:cNvSpPr>
          <p:nvPr/>
        </p:nvSpPr>
        <p:spPr>
          <a:xfrm>
            <a:off x="558209" y="1463866"/>
            <a:ext cx="4937241" cy="3679634"/>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buClr>
                <a:srgbClr val="F05168"/>
              </a:buClr>
            </a:pPr>
            <a:r>
              <a:rPr lang="nb-NO" sz="1800" dirty="0">
                <a:solidFill>
                  <a:schemeClr val="bg1"/>
                </a:solidFill>
                <a:latin typeface="+mn-lt"/>
                <a:cs typeface="Calibri" panose="020F0502020204030204" pitchFamily="34" charset="0"/>
              </a:rPr>
              <a:t>Pilot for aktivitetsdag om psykisk helse ved </a:t>
            </a:r>
          </a:p>
          <a:p>
            <a:pPr marL="0" indent="0" algn="l">
              <a:buClr>
                <a:srgbClr val="F05168"/>
              </a:buClr>
            </a:pPr>
            <a:r>
              <a:rPr lang="nb-NO" sz="1800" dirty="0">
                <a:solidFill>
                  <a:schemeClr val="bg1"/>
                </a:solidFill>
                <a:latin typeface="+mn-lt"/>
                <a:cs typeface="Calibri" panose="020F0502020204030204" pitchFamily="34" charset="0"/>
              </a:rPr>
              <a:t>Tiller videregående skole i Trondheim, knyttet </a:t>
            </a:r>
          </a:p>
          <a:p>
            <a:pPr marL="0" indent="0" algn="l">
              <a:buClr>
                <a:srgbClr val="F05168"/>
              </a:buClr>
            </a:pPr>
            <a:r>
              <a:rPr lang="nb-NO" sz="1800" dirty="0">
                <a:solidFill>
                  <a:schemeClr val="bg1"/>
                </a:solidFill>
                <a:latin typeface="+mn-lt"/>
                <a:cs typeface="Calibri" panose="020F0502020204030204" pitchFamily="34" charset="0"/>
              </a:rPr>
              <a:t>til Verdensdagen for psykisk helse, med lærer Aina Nesmoen i føringen. </a:t>
            </a:r>
          </a:p>
          <a:p>
            <a:pPr marL="0" indent="0" algn="l">
              <a:buClr>
                <a:srgbClr val="F05168"/>
              </a:buClr>
            </a:pPr>
            <a:endParaRPr lang="nb-NO" sz="1800" dirty="0">
              <a:solidFill>
                <a:schemeClr val="bg1"/>
              </a:solidFill>
              <a:latin typeface="+mn-lt"/>
              <a:cs typeface="Calibri" panose="020F0502020204030204" pitchFamily="34" charset="0"/>
            </a:endParaRPr>
          </a:p>
          <a:p>
            <a:pPr marL="0" indent="0" algn="l">
              <a:buClr>
                <a:srgbClr val="F05168"/>
              </a:buClr>
            </a:pPr>
            <a:r>
              <a:rPr lang="nb-NO" sz="1800" dirty="0">
                <a:solidFill>
                  <a:schemeClr val="bg1"/>
                </a:solidFill>
                <a:latin typeface="+mn-lt"/>
                <a:cs typeface="Calibri" panose="020F0502020204030204" pitchFamily="34" charset="0"/>
              </a:rPr>
              <a:t>Mål: Lære om ABC-konseptet og </a:t>
            </a:r>
          </a:p>
          <a:p>
            <a:pPr marL="0" indent="0" algn="l">
              <a:buClr>
                <a:srgbClr val="F05168"/>
              </a:buClr>
            </a:pPr>
            <a:r>
              <a:rPr lang="nb-NO" sz="1800" dirty="0">
                <a:solidFill>
                  <a:schemeClr val="bg1"/>
                </a:solidFill>
                <a:latin typeface="+mn-lt"/>
                <a:cs typeface="Calibri" panose="020F0502020204030204" pitchFamily="34" charset="0"/>
              </a:rPr>
              <a:t>planlegg og gjennomføre Hodebra </a:t>
            </a:r>
          </a:p>
          <a:p>
            <a:pPr marL="0" indent="0" algn="l">
              <a:buClr>
                <a:srgbClr val="F05168"/>
              </a:buClr>
            </a:pPr>
            <a:r>
              <a:rPr lang="nb-NO" sz="1800" dirty="0">
                <a:solidFill>
                  <a:schemeClr val="bg1"/>
                </a:solidFill>
                <a:latin typeface="+mn-lt"/>
                <a:cs typeface="Calibri" panose="020F0502020204030204" pitchFamily="34" charset="0"/>
              </a:rPr>
              <a:t>aktiviteter for alle ved skolen.</a:t>
            </a:r>
          </a:p>
          <a:p>
            <a:pPr marL="0" indent="0" algn="l"/>
            <a:endParaRPr lang="nb-NO" sz="1800" dirty="0">
              <a:solidFill>
                <a:schemeClr val="bg1"/>
              </a:solidFill>
              <a:latin typeface="+mn-lt"/>
              <a:cs typeface="Calibri" panose="020F0502020204030204" pitchFamily="34" charset="0"/>
            </a:endParaRPr>
          </a:p>
          <a:p>
            <a:pPr marL="0" indent="0" algn="l"/>
            <a:r>
              <a:rPr lang="nb-NO" sz="1800" b="1" dirty="0">
                <a:solidFill>
                  <a:schemeClr val="bg1"/>
                </a:solidFill>
                <a:latin typeface="+mn-lt"/>
                <a:cs typeface="Calibri" panose="020F0502020204030204" pitchFamily="34" charset="0"/>
              </a:rPr>
              <a:t>Nå skal Hodebra knyttes til det generelle forebyggende arbeidet ved de videregående skolene </a:t>
            </a:r>
            <a:r>
              <a:rPr lang="nb-NO" sz="1800" dirty="0">
                <a:solidFill>
                  <a:schemeClr val="bg1"/>
                </a:solidFill>
                <a:latin typeface="+mn-lt"/>
                <a:cs typeface="Calibri" panose="020F0502020204030204" pitchFamily="34" charset="0"/>
              </a:rPr>
              <a:t>for å fremme gode skolemiljøer</a:t>
            </a:r>
          </a:p>
          <a:p>
            <a:pPr marL="0" indent="0" algn="l"/>
            <a:r>
              <a:rPr lang="nb-NO" sz="1800" dirty="0">
                <a:solidFill>
                  <a:schemeClr val="bg1"/>
                </a:solidFill>
                <a:latin typeface="+mn-lt"/>
                <a:cs typeface="Calibri" panose="020F0502020204030204" pitchFamily="34" charset="0"/>
              </a:rPr>
              <a:t>og mestringsopplevelser for alle elever i Trøndelag. </a:t>
            </a:r>
          </a:p>
        </p:txBody>
      </p:sp>
      <p:pic>
        <p:nvPicPr>
          <p:cNvPr id="2" name="Bilde 1">
            <a:extLst>
              <a:ext uri="{FF2B5EF4-FFF2-40B4-BE49-F238E27FC236}">
                <a16:creationId xmlns:a16="http://schemas.microsoft.com/office/drawing/2014/main" id="{1881AA98-BD46-4FB5-844E-C655EBA2664E}"/>
              </a:ext>
            </a:extLst>
          </p:cNvPr>
          <p:cNvPicPr>
            <a:picLocks noChangeAspect="1"/>
          </p:cNvPicPr>
          <p:nvPr/>
        </p:nvPicPr>
        <p:blipFill>
          <a:blip r:embed="rId4"/>
          <a:stretch>
            <a:fillRect/>
          </a:stretch>
        </p:blipFill>
        <p:spPr>
          <a:xfrm>
            <a:off x="7519945" y="235806"/>
            <a:ext cx="1687862" cy="2335945"/>
          </a:xfrm>
          <a:prstGeom prst="rect">
            <a:avLst/>
          </a:prstGeom>
        </p:spPr>
      </p:pic>
      <p:sp>
        <p:nvSpPr>
          <p:cNvPr id="9" name="TekstSylinder 8">
            <a:extLst>
              <a:ext uri="{FF2B5EF4-FFF2-40B4-BE49-F238E27FC236}">
                <a16:creationId xmlns:a16="http://schemas.microsoft.com/office/drawing/2014/main" id="{51965D8D-D3A1-4886-9F77-C36A2BA0B740}"/>
              </a:ext>
            </a:extLst>
          </p:cNvPr>
          <p:cNvSpPr txBox="1"/>
          <p:nvPr/>
        </p:nvSpPr>
        <p:spPr>
          <a:xfrm>
            <a:off x="7715251" y="2583152"/>
            <a:ext cx="5414630" cy="346249"/>
          </a:xfrm>
          <a:prstGeom prst="rect">
            <a:avLst/>
          </a:prstGeom>
          <a:noFill/>
        </p:spPr>
        <p:txBody>
          <a:bodyPr wrap="square">
            <a:spAutoFit/>
          </a:bodyPr>
          <a:lstStyle/>
          <a:p>
            <a:r>
              <a:rPr lang="nb-NO" sz="825" dirty="0">
                <a:solidFill>
                  <a:srgbClr val="D8D8D8"/>
                </a:solidFill>
                <a:latin typeface="Barlow"/>
                <a:ea typeface="Barlow"/>
                <a:cs typeface="Barlow"/>
                <a:sym typeface="Barlow"/>
              </a:rPr>
              <a:t>Foto: </a:t>
            </a:r>
          </a:p>
          <a:p>
            <a:r>
              <a:rPr lang="nb-NO" sz="825" dirty="0">
                <a:solidFill>
                  <a:srgbClr val="D8D8D8"/>
                </a:solidFill>
                <a:latin typeface="Barlow"/>
                <a:ea typeface="Barlow"/>
                <a:cs typeface="Barlow"/>
                <a:sym typeface="Barlow"/>
              </a:rPr>
              <a:t>Karolina </a:t>
            </a:r>
            <a:r>
              <a:rPr lang="nb-NO" sz="825" dirty="0" err="1">
                <a:solidFill>
                  <a:srgbClr val="D8D8D8"/>
                </a:solidFill>
                <a:latin typeface="Barlow"/>
                <a:ea typeface="Barlow"/>
                <a:cs typeface="Barlow"/>
                <a:sym typeface="Barlow"/>
              </a:rPr>
              <a:t>Hudjakov</a:t>
            </a:r>
            <a:r>
              <a:rPr lang="nb-NO" sz="825" dirty="0">
                <a:solidFill>
                  <a:srgbClr val="D8D8D8"/>
                </a:solidFill>
                <a:latin typeface="Barlow"/>
                <a:ea typeface="Barlow"/>
                <a:cs typeface="Barlow"/>
                <a:sym typeface="Barlow"/>
              </a:rPr>
              <a:t> 1 MK</a:t>
            </a:r>
          </a:p>
        </p:txBody>
      </p:sp>
    </p:spTree>
    <p:extLst>
      <p:ext uri="{BB962C8B-B14F-4D97-AF65-F5344CB8AC3E}">
        <p14:creationId xmlns:p14="http://schemas.microsoft.com/office/powerpoint/2010/main" val="1109278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subTitle" idx="1"/>
          </p:nvPr>
        </p:nvSpPr>
        <p:spPr>
          <a:xfrm>
            <a:off x="464353" y="412032"/>
            <a:ext cx="6772800" cy="1946100"/>
          </a:xfrm>
          <a:prstGeom prst="rect">
            <a:avLst/>
          </a:prstGeom>
        </p:spPr>
        <p:txBody>
          <a:bodyPr spcFirstLastPara="1" vert="horz" wrap="square" lIns="91425" tIns="91425" rIns="91425" bIns="91425" rtlCol="0" anchor="t" anchorCtr="0">
            <a:normAutofit/>
          </a:bodyPr>
          <a:lstStyle/>
          <a:p>
            <a:pPr>
              <a:lnSpc>
                <a:spcPct val="115000"/>
              </a:lnSpc>
              <a:spcBef>
                <a:spcPts val="0"/>
              </a:spcBef>
            </a:pPr>
            <a:r>
              <a:rPr lang="nb-NO" sz="2700" dirty="0">
                <a:solidFill>
                  <a:srgbClr val="F05168"/>
                </a:solidFill>
                <a:latin typeface="Barlow"/>
                <a:ea typeface="Barlow"/>
                <a:cs typeface="Barlow"/>
                <a:sym typeface="Barlow"/>
              </a:rPr>
              <a:t>Hodebra på jobben</a:t>
            </a:r>
            <a:endParaRPr sz="2700" dirty="0">
              <a:solidFill>
                <a:srgbClr val="F05168"/>
              </a:solidFill>
              <a:latin typeface="Barlow"/>
              <a:ea typeface="Barlow"/>
              <a:cs typeface="Barlow"/>
              <a:sym typeface="Barlow"/>
            </a:endParaRPr>
          </a:p>
          <a:p>
            <a:pPr>
              <a:lnSpc>
                <a:spcPct val="115000"/>
              </a:lnSpc>
              <a:spcBef>
                <a:spcPts val="0"/>
              </a:spcBef>
            </a:pPr>
            <a:endParaRPr dirty="0">
              <a:latin typeface="Barlow"/>
              <a:ea typeface="Barlow"/>
              <a:cs typeface="Barlow"/>
              <a:sym typeface="Barlow"/>
            </a:endParaRPr>
          </a:p>
        </p:txBody>
      </p:sp>
      <p:pic>
        <p:nvPicPr>
          <p:cNvPr id="128" name="Google Shape;128;p23"/>
          <p:cNvPicPr preferRelativeResize="0"/>
          <p:nvPr/>
        </p:nvPicPr>
        <p:blipFill>
          <a:blip r:embed="rId3">
            <a:alphaModFix/>
          </a:blip>
          <a:stretch>
            <a:fillRect/>
          </a:stretch>
        </p:blipFill>
        <p:spPr>
          <a:xfrm>
            <a:off x="7783959" y="4661210"/>
            <a:ext cx="1033991" cy="223653"/>
          </a:xfrm>
          <a:prstGeom prst="rect">
            <a:avLst/>
          </a:prstGeom>
          <a:noFill/>
          <a:ln>
            <a:noFill/>
          </a:ln>
        </p:spPr>
      </p:pic>
      <p:sp>
        <p:nvSpPr>
          <p:cNvPr id="5" name="Google Shape;69;p15">
            <a:extLst>
              <a:ext uri="{FF2B5EF4-FFF2-40B4-BE49-F238E27FC236}">
                <a16:creationId xmlns:a16="http://schemas.microsoft.com/office/drawing/2014/main" id="{B57C92B6-752E-4CE6-ABC0-0BFD25D89B5B}"/>
              </a:ext>
            </a:extLst>
          </p:cNvPr>
          <p:cNvSpPr txBox="1">
            <a:spLocks/>
          </p:cNvSpPr>
          <p:nvPr/>
        </p:nvSpPr>
        <p:spPr>
          <a:xfrm>
            <a:off x="338244" y="1315199"/>
            <a:ext cx="3790273" cy="33252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257175" algn="l">
              <a:buClr>
                <a:srgbClr val="F05168"/>
              </a:buClr>
              <a:buFont typeface="Arial" panose="020B0604020202020204" pitchFamily="34" charset="0"/>
              <a:buChar char="•"/>
            </a:pPr>
            <a:r>
              <a:rPr lang="nb-NO" sz="1800" dirty="0">
                <a:solidFill>
                  <a:srgbClr val="000000"/>
                </a:solidFill>
                <a:latin typeface="+mn-lt"/>
              </a:rPr>
              <a:t>Tverrfaglig utviklingsarbeid for å lage opplærings- og aktivitets- opplegg med/for lærlinger og unge arbeidstakere.</a:t>
            </a:r>
          </a:p>
          <a:p>
            <a:pPr marL="257175" algn="l">
              <a:buClr>
                <a:srgbClr val="F05168"/>
              </a:buClr>
              <a:buFont typeface="Arial" panose="020B0604020202020204" pitchFamily="34" charset="0"/>
              <a:buChar char="•"/>
            </a:pPr>
            <a:endParaRPr lang="nb-NO" sz="1800" dirty="0">
              <a:solidFill>
                <a:srgbClr val="000000"/>
              </a:solidFill>
              <a:latin typeface="+mn-lt"/>
            </a:endParaRPr>
          </a:p>
          <a:p>
            <a:pPr marL="0" indent="0" algn="l">
              <a:buClr>
                <a:srgbClr val="F05168"/>
              </a:buClr>
            </a:pPr>
            <a:r>
              <a:rPr lang="nb-NO" sz="1800" dirty="0">
                <a:solidFill>
                  <a:srgbClr val="000000"/>
                </a:solidFill>
                <a:latin typeface="+mn-lt"/>
              </a:rPr>
              <a:t>	</a:t>
            </a:r>
            <a:r>
              <a:rPr lang="nb-NO" sz="1200" dirty="0">
                <a:solidFill>
                  <a:srgbClr val="000000"/>
                </a:solidFill>
                <a:latin typeface="+mn-lt"/>
              </a:rPr>
              <a:t>Samarbeidspartnere:</a:t>
            </a:r>
            <a:r>
              <a:rPr lang="nb-NO" sz="1800" dirty="0">
                <a:solidFill>
                  <a:srgbClr val="000000"/>
                </a:solidFill>
                <a:latin typeface="+mn-lt"/>
              </a:rPr>
              <a:t>	</a:t>
            </a:r>
          </a:p>
          <a:p>
            <a:pPr marL="0" indent="0" algn="l">
              <a:buClr>
                <a:srgbClr val="F05168"/>
              </a:buClr>
            </a:pPr>
            <a:r>
              <a:rPr lang="nb-NO" sz="1800" dirty="0">
                <a:solidFill>
                  <a:srgbClr val="000000"/>
                </a:solidFill>
                <a:latin typeface="+mn-lt"/>
              </a:rPr>
              <a:t>	</a:t>
            </a:r>
            <a:r>
              <a:rPr lang="nb-NO" sz="1200" dirty="0">
                <a:solidFill>
                  <a:srgbClr val="000000"/>
                </a:solidFill>
                <a:latin typeface="+mn-lt"/>
              </a:rPr>
              <a:t>Nav arbeidslivssenter</a:t>
            </a:r>
          </a:p>
          <a:p>
            <a:pPr marL="0" indent="0" algn="l">
              <a:buClr>
                <a:srgbClr val="F05168"/>
              </a:buClr>
            </a:pPr>
            <a:r>
              <a:rPr lang="nb-NO" sz="1200" dirty="0">
                <a:solidFill>
                  <a:srgbClr val="000000"/>
                </a:solidFill>
                <a:latin typeface="+mn-lt"/>
              </a:rPr>
              <a:t>	Lærlinger</a:t>
            </a:r>
          </a:p>
          <a:p>
            <a:pPr marL="0" indent="0" algn="l">
              <a:buClr>
                <a:srgbClr val="F05168"/>
              </a:buClr>
            </a:pPr>
            <a:r>
              <a:rPr lang="nb-NO" sz="1200" dirty="0">
                <a:solidFill>
                  <a:srgbClr val="000000"/>
                </a:solidFill>
                <a:latin typeface="+mn-lt"/>
              </a:rPr>
              <a:t>	LO</a:t>
            </a:r>
          </a:p>
          <a:p>
            <a:pPr marL="0" indent="0" algn="l">
              <a:buClr>
                <a:srgbClr val="F05168"/>
              </a:buClr>
            </a:pPr>
            <a:r>
              <a:rPr lang="nb-NO" sz="1200" dirty="0">
                <a:solidFill>
                  <a:srgbClr val="000000"/>
                </a:solidFill>
                <a:latin typeface="+mn-lt"/>
              </a:rPr>
              <a:t>	Næringslivet</a:t>
            </a:r>
          </a:p>
          <a:p>
            <a:pPr marL="0" indent="0" algn="l">
              <a:buClr>
                <a:srgbClr val="F05168"/>
              </a:buClr>
            </a:pPr>
            <a:r>
              <a:rPr lang="nb-NO" sz="1200" dirty="0">
                <a:solidFill>
                  <a:srgbClr val="000000"/>
                </a:solidFill>
                <a:latin typeface="+mn-lt"/>
              </a:rPr>
              <a:t>	Røde Kors i Trøndelag</a:t>
            </a:r>
          </a:p>
          <a:p>
            <a:pPr marL="0" indent="0" algn="l">
              <a:buClr>
                <a:srgbClr val="F05168"/>
              </a:buClr>
            </a:pPr>
            <a:r>
              <a:rPr lang="nb-NO" sz="1200" dirty="0">
                <a:solidFill>
                  <a:srgbClr val="000000"/>
                </a:solidFill>
                <a:latin typeface="+mn-lt"/>
              </a:rPr>
              <a:t>	Bedriftshelsetjenesten</a:t>
            </a:r>
          </a:p>
          <a:p>
            <a:pPr marL="361950" lvl="1" indent="0" algn="l">
              <a:buClr>
                <a:srgbClr val="F05168"/>
              </a:buClr>
            </a:pPr>
            <a:endParaRPr lang="nb-NO" sz="12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0" indent="0" algn="l">
              <a:buClr>
                <a:srgbClr val="F05168"/>
              </a:buCl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2700" dirty="0">
              <a:solidFill>
                <a:schemeClr val="tx1"/>
              </a:solidFill>
              <a:latin typeface="+mn-lt"/>
            </a:endParaRPr>
          </a:p>
        </p:txBody>
      </p:sp>
      <p:pic>
        <p:nvPicPr>
          <p:cNvPr id="2" name="Bilde 1">
            <a:extLst>
              <a:ext uri="{FF2B5EF4-FFF2-40B4-BE49-F238E27FC236}">
                <a16:creationId xmlns:a16="http://schemas.microsoft.com/office/drawing/2014/main" id="{A699ED78-9A7C-4C9D-A006-2CC18DB8D4A0}"/>
              </a:ext>
            </a:extLst>
          </p:cNvPr>
          <p:cNvPicPr>
            <a:picLocks noChangeAspect="1"/>
          </p:cNvPicPr>
          <p:nvPr/>
        </p:nvPicPr>
        <p:blipFill rotWithShape="1">
          <a:blip r:embed="rId4"/>
          <a:srcRect l="26867"/>
          <a:stretch/>
        </p:blipFill>
        <p:spPr>
          <a:xfrm>
            <a:off x="4128516" y="0"/>
            <a:ext cx="5015484" cy="5143500"/>
          </a:xfrm>
          <a:prstGeom prst="rect">
            <a:avLst/>
          </a:prstGeom>
        </p:spPr>
      </p:pic>
      <p:pic>
        <p:nvPicPr>
          <p:cNvPr id="4" name="Bilde 3">
            <a:extLst>
              <a:ext uri="{FF2B5EF4-FFF2-40B4-BE49-F238E27FC236}">
                <a16:creationId xmlns:a16="http://schemas.microsoft.com/office/drawing/2014/main" id="{7D689D3C-24F8-4F30-A5D4-7B18E0F188B1}"/>
              </a:ext>
            </a:extLst>
          </p:cNvPr>
          <p:cNvPicPr>
            <a:picLocks noChangeAspect="1"/>
          </p:cNvPicPr>
          <p:nvPr/>
        </p:nvPicPr>
        <p:blipFill>
          <a:blip r:embed="rId5"/>
          <a:stretch>
            <a:fillRect/>
          </a:stretch>
        </p:blipFill>
        <p:spPr>
          <a:xfrm>
            <a:off x="3088357" y="3618709"/>
            <a:ext cx="1524791" cy="1524791"/>
          </a:xfrm>
          <a:prstGeom prst="rect">
            <a:avLst/>
          </a:prstGeom>
        </p:spPr>
      </p:pic>
    </p:spTree>
    <p:extLst>
      <p:ext uri="{BB962C8B-B14F-4D97-AF65-F5344CB8AC3E}">
        <p14:creationId xmlns:p14="http://schemas.microsoft.com/office/powerpoint/2010/main" val="3874301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subTitle" idx="1"/>
          </p:nvPr>
        </p:nvSpPr>
        <p:spPr>
          <a:xfrm>
            <a:off x="664294" y="327809"/>
            <a:ext cx="6772800" cy="1946100"/>
          </a:xfrm>
          <a:prstGeom prst="rect">
            <a:avLst/>
          </a:prstGeom>
        </p:spPr>
        <p:txBody>
          <a:bodyPr spcFirstLastPara="1" vert="horz" wrap="square" lIns="91425" tIns="91425" rIns="91425" bIns="91425" rtlCol="0" anchor="t" anchorCtr="0">
            <a:normAutofit/>
          </a:bodyPr>
          <a:lstStyle/>
          <a:p>
            <a:pPr>
              <a:lnSpc>
                <a:spcPct val="115000"/>
              </a:lnSpc>
              <a:spcBef>
                <a:spcPts val="0"/>
              </a:spcBef>
            </a:pPr>
            <a:r>
              <a:rPr lang="nb-NO" sz="2700" dirty="0">
                <a:solidFill>
                  <a:srgbClr val="F05168"/>
                </a:solidFill>
                <a:latin typeface="Barlow"/>
                <a:ea typeface="Barlow"/>
                <a:cs typeface="Barlow"/>
                <a:sym typeface="Barlow"/>
              </a:rPr>
              <a:t>Hodebra studentliv</a:t>
            </a:r>
          </a:p>
          <a:p>
            <a:pPr>
              <a:lnSpc>
                <a:spcPct val="115000"/>
              </a:lnSpc>
              <a:spcBef>
                <a:spcPts val="0"/>
              </a:spcBef>
            </a:pPr>
            <a:endParaRPr lang="nb-NO" dirty="0">
              <a:latin typeface="Barlow"/>
              <a:ea typeface="Barlow"/>
              <a:cs typeface="Barlow"/>
              <a:sym typeface="Barlow"/>
            </a:endParaRPr>
          </a:p>
        </p:txBody>
      </p:sp>
      <p:pic>
        <p:nvPicPr>
          <p:cNvPr id="128" name="Google Shape;128;p23"/>
          <p:cNvPicPr preferRelativeResize="0"/>
          <p:nvPr/>
        </p:nvPicPr>
        <p:blipFill>
          <a:blip r:embed="rId3">
            <a:alphaModFix/>
          </a:blip>
          <a:stretch>
            <a:fillRect/>
          </a:stretch>
        </p:blipFill>
        <p:spPr>
          <a:xfrm>
            <a:off x="7783959" y="4661210"/>
            <a:ext cx="1033991" cy="223653"/>
          </a:xfrm>
          <a:prstGeom prst="rect">
            <a:avLst/>
          </a:prstGeom>
          <a:noFill/>
          <a:ln>
            <a:noFill/>
          </a:ln>
        </p:spPr>
      </p:pic>
      <p:sp>
        <p:nvSpPr>
          <p:cNvPr id="5" name="Google Shape;69;p15">
            <a:extLst>
              <a:ext uri="{FF2B5EF4-FFF2-40B4-BE49-F238E27FC236}">
                <a16:creationId xmlns:a16="http://schemas.microsoft.com/office/drawing/2014/main" id="{B57C92B6-752E-4CE6-ABC0-0BFD25D89B5B}"/>
              </a:ext>
            </a:extLst>
          </p:cNvPr>
          <p:cNvSpPr txBox="1">
            <a:spLocks/>
          </p:cNvSpPr>
          <p:nvPr/>
        </p:nvSpPr>
        <p:spPr>
          <a:xfrm>
            <a:off x="656319" y="946507"/>
            <a:ext cx="4350021" cy="36796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257175" algn="l">
              <a:buClr>
                <a:srgbClr val="F05168"/>
              </a:buClr>
              <a:buFont typeface="Arial" panose="020B0604020202020204" pitchFamily="34" charset="0"/>
              <a:buChar char="•"/>
            </a:pPr>
            <a:r>
              <a:rPr lang="nb-NO" sz="1800" dirty="0">
                <a:solidFill>
                  <a:srgbClr val="000000"/>
                </a:solidFill>
                <a:latin typeface="+mn-lt"/>
              </a:rPr>
              <a:t>Samarbeid med Student-samskipnaden i Trondheim, Levanger og Namsos med formål å fremme psykisk helse.</a:t>
            </a:r>
          </a:p>
          <a:p>
            <a:pPr marL="0" indent="0" algn="l">
              <a:buClr>
                <a:srgbClr val="F05168"/>
              </a:buClr>
            </a:pPr>
            <a:endParaRPr lang="nb-NO" sz="1800" dirty="0">
              <a:solidFill>
                <a:srgbClr val="000000"/>
              </a:solidFill>
              <a:latin typeface="+mn-lt"/>
            </a:endParaRPr>
          </a:p>
          <a:p>
            <a:pPr marL="257175" algn="l">
              <a:buClr>
                <a:srgbClr val="F05168"/>
              </a:buClr>
              <a:buFont typeface="Arial" panose="020B0604020202020204" pitchFamily="34" charset="0"/>
              <a:buChar char="•"/>
            </a:pPr>
            <a:r>
              <a:rPr lang="nb-NO" sz="1800" dirty="0">
                <a:solidFill>
                  <a:srgbClr val="000000"/>
                </a:solidFill>
                <a:latin typeface="+mn-lt"/>
              </a:rPr>
              <a:t>Kunnskapsformidling</a:t>
            </a:r>
          </a:p>
          <a:p>
            <a:pPr marL="257175" algn="l">
              <a:buClr>
                <a:srgbClr val="F05168"/>
              </a:buClr>
              <a:buFont typeface="Arial" panose="020B0604020202020204" pitchFamily="34" charset="0"/>
              <a:buChar char="•"/>
            </a:pPr>
            <a:r>
              <a:rPr lang="nb-NO" sz="1800" dirty="0">
                <a:solidFill>
                  <a:srgbClr val="000000"/>
                </a:solidFill>
                <a:latin typeface="+mn-lt"/>
              </a:rPr>
              <a:t>Medieproduksjoner</a:t>
            </a:r>
          </a:p>
          <a:p>
            <a:pPr marL="257175" algn="l">
              <a:buClr>
                <a:srgbClr val="F05168"/>
              </a:buClr>
              <a:buFont typeface="Arial" panose="020B0604020202020204" pitchFamily="34" charset="0"/>
              <a:buChar char="•"/>
            </a:pPr>
            <a:r>
              <a:rPr lang="nb-NO" sz="1800" dirty="0">
                <a:solidFill>
                  <a:srgbClr val="000000"/>
                </a:solidFill>
                <a:latin typeface="+mn-lt"/>
              </a:rPr>
              <a:t>Hodebra-verksted</a:t>
            </a:r>
          </a:p>
          <a:p>
            <a:pPr marL="257175" algn="l">
              <a:buClr>
                <a:srgbClr val="F05168"/>
              </a:buClr>
              <a:buFont typeface="Arial" panose="020B0604020202020204" pitchFamily="34" charset="0"/>
              <a:buChar char="•"/>
            </a:pPr>
            <a:r>
              <a:rPr lang="nb-NO" sz="1800" dirty="0">
                <a:solidFill>
                  <a:srgbClr val="000000"/>
                </a:solidFill>
                <a:latin typeface="+mn-lt"/>
              </a:rPr>
              <a:t>Hodebra møteplass</a:t>
            </a: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r>
              <a:rPr lang="nb-NO" sz="1800" dirty="0">
                <a:solidFill>
                  <a:srgbClr val="000000"/>
                </a:solidFill>
                <a:latin typeface="+mn-lt"/>
              </a:rPr>
              <a:t>Undervisning</a:t>
            </a:r>
          </a:p>
          <a:p>
            <a:pPr marL="257175" algn="l">
              <a:buClr>
                <a:srgbClr val="F05168"/>
              </a:buClr>
              <a:buFont typeface="Arial" panose="020B0604020202020204" pitchFamily="34" charset="0"/>
              <a:buChar char="•"/>
            </a:pPr>
            <a:r>
              <a:rPr lang="nb-NO" sz="1800" dirty="0">
                <a:solidFill>
                  <a:srgbClr val="000000"/>
                </a:solidFill>
                <a:latin typeface="+mn-lt"/>
              </a:rPr>
              <a:t>Studentoppgaver i  Master i folkehelse ved NTNU.</a:t>
            </a:r>
          </a:p>
          <a:p>
            <a:pPr marL="257175" algn="l">
              <a:buClr>
                <a:srgbClr val="F05168"/>
              </a:buClr>
              <a:buFont typeface="Arial" panose="020B0604020202020204" pitchFamily="34" charset="0"/>
              <a:buChar char="•"/>
            </a:pPr>
            <a:endParaRPr lang="nb-NO" sz="1800" dirty="0">
              <a:solidFill>
                <a:srgbClr val="000000"/>
              </a:solidFill>
              <a:latin typeface="+mn-lt"/>
            </a:endParaRPr>
          </a:p>
          <a:p>
            <a:pPr marL="0" indent="0" algn="l">
              <a:buClr>
                <a:srgbClr val="F05168"/>
              </a:buCl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1800" dirty="0">
              <a:solidFill>
                <a:srgbClr val="000000"/>
              </a:solidFill>
              <a:latin typeface="+mn-lt"/>
            </a:endParaRPr>
          </a:p>
          <a:p>
            <a:pPr marL="257175" algn="l">
              <a:buClr>
                <a:srgbClr val="F05168"/>
              </a:buClr>
              <a:buFont typeface="Arial" panose="020B0604020202020204" pitchFamily="34" charset="0"/>
              <a:buChar char="•"/>
            </a:pPr>
            <a:endParaRPr lang="nb-NO" sz="2700" dirty="0">
              <a:solidFill>
                <a:schemeClr val="tx1"/>
              </a:solidFill>
              <a:latin typeface="+mn-lt"/>
            </a:endParaRPr>
          </a:p>
        </p:txBody>
      </p:sp>
      <p:pic>
        <p:nvPicPr>
          <p:cNvPr id="1026" name="Picture 2">
            <a:extLst>
              <a:ext uri="{FF2B5EF4-FFF2-40B4-BE49-F238E27FC236}">
                <a16:creationId xmlns:a16="http://schemas.microsoft.com/office/drawing/2014/main" id="{39BFE59B-4061-44C1-8DC3-959F54DED6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40" r="5158"/>
          <a:stretch/>
        </p:blipFill>
        <p:spPr bwMode="auto">
          <a:xfrm>
            <a:off x="5117551" y="-183465"/>
            <a:ext cx="5689431" cy="532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99DC353-AB2C-4D6A-B552-B98AAE93EFB1}"/>
              </a:ext>
            </a:extLst>
          </p:cNvPr>
          <p:cNvSpPr txBox="1"/>
          <p:nvPr/>
        </p:nvSpPr>
        <p:spPr>
          <a:xfrm>
            <a:off x="762778" y="4387105"/>
            <a:ext cx="4573098" cy="300082"/>
          </a:xfrm>
          <a:prstGeom prst="rect">
            <a:avLst/>
          </a:prstGeom>
          <a:noFill/>
        </p:spPr>
        <p:txBody>
          <a:bodyPr wrap="square">
            <a:spAutoFit/>
          </a:bodyPr>
          <a:lstStyle/>
          <a:p>
            <a:r>
              <a:rPr lang="nb-NO" sz="1350" dirty="0">
                <a:hlinkClick r:id="rId5"/>
              </a:rPr>
              <a:t>https://youtu.be/1MO_Wa8aDZ4</a:t>
            </a:r>
            <a:r>
              <a:rPr lang="nb-NO" sz="1350" dirty="0"/>
              <a:t>  </a:t>
            </a:r>
          </a:p>
        </p:txBody>
      </p:sp>
    </p:spTree>
    <p:extLst>
      <p:ext uri="{BB962C8B-B14F-4D97-AF65-F5344CB8AC3E}">
        <p14:creationId xmlns:p14="http://schemas.microsoft.com/office/powerpoint/2010/main" val="3467181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7FF8C78-FA9C-6343-BE9B-5A189EA32FE0}"/>
              </a:ext>
            </a:extLst>
          </p:cNvPr>
          <p:cNvSpPr/>
          <p:nvPr/>
        </p:nvSpPr>
        <p:spPr>
          <a:xfrm>
            <a:off x="277822" y="961880"/>
            <a:ext cx="4499918" cy="507831"/>
          </a:xfrm>
          <a:prstGeom prst="rect">
            <a:avLst/>
          </a:prstGeom>
        </p:spPr>
        <p:txBody>
          <a:bodyPr wrap="square">
            <a:spAutoFit/>
          </a:bodyPr>
          <a:lstStyle/>
          <a:p>
            <a:r>
              <a:rPr lang="nb-NO" sz="2700" dirty="0">
                <a:solidFill>
                  <a:srgbClr val="F05168"/>
                </a:solidFill>
                <a:latin typeface="Barlow" pitchFamily="2" charset="77"/>
              </a:rPr>
              <a:t>Hodebra frivillighet</a:t>
            </a:r>
          </a:p>
        </p:txBody>
      </p:sp>
      <p:sp>
        <p:nvSpPr>
          <p:cNvPr id="13" name="Rektangel 12">
            <a:extLst>
              <a:ext uri="{FF2B5EF4-FFF2-40B4-BE49-F238E27FC236}">
                <a16:creationId xmlns:a16="http://schemas.microsoft.com/office/drawing/2014/main" id="{247D76E7-AFA0-2842-98BD-2111A5969B22}"/>
              </a:ext>
            </a:extLst>
          </p:cNvPr>
          <p:cNvSpPr/>
          <p:nvPr/>
        </p:nvSpPr>
        <p:spPr>
          <a:xfrm>
            <a:off x="277821" y="1730891"/>
            <a:ext cx="3567472" cy="3023905"/>
          </a:xfrm>
          <a:prstGeom prst="rect">
            <a:avLst/>
          </a:prstGeom>
        </p:spPr>
        <p:txBody>
          <a:bodyPr wrap="square">
            <a:spAutoFit/>
          </a:bodyPr>
          <a:lstStyle/>
          <a:p>
            <a:r>
              <a:rPr lang="nb-NO" dirty="0"/>
              <a:t>Røde Kors i Trøndelag arbeider for å </a:t>
            </a:r>
            <a:r>
              <a:rPr lang="nb-NO" b="1" dirty="0"/>
              <a:t>implementerer ABC- Hodebra i egen organisasjon</a:t>
            </a:r>
            <a:r>
              <a:rPr lang="nb-NO" dirty="0"/>
              <a:t>, men utgangspunkt i sine kjerneoppgaver. </a:t>
            </a:r>
          </a:p>
          <a:p>
            <a:endParaRPr lang="nb-NO" dirty="0"/>
          </a:p>
          <a:p>
            <a:r>
              <a:rPr lang="nb-NO" dirty="0"/>
              <a:t>Utvikler for frivilligheten:</a:t>
            </a:r>
          </a:p>
          <a:p>
            <a:pPr marL="257175" indent="-257175">
              <a:buClr>
                <a:srgbClr val="F05168"/>
              </a:buClr>
              <a:buFont typeface="Arial" panose="020B0604020202020204" pitchFamily="34" charset="0"/>
              <a:buChar char="•"/>
            </a:pPr>
            <a:r>
              <a:rPr lang="nb-NO" sz="1350" dirty="0"/>
              <a:t>Formell forankring</a:t>
            </a:r>
          </a:p>
          <a:p>
            <a:pPr marL="257175" indent="-257175">
              <a:buClr>
                <a:srgbClr val="F05168"/>
              </a:buClr>
              <a:buFont typeface="Arial" panose="020B0604020202020204" pitchFamily="34" charset="0"/>
              <a:buChar char="•"/>
            </a:pPr>
            <a:r>
              <a:rPr lang="nb-NO" sz="1350" dirty="0"/>
              <a:t>Kommunikasjonstiltak</a:t>
            </a:r>
          </a:p>
          <a:p>
            <a:pPr marL="257175" indent="-257175">
              <a:buClr>
                <a:srgbClr val="F05168"/>
              </a:buClr>
              <a:buFont typeface="Arial" panose="020B0604020202020204" pitchFamily="34" charset="0"/>
              <a:buChar char="•"/>
            </a:pPr>
            <a:r>
              <a:rPr lang="nb-NO" sz="1350" dirty="0"/>
              <a:t>Opplæring av ansatte og frivilligheten</a:t>
            </a:r>
          </a:p>
          <a:p>
            <a:pPr marL="257175" indent="-257175">
              <a:buClr>
                <a:srgbClr val="F05168"/>
              </a:buClr>
              <a:buFont typeface="Arial" panose="020B0604020202020204" pitchFamily="34" charset="0"/>
              <a:buChar char="•"/>
            </a:pPr>
            <a:r>
              <a:rPr lang="nb-NO" sz="1350" dirty="0"/>
              <a:t>Utvikling av verktøy</a:t>
            </a:r>
          </a:p>
          <a:p>
            <a:pPr marL="257175" indent="-257175">
              <a:buClr>
                <a:srgbClr val="F05168"/>
              </a:buClr>
              <a:buFont typeface="Arial" panose="020B0604020202020204" pitchFamily="34" charset="0"/>
              <a:buChar char="•"/>
            </a:pPr>
            <a:r>
              <a:rPr lang="nb-NO" sz="1350" dirty="0"/>
              <a:t>Hodebra møteplasser for ungdom </a:t>
            </a:r>
          </a:p>
          <a:p>
            <a:endParaRPr lang="nb-NO" sz="1500" dirty="0">
              <a:latin typeface="Barlow" pitchFamily="2" charset="77"/>
            </a:endParaRPr>
          </a:p>
        </p:txBody>
      </p:sp>
      <p:pic>
        <p:nvPicPr>
          <p:cNvPr id="4" name="Bilde 3">
            <a:extLst>
              <a:ext uri="{FF2B5EF4-FFF2-40B4-BE49-F238E27FC236}">
                <a16:creationId xmlns:a16="http://schemas.microsoft.com/office/drawing/2014/main" id="{8D4F06E3-C582-42AF-B390-49FB6CF15942}"/>
              </a:ext>
            </a:extLst>
          </p:cNvPr>
          <p:cNvPicPr>
            <a:picLocks noChangeAspect="1"/>
          </p:cNvPicPr>
          <p:nvPr/>
        </p:nvPicPr>
        <p:blipFill rotWithShape="1">
          <a:blip r:embed="rId3"/>
          <a:srcRect l="23133" r="5671"/>
          <a:stretch/>
        </p:blipFill>
        <p:spPr>
          <a:xfrm>
            <a:off x="4318646" y="-41933"/>
            <a:ext cx="5622482" cy="5185433"/>
          </a:xfrm>
          <a:prstGeom prst="rect">
            <a:avLst/>
          </a:prstGeom>
        </p:spPr>
      </p:pic>
      <p:pic>
        <p:nvPicPr>
          <p:cNvPr id="5122" name="Picture 2" descr="rødekors logo | Asker Lyd og Lys">
            <a:extLst>
              <a:ext uri="{FF2B5EF4-FFF2-40B4-BE49-F238E27FC236}">
                <a16:creationId xmlns:a16="http://schemas.microsoft.com/office/drawing/2014/main" id="{B77A8DF4-24A6-4535-BABA-FF16E8912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22" y="419"/>
            <a:ext cx="936019" cy="93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8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7A6DC-D9D2-4CCC-85BD-1C65627C2AB1}"/>
              </a:ext>
            </a:extLst>
          </p:cNvPr>
          <p:cNvPicPr>
            <a:picLocks noChangeAspect="1"/>
          </p:cNvPicPr>
          <p:nvPr/>
        </p:nvPicPr>
        <p:blipFill>
          <a:blip r:embed="rId2"/>
          <a:stretch>
            <a:fillRect/>
          </a:stretch>
        </p:blipFill>
        <p:spPr>
          <a:xfrm>
            <a:off x="289590" y="951854"/>
            <a:ext cx="5863238" cy="4074951"/>
          </a:xfrm>
          <a:prstGeom prst="rect">
            <a:avLst/>
          </a:prstGeom>
          <a:noFill/>
        </p:spPr>
      </p:pic>
      <p:sp>
        <p:nvSpPr>
          <p:cNvPr id="2" name="Title 1">
            <a:extLst>
              <a:ext uri="{FF2B5EF4-FFF2-40B4-BE49-F238E27FC236}">
                <a16:creationId xmlns:a16="http://schemas.microsoft.com/office/drawing/2014/main" id="{32B359A9-F877-4918-3F73-20F74A1221F7}"/>
              </a:ext>
            </a:extLst>
          </p:cNvPr>
          <p:cNvSpPr>
            <a:spLocks noGrp="1"/>
          </p:cNvSpPr>
          <p:nvPr>
            <p:ph type="title"/>
          </p:nvPr>
        </p:nvSpPr>
        <p:spPr/>
        <p:txBody>
          <a:bodyPr/>
          <a:lstStyle/>
          <a:p>
            <a:r>
              <a:rPr lang="nb-NO" dirty="0"/>
              <a:t>ABC i klinikken, gruppe/individnivå</a:t>
            </a:r>
          </a:p>
        </p:txBody>
      </p:sp>
      <p:sp>
        <p:nvSpPr>
          <p:cNvPr id="6" name="TextBox 5">
            <a:extLst>
              <a:ext uri="{FF2B5EF4-FFF2-40B4-BE49-F238E27FC236}">
                <a16:creationId xmlns:a16="http://schemas.microsoft.com/office/drawing/2014/main" id="{F9020414-35A7-EA97-3D17-D402C475D8BF}"/>
              </a:ext>
            </a:extLst>
          </p:cNvPr>
          <p:cNvSpPr txBox="1"/>
          <p:nvPr/>
        </p:nvSpPr>
        <p:spPr>
          <a:xfrm>
            <a:off x="6374681" y="3931838"/>
            <a:ext cx="2312119" cy="553998"/>
          </a:xfrm>
          <a:prstGeom prst="rect">
            <a:avLst/>
          </a:prstGeom>
          <a:noFill/>
        </p:spPr>
        <p:txBody>
          <a:bodyPr wrap="square">
            <a:spAutoFit/>
          </a:bodyPr>
          <a:lstStyle/>
          <a:p>
            <a:r>
              <a:rPr lang="nb-NO" sz="1000" dirty="0">
                <a:hlinkClick r:id="rId3"/>
              </a:rPr>
              <a:t>https://www.utposten.no/journal/2020/2/m-82/ABC_for_bedre_psykisk_helse</a:t>
            </a:r>
            <a:endParaRPr lang="nb-NO" sz="1000" dirty="0"/>
          </a:p>
          <a:p>
            <a:endParaRPr lang="nb-NO" sz="1000" dirty="0"/>
          </a:p>
        </p:txBody>
      </p:sp>
    </p:spTree>
    <p:extLst>
      <p:ext uri="{BB962C8B-B14F-4D97-AF65-F5344CB8AC3E}">
        <p14:creationId xmlns:p14="http://schemas.microsoft.com/office/powerpoint/2010/main" val="3670189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5345"/>
            <a:ext cx="7019322" cy="994172"/>
          </a:xfrm>
        </p:spPr>
        <p:txBody>
          <a:bodyPr>
            <a:normAutofit fontScale="90000"/>
          </a:bodyPr>
          <a:lstStyle/>
          <a:p>
            <a:r>
              <a:rPr lang="nb-NO" dirty="0"/>
              <a:t>Enkelt spørreskjema finnes på nettsidene og er en god start</a:t>
            </a:r>
          </a:p>
        </p:txBody>
      </p:sp>
      <p:pic>
        <p:nvPicPr>
          <p:cNvPr id="4" name="Picture 3"/>
          <p:cNvPicPr>
            <a:picLocks noChangeAspect="1"/>
          </p:cNvPicPr>
          <p:nvPr/>
        </p:nvPicPr>
        <p:blipFill rotWithShape="1">
          <a:blip r:embed="rId2"/>
          <a:srcRect r="811"/>
          <a:stretch/>
        </p:blipFill>
        <p:spPr>
          <a:xfrm>
            <a:off x="683653" y="1415593"/>
            <a:ext cx="5858549" cy="3315611"/>
          </a:xfrm>
          <a:prstGeom prst="rect">
            <a:avLst/>
          </a:prstGeom>
        </p:spPr>
      </p:pic>
      <p:sp>
        <p:nvSpPr>
          <p:cNvPr id="5" name="Rectangle 4"/>
          <p:cNvSpPr/>
          <p:nvPr/>
        </p:nvSpPr>
        <p:spPr>
          <a:xfrm>
            <a:off x="683654" y="1138594"/>
            <a:ext cx="3343736" cy="300082"/>
          </a:xfrm>
          <a:prstGeom prst="rect">
            <a:avLst/>
          </a:prstGeom>
        </p:spPr>
        <p:txBody>
          <a:bodyPr wrap="none">
            <a:spAutoFit/>
          </a:bodyPr>
          <a:lstStyle/>
          <a:p>
            <a:r>
              <a:rPr lang="nb-NO" sz="1350" dirty="0">
                <a:hlinkClick r:id="rId3"/>
              </a:rPr>
              <a:t>https://abcmentalsunnhet.no/test-deg-selv/</a:t>
            </a:r>
            <a:r>
              <a:rPr lang="nb-NO" sz="1350" dirty="0"/>
              <a:t> </a:t>
            </a:r>
          </a:p>
        </p:txBody>
      </p:sp>
      <p:pic>
        <p:nvPicPr>
          <p:cNvPr id="6" name="Picture 5"/>
          <p:cNvPicPr>
            <a:picLocks noChangeAspect="1"/>
          </p:cNvPicPr>
          <p:nvPr/>
        </p:nvPicPr>
        <p:blipFill>
          <a:blip r:embed="rId4"/>
          <a:stretch>
            <a:fillRect/>
          </a:stretch>
        </p:blipFill>
        <p:spPr>
          <a:xfrm>
            <a:off x="8053323" y="0"/>
            <a:ext cx="1090678" cy="1137213"/>
          </a:xfrm>
          <a:prstGeom prst="rect">
            <a:avLst/>
          </a:prstGeom>
        </p:spPr>
      </p:pic>
    </p:spTree>
    <p:extLst>
      <p:ext uri="{BB962C8B-B14F-4D97-AF65-F5344CB8AC3E}">
        <p14:creationId xmlns:p14="http://schemas.microsoft.com/office/powerpoint/2010/main" val="1848914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00" y="241842"/>
            <a:ext cx="8229600" cy="442021"/>
          </a:xfrm>
        </p:spPr>
        <p:txBody>
          <a:bodyPr>
            <a:normAutofit fontScale="90000"/>
          </a:bodyPr>
          <a:lstStyle/>
          <a:p>
            <a:r>
              <a:rPr lang="nb-NO" dirty="0"/>
              <a:t>21 gode grunner til å ta i bruk ABC</a:t>
            </a:r>
          </a:p>
        </p:txBody>
      </p:sp>
      <p:sp>
        <p:nvSpPr>
          <p:cNvPr id="3" name="Content Placeholder 2"/>
          <p:cNvSpPr>
            <a:spLocks noGrp="1"/>
          </p:cNvSpPr>
          <p:nvPr>
            <p:ph idx="1"/>
          </p:nvPr>
        </p:nvSpPr>
        <p:spPr>
          <a:xfrm>
            <a:off x="457200" y="835200"/>
            <a:ext cx="8143200" cy="3696695"/>
          </a:xfrm>
        </p:spPr>
        <p:txBody>
          <a:bodyPr numCol="2">
            <a:normAutofit fontScale="92500" lnSpcReduction="10000"/>
          </a:bodyPr>
          <a:lstStyle/>
          <a:p>
            <a:pPr marL="342900" lvl="0" indent="-342900">
              <a:lnSpc>
                <a:spcPct val="107000"/>
              </a:lnSpc>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ABC er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evidensbasert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Font typeface="+mj-lt"/>
              <a:buAutoNum type="arabicPeriod"/>
            </a:pPr>
            <a:r>
              <a:rPr lang="nb-NO" sz="1400" dirty="0">
                <a:latin typeface="Calibri" panose="020F0502020204030204" pitchFamily="34" charset="0"/>
                <a:ea typeface="Calibri" panose="020F0502020204030204" pitchFamily="34" charset="0"/>
                <a:cs typeface="Times New Roman" panose="02020603050405020304" pitchFamily="18" charset="0"/>
              </a:rPr>
              <a:t>ABC-budskapet er enkelt men viktig</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inkorporerer andre konseptuelle rammeverk</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ABC-anbefalingene kan tilpasses på tvers av kulturer</a:t>
            </a:r>
          </a:p>
          <a:p>
            <a:pPr>
              <a:lnSpc>
                <a:spcPct val="107000"/>
              </a:lnSpc>
              <a:buFont typeface="+mj-lt"/>
              <a:buAutoNum type="arabicPeriod"/>
            </a:pPr>
            <a:r>
              <a:rPr lang="nb-NO" sz="1400" dirty="0">
                <a:latin typeface="Calibri" panose="020F0502020204030204" pitchFamily="34" charset="0"/>
                <a:ea typeface="Calibri" panose="020F0502020204030204" pitchFamily="34" charset="0"/>
                <a:cs typeface="Times New Roman" panose="02020603050405020304" pitchFamily="18" charset="0"/>
              </a:rPr>
              <a:t>ABC-anbefalingene gjelder for alle aldersgrupper og alle sosiodemografiske grupper</a:t>
            </a:r>
          </a:p>
          <a:p>
            <a:pPr marL="342900" lvl="0" indent="-342900">
              <a:lnSpc>
                <a:spcPct val="107000"/>
              </a:lnSpc>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ABC er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atferdsorientert</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jfr</a:t>
            </a:r>
            <a:r>
              <a:rPr lang="en-US" sz="1400" dirty="0">
                <a:effectLst/>
                <a:latin typeface="Calibri" panose="020F0502020204030204" pitchFamily="34" charset="0"/>
                <a:ea typeface="Calibri" panose="020F0502020204030204" pitchFamily="34" charset="0"/>
                <a:cs typeface="Times New Roman" panose="02020603050405020304" pitchFamily="18" charset="0"/>
              </a:rPr>
              <a:t> WHOs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definisjon</a:t>
            </a:r>
            <a:r>
              <a:rPr lang="en-US" sz="1400" dirty="0">
                <a:effectLst/>
                <a:latin typeface="Calibri" panose="020F0502020204030204" pitchFamily="34" charset="0"/>
                <a:ea typeface="Calibri" panose="020F0502020204030204" pitchFamily="34" charset="0"/>
                <a:cs typeface="Times New Roman" panose="02020603050405020304" pitchFamily="18" charset="0"/>
              </a:rPr>
              <a: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ABC-anbefalingene er åpne, ikke-preskriptive</a:t>
            </a:r>
          </a:p>
          <a:p>
            <a:pPr>
              <a:lnSpc>
                <a:spcPct val="107000"/>
              </a:lnSpc>
              <a:buFont typeface="+mj-lt"/>
              <a:buAutoNum type="arabicPeriod"/>
            </a:pPr>
            <a:r>
              <a:rPr lang="en-US" sz="1400" dirty="0" err="1">
                <a:latin typeface="Calibri" panose="020F0502020204030204" pitchFamily="34" charset="0"/>
                <a:ea typeface="Calibri" panose="020F0502020204030204" pitchFamily="34" charset="0"/>
                <a:cs typeface="Times New Roman" panose="02020603050405020304" pitchFamily="18" charset="0"/>
              </a:rPr>
              <a:t>Atferdsalternativene</a:t>
            </a:r>
            <a:r>
              <a:rPr lang="en-US" sz="1400" dirty="0">
                <a:latin typeface="Calibri" panose="020F0502020204030204" pitchFamily="34" charset="0"/>
                <a:ea typeface="Calibri" panose="020F0502020204030204" pitchFamily="34" charset="0"/>
                <a:cs typeface="Times New Roman" panose="02020603050405020304" pitchFamily="18" charset="0"/>
              </a:rPr>
              <a:t> er brede</a:t>
            </a:r>
            <a:endParaRPr lang="nb-NO"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ABCs sosiale franchising-tilnærming er passende og kapasitetsbyggende</a:t>
            </a:r>
          </a:p>
          <a:p>
            <a:pPr>
              <a:lnSpc>
                <a:spcPct val="107000"/>
              </a:lnSpc>
              <a:buFont typeface="+mj-lt"/>
              <a:buAutoNum type="arabicPeriod"/>
            </a:pPr>
            <a:r>
              <a:rPr lang="nb-NO" sz="1400" dirty="0">
                <a:latin typeface="Calibri" panose="020F0502020204030204" pitchFamily="34" charset="0"/>
                <a:ea typeface="Calibri" panose="020F0502020204030204" pitchFamily="34" charset="0"/>
                <a:cs typeface="Times New Roman" panose="02020603050405020304" pitchFamily="18" charset="0"/>
              </a:rPr>
              <a:t>ABC-rammeverket kan brukes av enkeltpersoner og profesjonelle</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gjør psykisk helse for alle-mantraet til en realitet</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kan markedsføres i hele samfunnet og i spesifikke settinger</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kan </a:t>
            </a:r>
            <a:r>
              <a:rPr lang="nb-NO" sz="1400" dirty="0" err="1">
                <a:effectLst/>
                <a:latin typeface="Calibri" panose="020F0502020204030204" pitchFamily="34" charset="0"/>
                <a:ea typeface="Calibri" panose="020F0502020204030204" pitchFamily="34" charset="0"/>
                <a:cs typeface="Times New Roman" panose="02020603050405020304" pitchFamily="18" charset="0"/>
              </a:rPr>
              <a:t>målrettes</a:t>
            </a:r>
            <a:r>
              <a:rPr lang="nb-NO" sz="1400" dirty="0">
                <a:effectLst/>
                <a:latin typeface="Calibri" panose="020F0502020204030204" pitchFamily="34" charset="0"/>
                <a:ea typeface="Calibri" panose="020F0502020204030204" pitchFamily="34" charset="0"/>
                <a:cs typeface="Times New Roman" panose="02020603050405020304" pitchFamily="18" charset="0"/>
              </a:rPr>
              <a:t> mot hele populasjoner og spesifikke underpopulasjoner</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ABC-anbefalingene aksepteres umiddelbart som troverdige og relevante av målgrupper</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kan brukes på tvers av politisk ståsted</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bidrar til primær, sekundær og tertiær forebygging av psykiske lidelser</a:t>
            </a:r>
          </a:p>
          <a:p>
            <a:pPr marL="342900" lvl="0" indent="-342900">
              <a:lnSpc>
                <a:spcPct val="107000"/>
              </a:lnSpc>
              <a:buFont typeface="+mj-lt"/>
              <a:buAutoNum type="arabicPeriod"/>
            </a:pPr>
            <a:r>
              <a:rPr lang="en-US" sz="1400" dirty="0">
                <a:effectLst/>
                <a:latin typeface="Calibri" panose="020F0502020204030204" pitchFamily="34" charset="0"/>
                <a:ea typeface="Calibri" panose="020F0502020204030204" pitchFamily="34" charset="0"/>
                <a:cs typeface="Times New Roman" panose="02020603050405020304" pitchFamily="18" charset="0"/>
              </a:rPr>
              <a:t>ABC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bidrar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til</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selvmordsforebygging</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fremmer både psykisk og fysisk helse</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fremmer samfunnsengasjement</a:t>
            </a:r>
          </a:p>
          <a:p>
            <a:pPr marL="342900" lvl="0" indent="-342900">
              <a:lnSpc>
                <a:spcPct val="107000"/>
              </a:lnSpc>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ABC bygger kapital: intellektuell, sosial og åndelig</a:t>
            </a:r>
          </a:p>
          <a:p>
            <a:pPr marL="342900" lvl="0" indent="-342900">
              <a:lnSpc>
                <a:spcPct val="107000"/>
              </a:lnSpc>
              <a:spcAft>
                <a:spcPts val="800"/>
              </a:spcAft>
              <a:buFont typeface="+mj-lt"/>
              <a:buAutoNum type="arabi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I tillegg til å kunne redusere helsekostnadene, får ABC ganske enkelt folk til å føle seg lykkeligere</a:t>
            </a:r>
          </a:p>
          <a:p>
            <a:pPr marL="0" indent="0">
              <a:buNone/>
            </a:pPr>
            <a:endParaRPr lang="nb-NO" sz="1800" dirty="0"/>
          </a:p>
          <a:p>
            <a:pPr marL="457189" indent="-457189">
              <a:buFont typeface="+mj-lt"/>
              <a:buAutoNum type="arabicPeriod"/>
            </a:pPr>
            <a:endParaRPr lang="nb-NO" sz="1800" dirty="0"/>
          </a:p>
        </p:txBody>
      </p:sp>
      <p:pic>
        <p:nvPicPr>
          <p:cNvPr id="5" name="Picture 4"/>
          <p:cNvPicPr>
            <a:picLocks noChangeAspect="1"/>
          </p:cNvPicPr>
          <p:nvPr/>
        </p:nvPicPr>
        <p:blipFill>
          <a:blip r:embed="rId2"/>
          <a:stretch>
            <a:fillRect/>
          </a:stretch>
        </p:blipFill>
        <p:spPr>
          <a:xfrm>
            <a:off x="8053323" y="0"/>
            <a:ext cx="1090678" cy="1137213"/>
          </a:xfrm>
          <a:prstGeom prst="rect">
            <a:avLst/>
          </a:prstGeom>
        </p:spPr>
      </p:pic>
      <p:sp>
        <p:nvSpPr>
          <p:cNvPr id="6" name="TextBox 5">
            <a:extLst>
              <a:ext uri="{FF2B5EF4-FFF2-40B4-BE49-F238E27FC236}">
                <a16:creationId xmlns:a16="http://schemas.microsoft.com/office/drawing/2014/main" id="{AF7B55E1-6C41-46B8-8E4F-851280B39740}"/>
              </a:ext>
            </a:extLst>
          </p:cNvPr>
          <p:cNvSpPr txBox="1"/>
          <p:nvPr/>
        </p:nvSpPr>
        <p:spPr>
          <a:xfrm>
            <a:off x="626662" y="4486612"/>
            <a:ext cx="8377853" cy="338554"/>
          </a:xfrm>
          <a:prstGeom prst="rect">
            <a:avLst/>
          </a:prstGeom>
          <a:noFill/>
        </p:spPr>
        <p:txBody>
          <a:bodyPr wrap="square">
            <a:spAutoFit/>
          </a:bodyPr>
          <a:lstStyle/>
          <a:p>
            <a:r>
              <a:rPr lang="nb-NO" sz="800" b="0" i="0" dirty="0">
                <a:effectLst/>
                <a:latin typeface="BlinkMacSystemFont"/>
              </a:rPr>
              <a:t>Donovan RJ, et al. </a:t>
            </a:r>
            <a:r>
              <a:rPr lang="nb-NO" sz="800" b="0" i="0" dirty="0" err="1">
                <a:effectLst/>
                <a:latin typeface="BlinkMacSystemFont"/>
              </a:rPr>
              <a:t>Twenty</a:t>
            </a:r>
            <a:r>
              <a:rPr lang="nb-NO" sz="800" b="0" i="0" dirty="0">
                <a:effectLst/>
                <a:latin typeface="BlinkMacSystemFont"/>
              </a:rPr>
              <a:t>-One </a:t>
            </a:r>
            <a:r>
              <a:rPr lang="nb-NO" sz="800" b="0" i="0" dirty="0" err="1">
                <a:effectLst/>
                <a:latin typeface="BlinkMacSystemFont"/>
              </a:rPr>
              <a:t>Reasons</a:t>
            </a:r>
            <a:r>
              <a:rPr lang="nb-NO" sz="800" b="0" i="0" dirty="0">
                <a:effectLst/>
                <a:latin typeface="BlinkMacSystemFont"/>
              </a:rPr>
              <a:t> for </a:t>
            </a:r>
            <a:r>
              <a:rPr lang="nb-NO" sz="800" b="0" i="0" dirty="0" err="1">
                <a:effectLst/>
                <a:latin typeface="BlinkMacSystemFont"/>
              </a:rPr>
              <a:t>Implementing</a:t>
            </a:r>
            <a:r>
              <a:rPr lang="nb-NO" sz="800" b="0" i="0" dirty="0">
                <a:effectLst/>
                <a:latin typeface="BlinkMacSystemFont"/>
              </a:rPr>
              <a:t> </a:t>
            </a:r>
            <a:r>
              <a:rPr lang="nb-NO" sz="800" b="0" i="0" dirty="0" err="1">
                <a:effectLst/>
                <a:latin typeface="BlinkMacSystemFont"/>
              </a:rPr>
              <a:t>the</a:t>
            </a:r>
            <a:r>
              <a:rPr lang="nb-NO" sz="800" b="0" i="0" dirty="0">
                <a:effectLst/>
                <a:latin typeface="BlinkMacSystemFont"/>
              </a:rPr>
              <a:t> Act-Belong-Commit-'ABCs </a:t>
            </a:r>
            <a:r>
              <a:rPr lang="nb-NO" sz="800" b="0" i="0" dirty="0" err="1">
                <a:effectLst/>
                <a:latin typeface="BlinkMacSystemFont"/>
              </a:rPr>
              <a:t>of</a:t>
            </a:r>
            <a:r>
              <a:rPr lang="nb-NO" sz="800" b="0" i="0" dirty="0">
                <a:effectLst/>
                <a:latin typeface="BlinkMacSystemFont"/>
              </a:rPr>
              <a:t> Mental Health' </a:t>
            </a:r>
            <a:r>
              <a:rPr lang="nb-NO" sz="800" b="0" i="0" dirty="0" err="1">
                <a:effectLst/>
                <a:latin typeface="BlinkMacSystemFont"/>
              </a:rPr>
              <a:t>Campaign</a:t>
            </a:r>
            <a:r>
              <a:rPr lang="nb-NO" sz="800" b="0" i="0" dirty="0">
                <a:effectLst/>
                <a:latin typeface="BlinkMacSystemFont"/>
              </a:rPr>
              <a:t>. Int J </a:t>
            </a:r>
            <a:r>
              <a:rPr lang="nb-NO" sz="800" b="0" i="0" dirty="0" err="1">
                <a:effectLst/>
                <a:latin typeface="BlinkMacSystemFont"/>
              </a:rPr>
              <a:t>Environ</a:t>
            </a:r>
            <a:r>
              <a:rPr lang="nb-NO" sz="800" b="0" i="0" dirty="0">
                <a:effectLst/>
                <a:latin typeface="BlinkMacSystemFont"/>
              </a:rPr>
              <a:t> Res Public Health. 2021 </a:t>
            </a:r>
            <a:r>
              <a:rPr lang="nb-NO" sz="800" b="0" i="0" dirty="0" err="1">
                <a:effectLst/>
                <a:latin typeface="BlinkMacSystemFont"/>
              </a:rPr>
              <a:t>Oct</a:t>
            </a:r>
            <a:r>
              <a:rPr lang="nb-NO" sz="800" b="0" i="0" dirty="0">
                <a:effectLst/>
                <a:latin typeface="BlinkMacSystemFont"/>
              </a:rPr>
              <a:t> 21;18(21):11095..</a:t>
            </a:r>
          </a:p>
          <a:p>
            <a:endParaRPr lang="nb-NO" sz="800" dirty="0"/>
          </a:p>
        </p:txBody>
      </p:sp>
    </p:spTree>
    <p:extLst>
      <p:ext uri="{BB962C8B-B14F-4D97-AF65-F5344CB8AC3E}">
        <p14:creationId xmlns:p14="http://schemas.microsoft.com/office/powerpoint/2010/main" val="2763415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F931-CCDE-4A56-8E6E-7CA172D78430}"/>
              </a:ext>
            </a:extLst>
          </p:cNvPr>
          <p:cNvSpPr>
            <a:spLocks noGrp="1"/>
          </p:cNvSpPr>
          <p:nvPr>
            <p:ph type="title"/>
          </p:nvPr>
        </p:nvSpPr>
        <p:spPr>
          <a:xfrm>
            <a:off x="403605" y="271173"/>
            <a:ext cx="8229600" cy="532891"/>
          </a:xfrm>
        </p:spPr>
        <p:txBody>
          <a:bodyPr anchor="ctr">
            <a:normAutofit fontScale="90000"/>
          </a:bodyPr>
          <a:lstStyle/>
          <a:p>
            <a:r>
              <a:rPr lang="nb-NO" sz="3200" b="1"/>
              <a:t>Fra opplysning til bedre psykisk helse</a:t>
            </a:r>
            <a:endParaRPr lang="nb-NO" sz="3200" b="1" dirty="0"/>
          </a:p>
        </p:txBody>
      </p:sp>
      <p:pic>
        <p:nvPicPr>
          <p:cNvPr id="5" name="Picture 4">
            <a:extLst>
              <a:ext uri="{FF2B5EF4-FFF2-40B4-BE49-F238E27FC236}">
                <a16:creationId xmlns:a16="http://schemas.microsoft.com/office/drawing/2014/main" id="{71F3C5CE-C4C5-42E9-ADC5-708C38A4D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315686" y="1009651"/>
            <a:ext cx="8405439" cy="4013597"/>
          </a:xfrm>
          <a:prstGeom prst="rect">
            <a:avLst/>
          </a:prstGeom>
          <a:noFill/>
        </p:spPr>
      </p:pic>
    </p:spTree>
    <p:extLst>
      <p:ext uri="{BB962C8B-B14F-4D97-AF65-F5344CB8AC3E}">
        <p14:creationId xmlns:p14="http://schemas.microsoft.com/office/powerpoint/2010/main" val="483933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6CA904-FF71-3741-F92F-12DFAD35057A}"/>
              </a:ext>
            </a:extLst>
          </p:cNvPr>
          <p:cNvPicPr>
            <a:picLocks noChangeAspect="1"/>
          </p:cNvPicPr>
          <p:nvPr/>
        </p:nvPicPr>
        <p:blipFill>
          <a:blip r:embed="rId2"/>
          <a:stretch>
            <a:fillRect/>
          </a:stretch>
        </p:blipFill>
        <p:spPr>
          <a:xfrm>
            <a:off x="1263493" y="50800"/>
            <a:ext cx="6617014" cy="4681538"/>
          </a:xfrm>
          <a:prstGeom prst="rect">
            <a:avLst/>
          </a:prstGeom>
          <a:noFill/>
        </p:spPr>
      </p:pic>
    </p:spTree>
    <p:extLst>
      <p:ext uri="{BB962C8B-B14F-4D97-AF65-F5344CB8AC3E}">
        <p14:creationId xmlns:p14="http://schemas.microsoft.com/office/powerpoint/2010/main" val="285641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B5306C3-79A2-4F77-ADFD-587238E831E1}"/>
              </a:ext>
            </a:extLst>
          </p:cNvPr>
          <p:cNvGraphicFramePr/>
          <p:nvPr/>
        </p:nvGraphicFramePr>
        <p:xfrm>
          <a:off x="90854" y="204652"/>
          <a:ext cx="6096000" cy="455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7A90518A-81FD-456F-B622-15A9BE7FCDAA}"/>
              </a:ext>
            </a:extLst>
          </p:cNvPr>
          <p:cNvPicPr>
            <a:picLocks noChangeAspect="1"/>
          </p:cNvPicPr>
          <p:nvPr/>
        </p:nvPicPr>
        <p:blipFill>
          <a:blip r:embed="rId7"/>
          <a:stretch>
            <a:fillRect/>
          </a:stretch>
        </p:blipFill>
        <p:spPr>
          <a:xfrm>
            <a:off x="4406199" y="2127524"/>
            <a:ext cx="1359601" cy="686748"/>
          </a:xfrm>
          <a:prstGeom prst="rect">
            <a:avLst/>
          </a:prstGeom>
        </p:spPr>
      </p:pic>
      <p:pic>
        <p:nvPicPr>
          <p:cNvPr id="7" name="Picture 6">
            <a:extLst>
              <a:ext uri="{FF2B5EF4-FFF2-40B4-BE49-F238E27FC236}">
                <a16:creationId xmlns:a16="http://schemas.microsoft.com/office/drawing/2014/main" id="{126BD8EB-7B96-4CC4-B778-E1842ACD4624}"/>
              </a:ext>
            </a:extLst>
          </p:cNvPr>
          <p:cNvPicPr>
            <a:picLocks noChangeAspect="1"/>
          </p:cNvPicPr>
          <p:nvPr/>
        </p:nvPicPr>
        <p:blipFill>
          <a:blip r:embed="rId8"/>
          <a:stretch>
            <a:fillRect/>
          </a:stretch>
        </p:blipFill>
        <p:spPr>
          <a:xfrm>
            <a:off x="3419819" y="413326"/>
            <a:ext cx="1848217" cy="509508"/>
          </a:xfrm>
          <a:prstGeom prst="rect">
            <a:avLst/>
          </a:prstGeom>
        </p:spPr>
      </p:pic>
      <p:pic>
        <p:nvPicPr>
          <p:cNvPr id="9" name="Picture 8">
            <a:extLst>
              <a:ext uri="{FF2B5EF4-FFF2-40B4-BE49-F238E27FC236}">
                <a16:creationId xmlns:a16="http://schemas.microsoft.com/office/drawing/2014/main" id="{3D51E621-E179-46B4-B4F9-C7D7EDD034B7}"/>
              </a:ext>
            </a:extLst>
          </p:cNvPr>
          <p:cNvPicPr>
            <a:picLocks noChangeAspect="1"/>
          </p:cNvPicPr>
          <p:nvPr/>
        </p:nvPicPr>
        <p:blipFill rotWithShape="1">
          <a:blip r:embed="rId9"/>
          <a:srcRect b="53938"/>
          <a:stretch/>
        </p:blipFill>
        <p:spPr>
          <a:xfrm>
            <a:off x="3855682" y="1300097"/>
            <a:ext cx="2185006" cy="509508"/>
          </a:xfrm>
          <a:prstGeom prst="rect">
            <a:avLst/>
          </a:prstGeom>
        </p:spPr>
      </p:pic>
      <p:pic>
        <p:nvPicPr>
          <p:cNvPr id="10" name="Picture 9">
            <a:extLst>
              <a:ext uri="{FF2B5EF4-FFF2-40B4-BE49-F238E27FC236}">
                <a16:creationId xmlns:a16="http://schemas.microsoft.com/office/drawing/2014/main" id="{6A8E9B96-AF59-49E8-BC73-F80190896791}"/>
              </a:ext>
            </a:extLst>
          </p:cNvPr>
          <p:cNvPicPr>
            <a:picLocks noChangeAspect="1"/>
          </p:cNvPicPr>
          <p:nvPr/>
        </p:nvPicPr>
        <p:blipFill>
          <a:blip r:embed="rId10"/>
          <a:stretch>
            <a:fillRect/>
          </a:stretch>
        </p:blipFill>
        <p:spPr>
          <a:xfrm>
            <a:off x="5055943" y="3073638"/>
            <a:ext cx="918429" cy="639553"/>
          </a:xfrm>
          <a:prstGeom prst="rect">
            <a:avLst/>
          </a:prstGeom>
        </p:spPr>
      </p:pic>
      <p:sp>
        <p:nvSpPr>
          <p:cNvPr id="12" name="Rectangle 11">
            <a:extLst>
              <a:ext uri="{FF2B5EF4-FFF2-40B4-BE49-F238E27FC236}">
                <a16:creationId xmlns:a16="http://schemas.microsoft.com/office/drawing/2014/main" id="{6719C117-E08B-4A86-A1D8-2C8B2BA05955}"/>
              </a:ext>
            </a:extLst>
          </p:cNvPr>
          <p:cNvSpPr/>
          <p:nvPr/>
        </p:nvSpPr>
        <p:spPr>
          <a:xfrm>
            <a:off x="7049233" y="4282166"/>
            <a:ext cx="1707905" cy="369332"/>
          </a:xfrm>
          <a:prstGeom prst="rect">
            <a:avLst/>
          </a:prstGeom>
        </p:spPr>
        <p:txBody>
          <a:bodyPr wrap="square">
            <a:spAutoFit/>
          </a:bodyPr>
          <a:lstStyle/>
          <a:p>
            <a:r>
              <a:rPr lang="nb-NO" sz="900" dirty="0">
                <a:hlinkClick r:id="rId11"/>
              </a:rPr>
              <a:t>https://pubmed.ncbi.nlm.nih.gov/?term=act+belong+commit</a:t>
            </a:r>
            <a:r>
              <a:rPr lang="nb-NO" sz="900" dirty="0"/>
              <a:t> </a:t>
            </a:r>
          </a:p>
        </p:txBody>
      </p:sp>
      <p:sp>
        <p:nvSpPr>
          <p:cNvPr id="13" name="Rectangle 12">
            <a:extLst>
              <a:ext uri="{FF2B5EF4-FFF2-40B4-BE49-F238E27FC236}">
                <a16:creationId xmlns:a16="http://schemas.microsoft.com/office/drawing/2014/main" id="{32593912-C4F1-4A8F-8F1B-AB986408A4A6}"/>
              </a:ext>
            </a:extLst>
          </p:cNvPr>
          <p:cNvSpPr/>
          <p:nvPr/>
        </p:nvSpPr>
        <p:spPr>
          <a:xfrm>
            <a:off x="6305869" y="2284438"/>
            <a:ext cx="1921394" cy="415498"/>
          </a:xfrm>
          <a:prstGeom prst="rect">
            <a:avLst/>
          </a:prstGeom>
        </p:spPr>
        <p:txBody>
          <a:bodyPr wrap="square">
            <a:spAutoFit/>
          </a:bodyPr>
          <a:lstStyle/>
          <a:p>
            <a:r>
              <a:rPr lang="nb-NO" sz="1050" dirty="0">
                <a:hlinkClick r:id="rId12"/>
              </a:rPr>
              <a:t>https://www.fhi.no/publ/2020/livskvalitet-i-norge-2019/</a:t>
            </a:r>
            <a:r>
              <a:rPr lang="nb-NO" sz="1050" dirty="0"/>
              <a:t> </a:t>
            </a:r>
          </a:p>
        </p:txBody>
      </p:sp>
      <p:sp>
        <p:nvSpPr>
          <p:cNvPr id="14" name="Rectangle 13">
            <a:extLst>
              <a:ext uri="{FF2B5EF4-FFF2-40B4-BE49-F238E27FC236}">
                <a16:creationId xmlns:a16="http://schemas.microsoft.com/office/drawing/2014/main" id="{B0B1D21B-2DD6-48F7-BBCD-B34D3FB2F968}"/>
              </a:ext>
            </a:extLst>
          </p:cNvPr>
          <p:cNvSpPr/>
          <p:nvPr/>
        </p:nvSpPr>
        <p:spPr>
          <a:xfrm>
            <a:off x="6276307" y="1381726"/>
            <a:ext cx="1189892" cy="369332"/>
          </a:xfrm>
          <a:prstGeom prst="rect">
            <a:avLst/>
          </a:prstGeom>
        </p:spPr>
        <p:txBody>
          <a:bodyPr wrap="square">
            <a:spAutoFit/>
          </a:bodyPr>
          <a:lstStyle/>
          <a:p>
            <a:r>
              <a:rPr lang="nb-NO" sz="900" dirty="0">
                <a:hlinkClick r:id="rId13"/>
              </a:rPr>
              <a:t>https://www.utposten.no/i/2020/2/m-82</a:t>
            </a:r>
            <a:r>
              <a:rPr lang="nb-NO" sz="900" dirty="0"/>
              <a:t> </a:t>
            </a:r>
          </a:p>
        </p:txBody>
      </p:sp>
      <p:pic>
        <p:nvPicPr>
          <p:cNvPr id="2" name="Picture 1">
            <a:extLst>
              <a:ext uri="{FF2B5EF4-FFF2-40B4-BE49-F238E27FC236}">
                <a16:creationId xmlns:a16="http://schemas.microsoft.com/office/drawing/2014/main" id="{5985AFC0-0C87-4E41-8066-BDEF659F4EBC}"/>
              </a:ext>
            </a:extLst>
          </p:cNvPr>
          <p:cNvPicPr>
            <a:picLocks noChangeAspect="1"/>
          </p:cNvPicPr>
          <p:nvPr/>
        </p:nvPicPr>
        <p:blipFill>
          <a:blip r:embed="rId14"/>
          <a:stretch>
            <a:fillRect/>
          </a:stretch>
        </p:blipFill>
        <p:spPr>
          <a:xfrm>
            <a:off x="5610906" y="3895971"/>
            <a:ext cx="1007137" cy="772391"/>
          </a:xfrm>
          <a:prstGeom prst="rect">
            <a:avLst/>
          </a:prstGeom>
        </p:spPr>
      </p:pic>
      <p:sp>
        <p:nvSpPr>
          <p:cNvPr id="3" name="Rectangle 2">
            <a:extLst>
              <a:ext uri="{FF2B5EF4-FFF2-40B4-BE49-F238E27FC236}">
                <a16:creationId xmlns:a16="http://schemas.microsoft.com/office/drawing/2014/main" id="{B86180BB-1F30-4A51-BD65-75D0C06FBA39}"/>
              </a:ext>
            </a:extLst>
          </p:cNvPr>
          <p:cNvSpPr/>
          <p:nvPr/>
        </p:nvSpPr>
        <p:spPr>
          <a:xfrm>
            <a:off x="7049233" y="3895971"/>
            <a:ext cx="1707905" cy="507831"/>
          </a:xfrm>
          <a:prstGeom prst="rect">
            <a:avLst/>
          </a:prstGeom>
        </p:spPr>
        <p:txBody>
          <a:bodyPr wrap="square">
            <a:spAutoFit/>
          </a:bodyPr>
          <a:lstStyle/>
          <a:p>
            <a:r>
              <a:rPr lang="nb-NO" sz="900" dirty="0">
                <a:hlinkClick r:id="rId15"/>
              </a:rPr>
              <a:t>https://tidsskriftet.no/2021/02/essay/hva-skal-til-fa-flere-i-arbeid</a:t>
            </a:r>
            <a:r>
              <a:rPr lang="nb-NO" sz="900" dirty="0"/>
              <a:t> </a:t>
            </a:r>
          </a:p>
        </p:txBody>
      </p:sp>
    </p:spTree>
    <p:extLst>
      <p:ext uri="{BB962C8B-B14F-4D97-AF65-F5344CB8AC3E}">
        <p14:creationId xmlns:p14="http://schemas.microsoft.com/office/powerpoint/2010/main" val="134314029"/>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8351" y="775487"/>
            <a:ext cx="6695356" cy="4123765"/>
          </a:xfrm>
          <a:prstGeom prst="rect">
            <a:avLst/>
          </a:prstGeom>
        </p:spPr>
      </p:pic>
      <p:cxnSp>
        <p:nvCxnSpPr>
          <p:cNvPr id="6" name="Straight Arrow Connector 5"/>
          <p:cNvCxnSpPr/>
          <p:nvPr/>
        </p:nvCxnSpPr>
        <p:spPr>
          <a:xfrm flipH="1">
            <a:off x="4347713" y="3151316"/>
            <a:ext cx="1733419" cy="839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flipH="1" flipV="1">
            <a:off x="4070838" y="2212040"/>
            <a:ext cx="2010295" cy="4337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68350" y="156844"/>
            <a:ext cx="8609662" cy="461665"/>
          </a:xfrm>
          <a:prstGeom prst="rect">
            <a:avLst/>
          </a:prstGeom>
          <a:noFill/>
        </p:spPr>
        <p:txBody>
          <a:bodyPr wrap="square" rtlCol="0">
            <a:spAutoFit/>
          </a:bodyPr>
          <a:lstStyle/>
          <a:p>
            <a:r>
              <a:rPr lang="nb-NO" sz="2400" dirty="0"/>
              <a:t>Folkehelse og uførhet i Norge (YLD) – våre største helseutfordringer</a:t>
            </a:r>
          </a:p>
        </p:txBody>
      </p:sp>
    </p:spTree>
    <p:extLst>
      <p:ext uri="{BB962C8B-B14F-4D97-AF65-F5344CB8AC3E}">
        <p14:creationId xmlns:p14="http://schemas.microsoft.com/office/powerpoint/2010/main" val="1347716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9116-F109-EE61-5812-598C9FA27055}"/>
              </a:ext>
            </a:extLst>
          </p:cNvPr>
          <p:cNvSpPr>
            <a:spLocks noGrp="1"/>
          </p:cNvSpPr>
          <p:nvPr>
            <p:ph type="title"/>
          </p:nvPr>
        </p:nvSpPr>
        <p:spPr>
          <a:xfrm>
            <a:off x="457200" y="2678868"/>
            <a:ext cx="6877455" cy="857250"/>
          </a:xfrm>
        </p:spPr>
        <p:txBody>
          <a:bodyPr>
            <a:normAutofit fontScale="90000"/>
          </a:bodyPr>
          <a:lstStyle/>
          <a:p>
            <a:r>
              <a:rPr lang="nb-NO" dirty="0"/>
              <a:t>Summe to og to</a:t>
            </a:r>
            <a:br>
              <a:rPr lang="nb-NO" dirty="0"/>
            </a:br>
            <a:r>
              <a:rPr lang="nb-NO" dirty="0"/>
              <a:t>Hvordan bruke ABC i skolene?</a:t>
            </a:r>
            <a:br>
              <a:rPr lang="nb-NO" dirty="0"/>
            </a:br>
            <a:r>
              <a:rPr lang="nb-NO" dirty="0"/>
              <a:t>Kommentarer?</a:t>
            </a:r>
          </a:p>
        </p:txBody>
      </p:sp>
      <p:pic>
        <p:nvPicPr>
          <p:cNvPr id="5" name="Picture 4">
            <a:extLst>
              <a:ext uri="{FF2B5EF4-FFF2-40B4-BE49-F238E27FC236}">
                <a16:creationId xmlns:a16="http://schemas.microsoft.com/office/drawing/2014/main" id="{1CF27F9D-F173-92CD-742D-CF1585BEA4BF}"/>
              </a:ext>
            </a:extLst>
          </p:cNvPr>
          <p:cNvPicPr>
            <a:picLocks noChangeAspect="1"/>
          </p:cNvPicPr>
          <p:nvPr/>
        </p:nvPicPr>
        <p:blipFill>
          <a:blip r:embed="rId2"/>
          <a:stretch>
            <a:fillRect/>
          </a:stretch>
        </p:blipFill>
        <p:spPr>
          <a:xfrm rot="675057">
            <a:off x="4912969" y="656353"/>
            <a:ext cx="3852000" cy="1446403"/>
          </a:xfrm>
          <a:prstGeom prst="rect">
            <a:avLst/>
          </a:prstGeom>
        </p:spPr>
      </p:pic>
    </p:spTree>
    <p:extLst>
      <p:ext uri="{BB962C8B-B14F-4D97-AF65-F5344CB8AC3E}">
        <p14:creationId xmlns:p14="http://schemas.microsoft.com/office/powerpoint/2010/main" val="87646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D688-E674-B12A-4DA8-204B200FE0A8}"/>
              </a:ext>
            </a:extLst>
          </p:cNvPr>
          <p:cNvSpPr>
            <a:spLocks noGrp="1"/>
          </p:cNvSpPr>
          <p:nvPr>
            <p:ph type="title"/>
          </p:nvPr>
        </p:nvSpPr>
        <p:spPr>
          <a:xfrm>
            <a:off x="457200" y="1736329"/>
            <a:ext cx="8229600" cy="857250"/>
          </a:xfrm>
        </p:spPr>
        <p:txBody>
          <a:bodyPr/>
          <a:lstStyle/>
          <a:p>
            <a:r>
              <a:rPr lang="nb-NO" dirty="0" err="1"/>
              <a:t>Hodebra</a:t>
            </a:r>
            <a:r>
              <a:rPr lang="nb-NO" dirty="0"/>
              <a:t> forskning</a:t>
            </a:r>
          </a:p>
        </p:txBody>
      </p:sp>
      <p:sp>
        <p:nvSpPr>
          <p:cNvPr id="5" name="TextBox 4">
            <a:extLst>
              <a:ext uri="{FF2B5EF4-FFF2-40B4-BE49-F238E27FC236}">
                <a16:creationId xmlns:a16="http://schemas.microsoft.com/office/drawing/2014/main" id="{6A28B587-BAD0-1833-F13B-771B94A3FC5F}"/>
              </a:ext>
            </a:extLst>
          </p:cNvPr>
          <p:cNvSpPr txBox="1"/>
          <p:nvPr/>
        </p:nvSpPr>
        <p:spPr>
          <a:xfrm>
            <a:off x="457200" y="3467785"/>
            <a:ext cx="4572000" cy="646331"/>
          </a:xfrm>
          <a:prstGeom prst="rect">
            <a:avLst/>
          </a:prstGeom>
          <a:noFill/>
        </p:spPr>
        <p:txBody>
          <a:bodyPr wrap="square">
            <a:spAutoFit/>
          </a:bodyPr>
          <a:lstStyle/>
          <a:p>
            <a:r>
              <a:rPr lang="nb-NO" dirty="0">
                <a:hlinkClick r:id="rId2"/>
              </a:rPr>
              <a:t>https://pubmed.ncbi.nlm.nih.gov/?term=act-belong-commit&amp;sort=date&amp;size=50</a:t>
            </a:r>
            <a:r>
              <a:rPr lang="nb-NO" dirty="0"/>
              <a:t> </a:t>
            </a:r>
          </a:p>
        </p:txBody>
      </p:sp>
      <p:pic>
        <p:nvPicPr>
          <p:cNvPr id="4" name="Picture 3">
            <a:extLst>
              <a:ext uri="{FF2B5EF4-FFF2-40B4-BE49-F238E27FC236}">
                <a16:creationId xmlns:a16="http://schemas.microsoft.com/office/drawing/2014/main" id="{0F66A034-E037-A368-C7FF-EE3CD2ADE8F0}"/>
              </a:ext>
            </a:extLst>
          </p:cNvPr>
          <p:cNvPicPr>
            <a:picLocks noChangeAspect="1"/>
          </p:cNvPicPr>
          <p:nvPr/>
        </p:nvPicPr>
        <p:blipFill>
          <a:blip r:embed="rId3"/>
          <a:stretch>
            <a:fillRect/>
          </a:stretch>
        </p:blipFill>
        <p:spPr>
          <a:xfrm>
            <a:off x="5788617" y="240223"/>
            <a:ext cx="3130657" cy="4035685"/>
          </a:xfrm>
          <a:prstGeom prst="rect">
            <a:avLst/>
          </a:prstGeom>
        </p:spPr>
      </p:pic>
    </p:spTree>
    <p:extLst>
      <p:ext uri="{BB962C8B-B14F-4D97-AF65-F5344CB8AC3E}">
        <p14:creationId xmlns:p14="http://schemas.microsoft.com/office/powerpoint/2010/main" val="580159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737A38-532D-4ABA-83B8-1D2FB4B75C60}"/>
              </a:ext>
            </a:extLst>
          </p:cNvPr>
          <p:cNvPicPr>
            <a:picLocks noChangeAspect="1"/>
          </p:cNvPicPr>
          <p:nvPr/>
        </p:nvPicPr>
        <p:blipFill>
          <a:blip r:embed="rId2"/>
          <a:stretch>
            <a:fillRect/>
          </a:stretch>
        </p:blipFill>
        <p:spPr>
          <a:xfrm>
            <a:off x="326175" y="245672"/>
            <a:ext cx="3264190" cy="4652156"/>
          </a:xfrm>
          <a:prstGeom prst="rect">
            <a:avLst/>
          </a:prstGeom>
          <a:ln>
            <a:solidFill>
              <a:schemeClr val="tx1"/>
            </a:solidFill>
          </a:ln>
        </p:spPr>
      </p:pic>
      <p:pic>
        <p:nvPicPr>
          <p:cNvPr id="6" name="Picture 5">
            <a:extLst>
              <a:ext uri="{FF2B5EF4-FFF2-40B4-BE49-F238E27FC236}">
                <a16:creationId xmlns:a16="http://schemas.microsoft.com/office/drawing/2014/main" id="{2733C16A-1042-4ACD-96DE-6D371033F6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32168" y="1762214"/>
            <a:ext cx="4978786" cy="3194797"/>
          </a:xfrm>
          <a:prstGeom prst="rect">
            <a:avLst/>
          </a:prstGeom>
        </p:spPr>
      </p:pic>
    </p:spTree>
    <p:extLst>
      <p:ext uri="{BB962C8B-B14F-4D97-AF65-F5344CB8AC3E}">
        <p14:creationId xmlns:p14="http://schemas.microsoft.com/office/powerpoint/2010/main" val="1667410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785" y="104488"/>
            <a:ext cx="3321448" cy="4589432"/>
          </a:xfrm>
          <a:prstGeom prst="rect">
            <a:avLst/>
          </a:prstGeom>
          <a:ln>
            <a:solidFill>
              <a:schemeClr val="accent1"/>
            </a:solidFill>
          </a:ln>
        </p:spPr>
      </p:pic>
      <p:sp>
        <p:nvSpPr>
          <p:cNvPr id="4" name="TextBox 3">
            <a:extLst>
              <a:ext uri="{FF2B5EF4-FFF2-40B4-BE49-F238E27FC236}">
                <a16:creationId xmlns:a16="http://schemas.microsoft.com/office/drawing/2014/main" id="{ABE5BB0A-3D2D-4EE0-B1C0-43FDFF174784}"/>
              </a:ext>
            </a:extLst>
          </p:cNvPr>
          <p:cNvSpPr txBox="1"/>
          <p:nvPr/>
        </p:nvSpPr>
        <p:spPr>
          <a:xfrm>
            <a:off x="4242817" y="1657350"/>
            <a:ext cx="3645408" cy="1477328"/>
          </a:xfrm>
          <a:prstGeom prst="rect">
            <a:avLst/>
          </a:prstGeom>
          <a:noFill/>
        </p:spPr>
        <p:txBody>
          <a:bodyPr wrap="square" rtlCol="0">
            <a:spAutoFit/>
          </a:bodyPr>
          <a:lstStyle/>
          <a:p>
            <a:r>
              <a:rPr lang="nb-NO" dirty="0"/>
              <a:t>B –</a:t>
            </a:r>
            <a:r>
              <a:rPr lang="nb-NO" dirty="0" err="1"/>
              <a:t>belong</a:t>
            </a:r>
            <a:r>
              <a:rPr lang="nb-NO" dirty="0"/>
              <a:t>!</a:t>
            </a:r>
          </a:p>
          <a:p>
            <a:r>
              <a:rPr lang="nb-NO" dirty="0"/>
              <a:t>For ungdom er deltakelse i sosiale aktiviteter svært viktig for mental sunnhet</a:t>
            </a:r>
          </a:p>
          <a:p>
            <a:endParaRPr lang="nb-NO" dirty="0"/>
          </a:p>
        </p:txBody>
      </p:sp>
    </p:spTree>
    <p:extLst>
      <p:ext uri="{BB962C8B-B14F-4D97-AF65-F5344CB8AC3E}">
        <p14:creationId xmlns:p14="http://schemas.microsoft.com/office/powerpoint/2010/main" val="85798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44C57-874D-4450-BB95-FC7092811ED4}"/>
              </a:ext>
            </a:extLst>
          </p:cNvPr>
          <p:cNvPicPr>
            <a:picLocks noChangeAspect="1"/>
          </p:cNvPicPr>
          <p:nvPr/>
        </p:nvPicPr>
        <p:blipFill>
          <a:blip r:embed="rId2"/>
          <a:stretch>
            <a:fillRect/>
          </a:stretch>
        </p:blipFill>
        <p:spPr>
          <a:xfrm>
            <a:off x="2337309" y="81586"/>
            <a:ext cx="3638617" cy="4620369"/>
          </a:xfrm>
          <a:prstGeom prst="rect">
            <a:avLst/>
          </a:prstGeom>
          <a:ln>
            <a:solidFill>
              <a:schemeClr val="accent1"/>
            </a:solidFill>
          </a:ln>
        </p:spPr>
      </p:pic>
    </p:spTree>
    <p:extLst>
      <p:ext uri="{BB962C8B-B14F-4D97-AF65-F5344CB8AC3E}">
        <p14:creationId xmlns:p14="http://schemas.microsoft.com/office/powerpoint/2010/main" val="2274369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8D19C61-D975-C744-8DD8-7E00253E4045}"/>
              </a:ext>
            </a:extLst>
          </p:cNvPr>
          <p:cNvSpPr/>
          <p:nvPr/>
        </p:nvSpPr>
        <p:spPr>
          <a:xfrm>
            <a:off x="6099916" y="0"/>
            <a:ext cx="3048299"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5" name="Bilde 4">
            <a:extLst>
              <a:ext uri="{FF2B5EF4-FFF2-40B4-BE49-F238E27FC236}">
                <a16:creationId xmlns:a16="http://schemas.microsoft.com/office/drawing/2014/main" id="{7DB1B2CD-10BB-C347-9355-CC9382F5DBE5}"/>
              </a:ext>
            </a:extLst>
          </p:cNvPr>
          <p:cNvPicPr>
            <a:picLocks noChangeAspect="1"/>
          </p:cNvPicPr>
          <p:nvPr/>
        </p:nvPicPr>
        <p:blipFill>
          <a:blip r:embed="rId3"/>
          <a:stretch>
            <a:fillRect/>
          </a:stretch>
        </p:blipFill>
        <p:spPr>
          <a:xfrm>
            <a:off x="7624066" y="4650475"/>
            <a:ext cx="1154199" cy="233534"/>
          </a:xfrm>
          <a:prstGeom prst="rect">
            <a:avLst/>
          </a:prstGeom>
        </p:spPr>
      </p:pic>
      <p:sp>
        <p:nvSpPr>
          <p:cNvPr id="7" name="Rektangel 6">
            <a:extLst>
              <a:ext uri="{FF2B5EF4-FFF2-40B4-BE49-F238E27FC236}">
                <a16:creationId xmlns:a16="http://schemas.microsoft.com/office/drawing/2014/main" id="{DB220294-D519-614F-B754-747EE960B2FC}"/>
              </a:ext>
            </a:extLst>
          </p:cNvPr>
          <p:cNvSpPr/>
          <p:nvPr/>
        </p:nvSpPr>
        <p:spPr>
          <a:xfrm>
            <a:off x="286605" y="718010"/>
            <a:ext cx="5813311" cy="4101123"/>
          </a:xfrm>
          <a:prstGeom prst="rect">
            <a:avLst/>
          </a:prstGeom>
        </p:spPr>
        <p:txBody>
          <a:bodyPr wrap="square">
            <a:spAutoFit/>
          </a:bodyPr>
          <a:lstStyle/>
          <a:p>
            <a:endParaRPr lang="nb-NO" sz="1050" dirty="0"/>
          </a:p>
          <a:p>
            <a:r>
              <a:rPr lang="nb-NO" sz="1000" b="1" dirty="0" err="1"/>
              <a:t>Hodebra</a:t>
            </a:r>
            <a:r>
              <a:rPr lang="nb-NO" sz="1000" b="1" dirty="0"/>
              <a:t> sider</a:t>
            </a:r>
          </a:p>
          <a:p>
            <a:r>
              <a:rPr lang="nb-NO" sz="1000" u="sng" dirty="0">
                <a:hlinkClick r:id="rId4"/>
              </a:rPr>
              <a:t>https://hodebra.no/</a:t>
            </a:r>
            <a:r>
              <a:rPr lang="nb-NO" sz="1000" dirty="0"/>
              <a:t> </a:t>
            </a:r>
          </a:p>
          <a:p>
            <a:r>
              <a:rPr lang="nb-NO" sz="1000" u="sng" dirty="0">
                <a:hlinkClick r:id="rId5"/>
              </a:rPr>
              <a:t>https://abcmentalsunnhet.no/</a:t>
            </a:r>
            <a:r>
              <a:rPr lang="nb-NO" sz="1000" dirty="0"/>
              <a:t> </a:t>
            </a:r>
          </a:p>
          <a:p>
            <a:r>
              <a:rPr lang="nb-NO" sz="1000" u="sng" dirty="0">
                <a:hlinkClick r:id="rId6"/>
              </a:rPr>
              <a:t>https://www.facebook.com/Hodebra.no</a:t>
            </a:r>
            <a:r>
              <a:rPr lang="nb-NO" sz="1000" dirty="0"/>
              <a:t> </a:t>
            </a:r>
          </a:p>
          <a:p>
            <a:r>
              <a:rPr lang="nb-NO" sz="1000" u="sng" dirty="0">
                <a:hlinkClick r:id="rId7"/>
              </a:rPr>
              <a:t>https://www.facebook.com/groups/217249326044897</a:t>
            </a:r>
            <a:r>
              <a:rPr lang="nb-NO" sz="1000" dirty="0"/>
              <a:t>  </a:t>
            </a:r>
          </a:p>
          <a:p>
            <a:r>
              <a:rPr lang="nb-NO" sz="1000" dirty="0">
                <a:hlinkClick r:id="rId8"/>
              </a:rPr>
              <a:t>https://napha.no/content/25301/bra-for-hodet-a-gjore-hodebra-napha-2015</a:t>
            </a:r>
            <a:r>
              <a:rPr lang="nb-NO" sz="1000" dirty="0"/>
              <a:t>    </a:t>
            </a:r>
          </a:p>
          <a:p>
            <a:r>
              <a:rPr lang="nb-NO" sz="1000" dirty="0">
                <a:hlinkClick r:id="rId9"/>
              </a:rPr>
              <a:t>https://napha.no/content/25561/-det-er-utrolig-viktig-a-ha-en-jobb-a-ga-til-en-meningsfull-hverdag</a:t>
            </a:r>
            <a:r>
              <a:rPr lang="nb-NO" sz="1000" dirty="0"/>
              <a:t> </a:t>
            </a:r>
          </a:p>
          <a:p>
            <a:endParaRPr lang="nb-NO" sz="1000" b="1" dirty="0"/>
          </a:p>
          <a:p>
            <a:r>
              <a:rPr lang="nb-NO" sz="1000" b="1" dirty="0"/>
              <a:t>Folkehelsealliansen i Trøndelag</a:t>
            </a:r>
          </a:p>
          <a:p>
            <a:r>
              <a:rPr lang="nb-NO" sz="1000" u="sng" dirty="0">
                <a:hlinkClick r:id="rId10"/>
              </a:rPr>
              <a:t>https://www.trondelagfylke.no/vare-tjenester/folkehelse-idrett-frivillighet/folkehelse/folkehelsealliansen-i-trondelag/</a:t>
            </a:r>
            <a:endParaRPr lang="nb-NO" sz="1000" dirty="0"/>
          </a:p>
          <a:p>
            <a:r>
              <a:rPr lang="nb-NO" sz="1000" u="sng" dirty="0">
                <a:hlinkClick r:id="rId11"/>
              </a:rPr>
              <a:t>https://www.facebook.com/folkehelsealliansen</a:t>
            </a:r>
            <a:r>
              <a:rPr lang="nb-NO" sz="1000" dirty="0"/>
              <a:t> </a:t>
            </a:r>
          </a:p>
          <a:p>
            <a:r>
              <a:rPr lang="nb-NO" sz="1000" dirty="0"/>
              <a:t> </a:t>
            </a:r>
          </a:p>
          <a:p>
            <a:r>
              <a:rPr lang="nb-NO" sz="1000" b="1" dirty="0"/>
              <a:t>Forskning</a:t>
            </a:r>
            <a:endParaRPr lang="nb-NO" sz="1000" dirty="0"/>
          </a:p>
          <a:p>
            <a:r>
              <a:rPr lang="nb-NO" sz="1000" dirty="0">
                <a:hlinkClick r:id="rId12"/>
              </a:rPr>
              <a:t>https://pubmed.ncbi.nlm.nih.gov/?term=act-belong-commit&amp;sort=date&amp;size=50&amp;filter=simsearch1.fha</a:t>
            </a:r>
            <a:r>
              <a:rPr lang="nb-NO" sz="1000" dirty="0"/>
              <a:t>    </a:t>
            </a:r>
          </a:p>
          <a:p>
            <a:r>
              <a:rPr lang="nb-NO" sz="1000" dirty="0">
                <a:hlinkClick r:id="rId13"/>
              </a:rPr>
              <a:t>https://www.utposten.no/journal/2020/2/m-82/ABC_for_bedre_psykisk_helse</a:t>
            </a:r>
            <a:r>
              <a:rPr lang="nb-NO" sz="1000" dirty="0"/>
              <a:t> </a:t>
            </a:r>
          </a:p>
          <a:p>
            <a:r>
              <a:rPr lang="nb-NO" sz="1000" dirty="0">
                <a:hlinkClick r:id="rId14"/>
              </a:rPr>
              <a:t>https://www.idunn.no/doi/abs/10.18261/issn.1504-3010-2021-02-05</a:t>
            </a:r>
            <a:r>
              <a:rPr lang="nb-NO" sz="1000" dirty="0"/>
              <a:t> </a:t>
            </a:r>
          </a:p>
          <a:p>
            <a:endParaRPr lang="nb-NO" sz="1000" dirty="0"/>
          </a:p>
          <a:p>
            <a:r>
              <a:rPr lang="nb-NO" sz="1000" b="1" dirty="0"/>
              <a:t>NRK-program</a:t>
            </a:r>
          </a:p>
          <a:p>
            <a:r>
              <a:rPr lang="nb-NO" sz="1000" u="sng" dirty="0">
                <a:hlinkClick r:id="rId15"/>
              </a:rPr>
              <a:t>https://www.youtube.com/watch?fbclid=IwAR0zStXkQRfET8to2GpNSoH6u_UrzN3E-QDYhZAG_ZKiaWHv5FYAAfUjYxw&amp;v=S3oySmj5nN8&amp;feature=youtu.be</a:t>
            </a:r>
            <a:r>
              <a:rPr lang="nb-NO" sz="1000" dirty="0"/>
              <a:t> </a:t>
            </a:r>
          </a:p>
          <a:p>
            <a:r>
              <a:rPr lang="nb-NO" sz="1000" dirty="0"/>
              <a:t> </a:t>
            </a:r>
          </a:p>
          <a:p>
            <a:r>
              <a:rPr lang="nb-NO" sz="1000" b="1" dirty="0"/>
              <a:t>Internasjonalt</a:t>
            </a:r>
          </a:p>
          <a:p>
            <a:r>
              <a:rPr lang="nb-NO" sz="1000" dirty="0" err="1">
                <a:hlinkClick r:id="rId16"/>
              </a:rPr>
              <a:t>Mentally</a:t>
            </a:r>
            <a:r>
              <a:rPr lang="nb-NO" sz="1000" dirty="0">
                <a:hlinkClick r:id="rId16"/>
              </a:rPr>
              <a:t> </a:t>
            </a:r>
            <a:r>
              <a:rPr lang="nb-NO" sz="1000" dirty="0" err="1">
                <a:hlinkClick r:id="rId16"/>
              </a:rPr>
              <a:t>Healthy</a:t>
            </a:r>
            <a:r>
              <a:rPr lang="nb-NO" sz="1000" dirty="0">
                <a:hlinkClick r:id="rId16"/>
              </a:rPr>
              <a:t> Western Australia</a:t>
            </a:r>
            <a:r>
              <a:rPr lang="nb-NO" sz="1000" dirty="0"/>
              <a:t>. </a:t>
            </a:r>
          </a:p>
          <a:p>
            <a:r>
              <a:rPr lang="nb-NO" sz="1000" dirty="0">
                <a:hlinkClick r:id="rId17"/>
              </a:rPr>
              <a:t>ABC for Mental </a:t>
            </a:r>
            <a:r>
              <a:rPr lang="nb-NO" sz="1000" dirty="0" err="1">
                <a:hlinkClick r:id="rId17"/>
              </a:rPr>
              <a:t>Sundhed</a:t>
            </a:r>
            <a:r>
              <a:rPr lang="nb-NO" sz="1000" dirty="0">
                <a:hlinkClick r:id="" action="ppaction://noaction"/>
              </a:rPr>
              <a:t>.</a:t>
            </a:r>
            <a:r>
              <a:rPr lang="nb-NO" sz="1000" dirty="0"/>
              <a:t> </a:t>
            </a:r>
            <a:endParaRPr lang="nb-NO" sz="1050" dirty="0"/>
          </a:p>
        </p:txBody>
      </p:sp>
      <p:pic>
        <p:nvPicPr>
          <p:cNvPr id="6" name="Bilde 4">
            <a:extLst>
              <a:ext uri="{FF2B5EF4-FFF2-40B4-BE49-F238E27FC236}">
                <a16:creationId xmlns:a16="http://schemas.microsoft.com/office/drawing/2014/main" id="{21B5207F-1EBB-425B-9047-DE59ECB9D908}"/>
              </a:ext>
            </a:extLst>
          </p:cNvPr>
          <p:cNvPicPr>
            <a:picLocks noChangeAspect="1"/>
          </p:cNvPicPr>
          <p:nvPr/>
        </p:nvPicPr>
        <p:blipFill>
          <a:blip r:embed="rId3"/>
          <a:stretch>
            <a:fillRect/>
          </a:stretch>
        </p:blipFill>
        <p:spPr>
          <a:xfrm>
            <a:off x="286605" y="261029"/>
            <a:ext cx="2258543" cy="456981"/>
          </a:xfrm>
          <a:prstGeom prst="rect">
            <a:avLst/>
          </a:prstGeom>
        </p:spPr>
      </p:pic>
      <p:sp>
        <p:nvSpPr>
          <p:cNvPr id="8" name="TextBox 7">
            <a:extLst>
              <a:ext uri="{FF2B5EF4-FFF2-40B4-BE49-F238E27FC236}">
                <a16:creationId xmlns:a16="http://schemas.microsoft.com/office/drawing/2014/main" id="{6F55EC64-21B3-4C7B-B652-4BEA79A19468}"/>
              </a:ext>
            </a:extLst>
          </p:cNvPr>
          <p:cNvSpPr txBox="1"/>
          <p:nvPr/>
        </p:nvSpPr>
        <p:spPr>
          <a:xfrm>
            <a:off x="2746178" y="240074"/>
            <a:ext cx="4575572" cy="600164"/>
          </a:xfrm>
          <a:prstGeom prst="rect">
            <a:avLst/>
          </a:prstGeom>
          <a:noFill/>
        </p:spPr>
        <p:txBody>
          <a:bodyPr wrap="square">
            <a:spAutoFit/>
          </a:bodyPr>
          <a:lstStyle/>
          <a:p>
            <a:r>
              <a:rPr lang="nb-NO" sz="3300" b="1" dirty="0"/>
              <a:t>ressurser</a:t>
            </a:r>
            <a:endParaRPr lang="nb-NO" sz="3300" dirty="0"/>
          </a:p>
        </p:txBody>
      </p:sp>
      <p:pic>
        <p:nvPicPr>
          <p:cNvPr id="12" name="Bilde 11" descr="Et bilde som inneholder rett&#10;&#10;Automatisk generert beskrivelse">
            <a:extLst>
              <a:ext uri="{FF2B5EF4-FFF2-40B4-BE49-F238E27FC236}">
                <a16:creationId xmlns:a16="http://schemas.microsoft.com/office/drawing/2014/main" id="{9622500B-78D4-4FCA-B0A4-44D7DCAEAF44}"/>
              </a:ext>
            </a:extLst>
          </p:cNvPr>
          <p:cNvPicPr>
            <a:picLocks noChangeAspect="1"/>
          </p:cNvPicPr>
          <p:nvPr/>
        </p:nvPicPr>
        <p:blipFill>
          <a:blip r:embed="rId18"/>
          <a:stretch>
            <a:fillRect/>
          </a:stretch>
        </p:blipFill>
        <p:spPr>
          <a:xfrm>
            <a:off x="6099916" y="0"/>
            <a:ext cx="3857625" cy="5143500"/>
          </a:xfrm>
          <a:prstGeom prst="rect">
            <a:avLst/>
          </a:prstGeom>
        </p:spPr>
      </p:pic>
    </p:spTree>
    <p:extLst>
      <p:ext uri="{BB962C8B-B14F-4D97-AF65-F5344CB8AC3E}">
        <p14:creationId xmlns:p14="http://schemas.microsoft.com/office/powerpoint/2010/main" val="723780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A05812A-920B-4149-80C6-E0AE7517A4A2}"/>
              </a:ext>
            </a:extLst>
          </p:cNvPr>
          <p:cNvSpPr/>
          <p:nvPr/>
        </p:nvSpPr>
        <p:spPr>
          <a:xfrm>
            <a:off x="5965224" y="0"/>
            <a:ext cx="31787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50"/>
              <a:t>https://hodebra.no/</a:t>
            </a:r>
            <a:endParaRPr lang="nb-NO" sz="1050" dirty="0"/>
          </a:p>
        </p:txBody>
      </p:sp>
      <p:sp>
        <p:nvSpPr>
          <p:cNvPr id="8" name="Rektangel 7">
            <a:extLst>
              <a:ext uri="{FF2B5EF4-FFF2-40B4-BE49-F238E27FC236}">
                <a16:creationId xmlns:a16="http://schemas.microsoft.com/office/drawing/2014/main" id="{DE965426-7C09-0F4B-8A13-330F69087CA5}"/>
              </a:ext>
            </a:extLst>
          </p:cNvPr>
          <p:cNvSpPr/>
          <p:nvPr/>
        </p:nvSpPr>
        <p:spPr>
          <a:xfrm>
            <a:off x="0" y="-44452"/>
            <a:ext cx="4551121" cy="5187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dirty="0"/>
          </a:p>
        </p:txBody>
      </p:sp>
      <p:pic>
        <p:nvPicPr>
          <p:cNvPr id="5" name="Bilde 4">
            <a:extLst>
              <a:ext uri="{FF2B5EF4-FFF2-40B4-BE49-F238E27FC236}">
                <a16:creationId xmlns:a16="http://schemas.microsoft.com/office/drawing/2014/main" id="{7DB1B2CD-10BB-C347-9355-CC9382F5DBE5}"/>
              </a:ext>
            </a:extLst>
          </p:cNvPr>
          <p:cNvPicPr>
            <a:picLocks noChangeAspect="1"/>
          </p:cNvPicPr>
          <p:nvPr/>
        </p:nvPicPr>
        <p:blipFill>
          <a:blip r:embed="rId3"/>
          <a:stretch>
            <a:fillRect/>
          </a:stretch>
        </p:blipFill>
        <p:spPr>
          <a:xfrm>
            <a:off x="7624066" y="4650475"/>
            <a:ext cx="1154199" cy="233534"/>
          </a:xfrm>
          <a:prstGeom prst="rect">
            <a:avLst/>
          </a:prstGeom>
        </p:spPr>
      </p:pic>
      <p:sp>
        <p:nvSpPr>
          <p:cNvPr id="2" name="Rektangel 1">
            <a:extLst>
              <a:ext uri="{FF2B5EF4-FFF2-40B4-BE49-F238E27FC236}">
                <a16:creationId xmlns:a16="http://schemas.microsoft.com/office/drawing/2014/main" id="{87FF8C78-FA9C-6343-BE9B-5A189EA32FE0}"/>
              </a:ext>
            </a:extLst>
          </p:cNvPr>
          <p:cNvSpPr/>
          <p:nvPr/>
        </p:nvSpPr>
        <p:spPr>
          <a:xfrm>
            <a:off x="420709" y="716847"/>
            <a:ext cx="2480040" cy="323165"/>
          </a:xfrm>
          <a:prstGeom prst="rect">
            <a:avLst/>
          </a:prstGeom>
        </p:spPr>
        <p:txBody>
          <a:bodyPr wrap="square">
            <a:spAutoFit/>
          </a:bodyPr>
          <a:lstStyle/>
          <a:p>
            <a:pPr defTabSz="685800">
              <a:defRPr/>
            </a:pPr>
            <a:r>
              <a:rPr lang="nb-NO" sz="1500" dirty="0">
                <a:solidFill>
                  <a:srgbClr val="EF5168"/>
                </a:solidFill>
                <a:latin typeface="Barlow" pitchFamily="2" charset="77"/>
              </a:rPr>
              <a:t> </a:t>
            </a:r>
          </a:p>
        </p:txBody>
      </p:sp>
      <p:sp>
        <p:nvSpPr>
          <p:cNvPr id="7" name="Rektangel 6">
            <a:extLst>
              <a:ext uri="{FF2B5EF4-FFF2-40B4-BE49-F238E27FC236}">
                <a16:creationId xmlns:a16="http://schemas.microsoft.com/office/drawing/2014/main" id="{DB220294-D519-614F-B754-747EE960B2FC}"/>
              </a:ext>
            </a:extLst>
          </p:cNvPr>
          <p:cNvSpPr/>
          <p:nvPr/>
        </p:nvSpPr>
        <p:spPr>
          <a:xfrm>
            <a:off x="420709" y="2743292"/>
            <a:ext cx="2480039" cy="276999"/>
          </a:xfrm>
          <a:prstGeom prst="rect">
            <a:avLst/>
          </a:prstGeom>
        </p:spPr>
        <p:txBody>
          <a:bodyPr wrap="square">
            <a:spAutoFit/>
          </a:bodyPr>
          <a:lstStyle/>
          <a:p>
            <a:pPr defTabSz="685800">
              <a:defRPr/>
            </a:pPr>
            <a:endParaRPr lang="nb-NO" sz="1200" dirty="0">
              <a:solidFill>
                <a:srgbClr val="EF5168"/>
              </a:solidFill>
              <a:latin typeface="Barlow" pitchFamily="2" charset="77"/>
            </a:endParaRPr>
          </a:p>
        </p:txBody>
      </p:sp>
      <p:pic>
        <p:nvPicPr>
          <p:cNvPr id="12" name="Bilde 11" descr="Et bilde som inneholder utendørs, person, kvinne, gress&#10;&#10;Automatisk generert beskrivelse">
            <a:extLst>
              <a:ext uri="{FF2B5EF4-FFF2-40B4-BE49-F238E27FC236}">
                <a16:creationId xmlns:a16="http://schemas.microsoft.com/office/drawing/2014/main" id="{7FEE31CE-786D-3E4A-A774-F5673D35CD7D}"/>
              </a:ext>
            </a:extLst>
          </p:cNvPr>
          <p:cNvPicPr>
            <a:picLocks noChangeAspect="1"/>
          </p:cNvPicPr>
          <p:nvPr/>
        </p:nvPicPr>
        <p:blipFill>
          <a:blip r:embed="rId4"/>
          <a:stretch>
            <a:fillRect/>
          </a:stretch>
        </p:blipFill>
        <p:spPr>
          <a:xfrm>
            <a:off x="4551121" y="0"/>
            <a:ext cx="2790420" cy="5143500"/>
          </a:xfrm>
          <a:prstGeom prst="rect">
            <a:avLst/>
          </a:prstGeom>
        </p:spPr>
      </p:pic>
      <p:pic>
        <p:nvPicPr>
          <p:cNvPr id="15" name="Bilde 4">
            <a:extLst>
              <a:ext uri="{FF2B5EF4-FFF2-40B4-BE49-F238E27FC236}">
                <a16:creationId xmlns:a16="http://schemas.microsoft.com/office/drawing/2014/main" id="{92129749-6D07-4EAC-90DB-56A90DB12A4E}"/>
              </a:ext>
            </a:extLst>
          </p:cNvPr>
          <p:cNvPicPr>
            <a:picLocks noChangeAspect="1"/>
          </p:cNvPicPr>
          <p:nvPr/>
        </p:nvPicPr>
        <p:blipFill>
          <a:blip r:embed="rId3"/>
          <a:stretch>
            <a:fillRect/>
          </a:stretch>
        </p:blipFill>
        <p:spPr>
          <a:xfrm>
            <a:off x="579758" y="754185"/>
            <a:ext cx="2258543" cy="456981"/>
          </a:xfrm>
          <a:prstGeom prst="rect">
            <a:avLst/>
          </a:prstGeom>
        </p:spPr>
      </p:pic>
      <p:pic>
        <p:nvPicPr>
          <p:cNvPr id="11" name="Picture 10">
            <a:extLst>
              <a:ext uri="{FF2B5EF4-FFF2-40B4-BE49-F238E27FC236}">
                <a16:creationId xmlns:a16="http://schemas.microsoft.com/office/drawing/2014/main" id="{BF2A2858-27D4-44D4-9C19-80A6A8CB0C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9758" y="1852511"/>
            <a:ext cx="1971291" cy="1781562"/>
          </a:xfrm>
          <a:prstGeom prst="rect">
            <a:avLst/>
          </a:prstGeom>
          <a:noFill/>
          <a:ln>
            <a:noFill/>
          </a:ln>
        </p:spPr>
      </p:pic>
      <p:sp>
        <p:nvSpPr>
          <p:cNvPr id="13" name="TextBox 12">
            <a:extLst>
              <a:ext uri="{FF2B5EF4-FFF2-40B4-BE49-F238E27FC236}">
                <a16:creationId xmlns:a16="http://schemas.microsoft.com/office/drawing/2014/main" id="{167229BB-8BE5-4CC6-BE9B-00E5082BD3EC}"/>
              </a:ext>
            </a:extLst>
          </p:cNvPr>
          <p:cNvSpPr txBox="1"/>
          <p:nvPr/>
        </p:nvSpPr>
        <p:spPr>
          <a:xfrm>
            <a:off x="568038" y="3920783"/>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https://hodebra.no/</a:t>
            </a:r>
          </a:p>
        </p:txBody>
      </p:sp>
    </p:spTree>
    <p:extLst>
      <p:ext uri="{BB962C8B-B14F-4D97-AF65-F5344CB8AC3E}">
        <p14:creationId xmlns:p14="http://schemas.microsoft.com/office/powerpoint/2010/main" val="300161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980DA-CF87-40E2-88C8-CAF09187AEED}"/>
              </a:ext>
            </a:extLst>
          </p:cNvPr>
          <p:cNvPicPr>
            <a:picLocks noChangeAspect="1"/>
          </p:cNvPicPr>
          <p:nvPr/>
        </p:nvPicPr>
        <p:blipFill>
          <a:blip r:embed="rId2"/>
          <a:stretch>
            <a:fillRect/>
          </a:stretch>
        </p:blipFill>
        <p:spPr>
          <a:xfrm>
            <a:off x="99390" y="0"/>
            <a:ext cx="4810539" cy="4180004"/>
          </a:xfrm>
          <a:prstGeom prst="rect">
            <a:avLst/>
          </a:prstGeom>
        </p:spPr>
      </p:pic>
      <p:pic>
        <p:nvPicPr>
          <p:cNvPr id="6" name="Picture 5">
            <a:extLst>
              <a:ext uri="{FF2B5EF4-FFF2-40B4-BE49-F238E27FC236}">
                <a16:creationId xmlns:a16="http://schemas.microsoft.com/office/drawing/2014/main" id="{8AEDB65D-4D46-443C-99ED-6F9E4D81034A}"/>
              </a:ext>
            </a:extLst>
          </p:cNvPr>
          <p:cNvPicPr>
            <a:picLocks noChangeAspect="1"/>
          </p:cNvPicPr>
          <p:nvPr/>
        </p:nvPicPr>
        <p:blipFill>
          <a:blip r:embed="rId3"/>
          <a:stretch>
            <a:fillRect/>
          </a:stretch>
        </p:blipFill>
        <p:spPr>
          <a:xfrm>
            <a:off x="3037234" y="1608484"/>
            <a:ext cx="6007376" cy="3444988"/>
          </a:xfrm>
          <a:prstGeom prst="rect">
            <a:avLst/>
          </a:prstGeom>
          <a:ln>
            <a:solidFill>
              <a:schemeClr val="tx1"/>
            </a:solidFill>
          </a:ln>
        </p:spPr>
      </p:pic>
    </p:spTree>
    <p:extLst>
      <p:ext uri="{BB962C8B-B14F-4D97-AF65-F5344CB8AC3E}">
        <p14:creationId xmlns:p14="http://schemas.microsoft.com/office/powerpoint/2010/main" val="598688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6C7F2D-9064-4AC5-9BC2-B048FB595562}"/>
              </a:ext>
            </a:extLst>
          </p:cNvPr>
          <p:cNvPicPr>
            <a:picLocks noChangeAspect="1"/>
          </p:cNvPicPr>
          <p:nvPr/>
        </p:nvPicPr>
        <p:blipFill>
          <a:blip r:embed="rId3"/>
          <a:stretch>
            <a:fillRect/>
          </a:stretch>
        </p:blipFill>
        <p:spPr>
          <a:xfrm>
            <a:off x="567684" y="181066"/>
            <a:ext cx="3235153" cy="4328942"/>
          </a:xfrm>
          <a:prstGeom prst="rect">
            <a:avLst/>
          </a:prstGeom>
          <a:ln>
            <a:solidFill>
              <a:schemeClr val="tx1"/>
            </a:solidFill>
          </a:ln>
        </p:spPr>
      </p:pic>
      <p:sp>
        <p:nvSpPr>
          <p:cNvPr id="6" name="TextBox 5">
            <a:extLst>
              <a:ext uri="{FF2B5EF4-FFF2-40B4-BE49-F238E27FC236}">
                <a16:creationId xmlns:a16="http://schemas.microsoft.com/office/drawing/2014/main" id="{5F163AB9-AB35-C63C-7492-CE63BF67E674}"/>
              </a:ext>
            </a:extLst>
          </p:cNvPr>
          <p:cNvSpPr txBox="1"/>
          <p:nvPr/>
        </p:nvSpPr>
        <p:spPr>
          <a:xfrm>
            <a:off x="567684" y="4510008"/>
            <a:ext cx="4572000" cy="276999"/>
          </a:xfrm>
          <a:prstGeom prst="rect">
            <a:avLst/>
          </a:prstGeom>
          <a:noFill/>
        </p:spPr>
        <p:txBody>
          <a:bodyPr wrap="square">
            <a:spAutoFit/>
          </a:bodyPr>
          <a:lstStyle/>
          <a:p>
            <a:r>
              <a:rPr lang="nb-NO" sz="1200" dirty="0">
                <a:hlinkClick r:id="rId4"/>
              </a:rPr>
              <a:t>https://pubmed.ncbi.nlm.nih.gov/35584877/</a:t>
            </a:r>
            <a:r>
              <a:rPr lang="nb-NO" sz="1200" dirty="0"/>
              <a:t> </a:t>
            </a:r>
          </a:p>
        </p:txBody>
      </p:sp>
      <p:sp>
        <p:nvSpPr>
          <p:cNvPr id="7" name="TextBox 6">
            <a:extLst>
              <a:ext uri="{FF2B5EF4-FFF2-40B4-BE49-F238E27FC236}">
                <a16:creationId xmlns:a16="http://schemas.microsoft.com/office/drawing/2014/main" id="{34F88F83-7A69-B27B-9393-C961B5BD0245}"/>
              </a:ext>
            </a:extLst>
          </p:cNvPr>
          <p:cNvSpPr txBox="1"/>
          <p:nvPr/>
        </p:nvSpPr>
        <p:spPr>
          <a:xfrm>
            <a:off x="4004316" y="4477721"/>
            <a:ext cx="4572000" cy="307777"/>
          </a:xfrm>
          <a:prstGeom prst="rect">
            <a:avLst/>
          </a:prstGeom>
          <a:noFill/>
        </p:spPr>
        <p:txBody>
          <a:bodyPr wrap="square">
            <a:spAutoFit/>
          </a:bodyPr>
          <a:lstStyle/>
          <a:p>
            <a:r>
              <a:rPr lang="nb-NO" sz="700" dirty="0">
                <a:hlinkClick r:id="rId5"/>
              </a:rPr>
              <a:t>https://www.nrk.no/trondelag/hunt_-44-prosent-av-tenaringsjenter-i-norge-plages-av-stress_-angst-og-tunge-tanker-1.15993034?fbclid=IwAR25Nas_TlW90K0EPePTdxXP9p4m7G_ArGGR35ym9okGiYQloZjvkxt52pQ</a:t>
            </a:r>
            <a:r>
              <a:rPr lang="nb-NO" sz="700" dirty="0"/>
              <a:t> </a:t>
            </a:r>
          </a:p>
        </p:txBody>
      </p:sp>
      <p:pic>
        <p:nvPicPr>
          <p:cNvPr id="4" name="Picture 3">
            <a:extLst>
              <a:ext uri="{FF2B5EF4-FFF2-40B4-BE49-F238E27FC236}">
                <a16:creationId xmlns:a16="http://schemas.microsoft.com/office/drawing/2014/main" id="{46D9E02B-B5D9-FCF2-4F33-C995F58763BB}"/>
              </a:ext>
            </a:extLst>
          </p:cNvPr>
          <p:cNvPicPr>
            <a:picLocks noChangeAspect="1"/>
          </p:cNvPicPr>
          <p:nvPr/>
        </p:nvPicPr>
        <p:blipFill>
          <a:blip r:embed="rId6"/>
          <a:stretch>
            <a:fillRect/>
          </a:stretch>
        </p:blipFill>
        <p:spPr>
          <a:xfrm>
            <a:off x="4092570" y="181066"/>
            <a:ext cx="4483746" cy="3179820"/>
          </a:xfrm>
          <a:prstGeom prst="rect">
            <a:avLst/>
          </a:prstGeom>
        </p:spPr>
      </p:pic>
    </p:spTree>
    <p:extLst>
      <p:ext uri="{BB962C8B-B14F-4D97-AF65-F5344CB8AC3E}">
        <p14:creationId xmlns:p14="http://schemas.microsoft.com/office/powerpoint/2010/main" val="3656762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00097"/>
            <a:ext cx="8229600" cy="857250"/>
          </a:xfrm>
        </p:spPr>
        <p:txBody>
          <a:bodyPr>
            <a:normAutofit/>
          </a:bodyPr>
          <a:lstStyle/>
          <a:p>
            <a:pPr algn="ctr"/>
            <a:r>
              <a:rPr lang="nb-NO" sz="2800" dirty="0">
                <a:latin typeface="+mn-lt"/>
              </a:rPr>
              <a:t>Angst/depresjon symptomer (SCL-5)</a:t>
            </a:r>
          </a:p>
        </p:txBody>
      </p:sp>
      <p:pic>
        <p:nvPicPr>
          <p:cNvPr id="4" name="Picture 3"/>
          <p:cNvPicPr>
            <a:picLocks noChangeAspect="1"/>
          </p:cNvPicPr>
          <p:nvPr/>
        </p:nvPicPr>
        <p:blipFill>
          <a:blip r:embed="rId2"/>
          <a:stretch>
            <a:fillRect/>
          </a:stretch>
        </p:blipFill>
        <p:spPr>
          <a:xfrm>
            <a:off x="400050" y="1843957"/>
            <a:ext cx="8286750" cy="2457450"/>
          </a:xfrm>
          <a:prstGeom prst="rect">
            <a:avLst/>
          </a:prstGeom>
        </p:spPr>
      </p:pic>
      <p:sp>
        <p:nvSpPr>
          <p:cNvPr id="5" name="Rectangle 4"/>
          <p:cNvSpPr/>
          <p:nvPr/>
        </p:nvSpPr>
        <p:spPr>
          <a:xfrm>
            <a:off x="286248" y="893952"/>
            <a:ext cx="8246904" cy="400110"/>
          </a:xfrm>
          <a:prstGeom prst="rect">
            <a:avLst/>
          </a:prstGeom>
        </p:spPr>
        <p:txBody>
          <a:bodyPr wrap="square">
            <a:spAutoFit/>
          </a:bodyPr>
          <a:lstStyle/>
          <a:p>
            <a:r>
              <a:rPr lang="en-US" sz="2000" dirty="0"/>
              <a:t>        Hopkins Symptom Check List (SCL-5</a:t>
            </a:r>
            <a:r>
              <a:rPr lang="nb-NO" sz="2000" dirty="0"/>
              <a:t>). Validert kortversjon av </a:t>
            </a:r>
            <a:r>
              <a:rPr lang="en-US" sz="2000" dirty="0"/>
              <a:t>SCL-25.</a:t>
            </a:r>
          </a:p>
        </p:txBody>
      </p:sp>
      <p:sp>
        <p:nvSpPr>
          <p:cNvPr id="6" name="TextBox 5"/>
          <p:cNvSpPr txBox="1"/>
          <p:nvPr/>
        </p:nvSpPr>
        <p:spPr>
          <a:xfrm>
            <a:off x="5719561" y="4116742"/>
            <a:ext cx="2768707" cy="369332"/>
          </a:xfrm>
          <a:prstGeom prst="rect">
            <a:avLst/>
          </a:prstGeom>
          <a:noFill/>
        </p:spPr>
        <p:txBody>
          <a:bodyPr wrap="none" rtlCol="0">
            <a:spAutoFit/>
          </a:bodyPr>
          <a:lstStyle/>
          <a:p>
            <a:r>
              <a:rPr lang="nb-NO" dirty="0"/>
              <a:t>1              2              3            4</a:t>
            </a:r>
          </a:p>
        </p:txBody>
      </p:sp>
    </p:spTree>
    <p:extLst>
      <p:ext uri="{BB962C8B-B14F-4D97-AF65-F5344CB8AC3E}">
        <p14:creationId xmlns:p14="http://schemas.microsoft.com/office/powerpoint/2010/main" val="378492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F4D2-38B3-4A20-AE6D-E2213D6AEFEA}"/>
              </a:ext>
            </a:extLst>
          </p:cNvPr>
          <p:cNvSpPr>
            <a:spLocks noGrp="1"/>
          </p:cNvSpPr>
          <p:nvPr>
            <p:ph type="title"/>
          </p:nvPr>
        </p:nvSpPr>
        <p:spPr/>
        <p:txBody>
          <a:bodyPr>
            <a:normAutofit fontScale="90000"/>
          </a:bodyPr>
          <a:lstStyle/>
          <a:p>
            <a:r>
              <a:rPr lang="nb-NO" dirty="0"/>
              <a:t>Økning i angst- og </a:t>
            </a:r>
            <a:r>
              <a:rPr lang="nb-NO" i="1" dirty="0"/>
              <a:t>depresjons-symptomer</a:t>
            </a:r>
            <a:r>
              <a:rPr lang="nb-NO" dirty="0"/>
              <a:t> blant ungdom, Ung-HUNT</a:t>
            </a:r>
          </a:p>
        </p:txBody>
      </p:sp>
      <p:pic>
        <p:nvPicPr>
          <p:cNvPr id="4" name="Picture 3">
            <a:extLst>
              <a:ext uri="{FF2B5EF4-FFF2-40B4-BE49-F238E27FC236}">
                <a16:creationId xmlns:a16="http://schemas.microsoft.com/office/drawing/2014/main" id="{75AD6556-3FE0-4D79-BFBF-535179B08AC2}"/>
              </a:ext>
            </a:extLst>
          </p:cNvPr>
          <p:cNvPicPr>
            <a:picLocks noChangeAspect="1"/>
          </p:cNvPicPr>
          <p:nvPr/>
        </p:nvPicPr>
        <p:blipFill>
          <a:blip r:embed="rId2"/>
          <a:stretch>
            <a:fillRect/>
          </a:stretch>
        </p:blipFill>
        <p:spPr>
          <a:xfrm>
            <a:off x="543464" y="1377289"/>
            <a:ext cx="4217238" cy="3192712"/>
          </a:xfrm>
          <a:prstGeom prst="rect">
            <a:avLst/>
          </a:prstGeom>
        </p:spPr>
      </p:pic>
      <p:sp>
        <p:nvSpPr>
          <p:cNvPr id="5" name="TextBox 4">
            <a:extLst>
              <a:ext uri="{FF2B5EF4-FFF2-40B4-BE49-F238E27FC236}">
                <a16:creationId xmlns:a16="http://schemas.microsoft.com/office/drawing/2014/main" id="{A2CC72C6-42B4-44DB-81E9-0399C062C0EF}"/>
              </a:ext>
            </a:extLst>
          </p:cNvPr>
          <p:cNvSpPr txBox="1"/>
          <p:nvPr/>
        </p:nvSpPr>
        <p:spPr>
          <a:xfrm>
            <a:off x="1587260" y="4310069"/>
            <a:ext cx="3638368" cy="369332"/>
          </a:xfrm>
          <a:prstGeom prst="rect">
            <a:avLst/>
          </a:prstGeom>
          <a:solidFill>
            <a:schemeClr val="bg1"/>
          </a:solidFill>
        </p:spPr>
        <p:txBody>
          <a:bodyPr wrap="none" rtlCol="0">
            <a:spAutoFit/>
          </a:bodyPr>
          <a:lstStyle/>
          <a:p>
            <a:r>
              <a:rPr lang="nb-NO" dirty="0"/>
              <a:t>Jenter                 Gutter           13-19 år</a:t>
            </a:r>
          </a:p>
        </p:txBody>
      </p:sp>
    </p:spTree>
    <p:extLst>
      <p:ext uri="{BB962C8B-B14F-4D97-AF65-F5344CB8AC3E}">
        <p14:creationId xmlns:p14="http://schemas.microsoft.com/office/powerpoint/2010/main" val="17101426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DB58C8134B304E8722528DF46508C9" ma:contentTypeVersion="13" ma:contentTypeDescription="Create a new document." ma:contentTypeScope="" ma:versionID="541be2f4e790da0f82eed58ab971b636">
  <xsd:schema xmlns:xsd="http://www.w3.org/2001/XMLSchema" xmlns:xs="http://www.w3.org/2001/XMLSchema" xmlns:p="http://schemas.microsoft.com/office/2006/metadata/properties" xmlns:ns3="1d2ad661-40b4-4211-810e-9f8311f21e61" xmlns:ns4="e3bebc04-41cd-4c9b-8948-0bf19cce4780" targetNamespace="http://schemas.microsoft.com/office/2006/metadata/properties" ma:root="true" ma:fieldsID="cd1a74e2360debd77114b401d882385d" ns3:_="" ns4:_="">
    <xsd:import namespace="1d2ad661-40b4-4211-810e-9f8311f21e61"/>
    <xsd:import namespace="e3bebc04-41cd-4c9b-8948-0bf19cce478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ad661-40b4-4211-810e-9f8311f21e6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bebc04-41cd-4c9b-8948-0bf19cce478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54F11A-784D-4DBE-AF34-C74C14B8B26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3bebc04-41cd-4c9b-8948-0bf19cce4780"/>
    <ds:schemaRef ds:uri="1d2ad661-40b4-4211-810e-9f8311f21e61"/>
    <ds:schemaRef ds:uri="http://www.w3.org/XML/1998/namespace"/>
    <ds:schemaRef ds:uri="http://purl.org/dc/dcmitype/"/>
  </ds:schemaRefs>
</ds:datastoreItem>
</file>

<file path=customXml/itemProps2.xml><?xml version="1.0" encoding="utf-8"?>
<ds:datastoreItem xmlns:ds="http://schemas.openxmlformats.org/officeDocument/2006/customXml" ds:itemID="{9EA8380E-0C94-4176-8F12-C3125CDE64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ad661-40b4-4211-810e-9f8311f21e61"/>
    <ds:schemaRef ds:uri="e3bebc04-41cd-4c9b-8948-0bf19cce47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3F70DF-C4BF-40B2-A82E-53C6A3C143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2563</Words>
  <Application>Microsoft Office PowerPoint</Application>
  <PresentationFormat>On-screen Show (16:9)</PresentationFormat>
  <Paragraphs>298</Paragraphs>
  <Slides>56</Slides>
  <Notes>13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Arial</vt:lpstr>
      <vt:lpstr>Arial</vt:lpstr>
      <vt:lpstr>Barlow</vt:lpstr>
      <vt:lpstr>BlinkMacSystemFont</vt:lpstr>
      <vt:lpstr>Calibri</vt:lpstr>
      <vt:lpstr>Raleway</vt:lpstr>
      <vt:lpstr>Segoe UI</vt:lpstr>
      <vt:lpstr>Office-tema</vt:lpstr>
      <vt:lpstr>Chart</vt:lpstr>
      <vt:lpstr>PowerPoint Presentation</vt:lpstr>
      <vt:lpstr>PowerPoint Presentation</vt:lpstr>
      <vt:lpstr>PowerPoint Presentation</vt:lpstr>
      <vt:lpstr>Psykisk folkehelse, status og utvikling</vt:lpstr>
      <vt:lpstr>PowerPoint Presentation</vt:lpstr>
      <vt:lpstr>PowerPoint Presentation</vt:lpstr>
      <vt:lpstr>PowerPoint Presentation</vt:lpstr>
      <vt:lpstr>Angst/depresjon symptomer (SCL-5)</vt:lpstr>
      <vt:lpstr>Økning i angst- og depresjons-symptomer blant ungdom, Ung-HUNT</vt:lpstr>
      <vt:lpstr>Hospital anxiety and depression scale</vt:lpstr>
      <vt:lpstr>Depresjonssymptomer, kvinner</vt:lpstr>
      <vt:lpstr>Depresjonssymptomer, menn</vt:lpstr>
      <vt:lpstr>Angstsymptomer, kvinner</vt:lpstr>
      <vt:lpstr>Angstsymptomer, menn</vt:lpstr>
      <vt:lpstr>Dårlig livskvalitet, kvinner</vt:lpstr>
      <vt:lpstr>Dårlig livskvalitet, menn</vt:lpstr>
      <vt:lpstr>PowerPoint Presentation</vt:lpstr>
      <vt:lpstr>Summe to og to Hva tenket dere om denne utviklingen? Kommentarer?</vt:lpstr>
      <vt:lpstr>Hvordan kom vi dit?</vt:lpstr>
      <vt:lpstr>Samfunn og helse</vt:lpstr>
      <vt:lpstr>Store atferdsendringer blant unge etter 2010</vt:lpstr>
      <vt:lpstr>PowerPoint Presentation</vt:lpstr>
      <vt:lpstr>PowerPoint Presentation</vt:lpstr>
      <vt:lpstr>Tidsånden, holdninger og normer Før                                          Nå</vt:lpstr>
      <vt:lpstr>Hva utdanner vi unger til?</vt:lpstr>
      <vt:lpstr>Nye utfordringer for nye generasjoner</vt:lpstr>
      <vt:lpstr>Hvordan griper vi tak i disse utfordringene?</vt:lpstr>
      <vt:lpstr>Summe to og to Hva tenker dere om de unges situasjon i dag? Kommentarer?</vt:lpstr>
      <vt:lpstr>Menneskers grunnleggende behov   Å ha en betydning «To matter!»  Bidra med noe verdifull Føle seg verdifull </vt:lpstr>
      <vt:lpstr>Summe to og to Er denne teorien relevant for deres arbeid i det daglige? Kommentarer?</vt:lpstr>
      <vt:lpstr>Vårt verktøy er ABCen til god psykisk helse:</vt:lpstr>
      <vt:lpstr>PowerPoint Presentation</vt:lpstr>
      <vt:lpstr>PowerPoint Presentation</vt:lpstr>
      <vt:lpstr>ABC understøtter folks grunnleggende behov   </vt:lpstr>
      <vt:lpstr>ABC virker positivt på alle uansett aktuell mental helse</vt:lpstr>
      <vt:lpstr>Helsefremming på alle nivå</vt:lpstr>
      <vt:lpstr>Folkehelsearbeid trenger tiltak på alle nivå</vt:lpstr>
      <vt:lpstr>Samfunnsnivå</vt:lpstr>
      <vt:lpstr>Kommune og organisasjonsnivå</vt:lpstr>
      <vt:lpstr>PowerPoint Presentation</vt:lpstr>
      <vt:lpstr>PowerPoint Presentation</vt:lpstr>
      <vt:lpstr>PowerPoint Presentation</vt:lpstr>
      <vt:lpstr>PowerPoint Presentation</vt:lpstr>
      <vt:lpstr>ABC i klinikken, gruppe/individnivå</vt:lpstr>
      <vt:lpstr>Enkelt spørreskjema finnes på nettsidene og er en god start</vt:lpstr>
      <vt:lpstr>21 gode grunner til å ta i bruk ABC</vt:lpstr>
      <vt:lpstr>Fra opplysning til bedre psykisk helse</vt:lpstr>
      <vt:lpstr>PowerPoint Presentation</vt:lpstr>
      <vt:lpstr>PowerPoint Presentation</vt:lpstr>
      <vt:lpstr>Summe to og to Hvordan bruke ABC i skolene? Kommentarer?</vt:lpstr>
      <vt:lpstr>Hodebra forskning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Steinar Krokstad</dc:creator>
  <cp:lastModifiedBy>Steinar Krokstad</cp:lastModifiedBy>
  <cp:revision>17</cp:revision>
  <dcterms:created xsi:type="dcterms:W3CDTF">2020-11-30T07:07:22Z</dcterms:created>
  <dcterms:modified xsi:type="dcterms:W3CDTF">2022-09-11T10:23:50Z</dcterms:modified>
</cp:coreProperties>
</file>