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8"/>
  </p:notesMasterIdLst>
  <p:sldIdLst>
    <p:sldId id="256" r:id="rId5"/>
    <p:sldId id="257" r:id="rId6"/>
    <p:sldId id="268" r:id="rId7"/>
    <p:sldId id="305" r:id="rId8"/>
    <p:sldId id="279" r:id="rId9"/>
    <p:sldId id="293" r:id="rId10"/>
    <p:sldId id="274" r:id="rId11"/>
    <p:sldId id="282" r:id="rId12"/>
    <p:sldId id="3540" r:id="rId13"/>
    <p:sldId id="3541" r:id="rId14"/>
    <p:sldId id="3542" r:id="rId15"/>
    <p:sldId id="259" r:id="rId16"/>
    <p:sldId id="3536" r:id="rId17"/>
    <p:sldId id="3532" r:id="rId18"/>
    <p:sldId id="3569" r:id="rId19"/>
    <p:sldId id="3516" r:id="rId20"/>
    <p:sldId id="261" r:id="rId21"/>
    <p:sldId id="362" r:id="rId22"/>
    <p:sldId id="3550" r:id="rId23"/>
    <p:sldId id="3537" r:id="rId24"/>
    <p:sldId id="3551" r:id="rId25"/>
    <p:sldId id="3571" r:id="rId26"/>
    <p:sldId id="3555" r:id="rId27"/>
    <p:sldId id="3564" r:id="rId28"/>
    <p:sldId id="3565" r:id="rId29"/>
    <p:sldId id="3566" r:id="rId30"/>
    <p:sldId id="662" r:id="rId31"/>
    <p:sldId id="3567" r:id="rId32"/>
    <p:sldId id="3568" r:id="rId33"/>
    <p:sldId id="3559" r:id="rId34"/>
    <p:sldId id="3563" r:id="rId35"/>
    <p:sldId id="3572" r:id="rId36"/>
    <p:sldId id="1888" r:id="rId37"/>
    <p:sldId id="1881" r:id="rId38"/>
    <p:sldId id="1882" r:id="rId39"/>
    <p:sldId id="1889" r:id="rId40"/>
    <p:sldId id="3573" r:id="rId41"/>
    <p:sldId id="431" r:id="rId42"/>
    <p:sldId id="3562" r:id="rId43"/>
    <p:sldId id="3574" r:id="rId44"/>
    <p:sldId id="3558" r:id="rId45"/>
    <p:sldId id="440" r:id="rId46"/>
    <p:sldId id="258"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BC6EEC-C611-413E-83A6-9249CF1D6310}" v="284" dt="2022-09-14T11:40:24.665"/>
    <p1510:client id="{50B74318-8DC3-4885-B205-B48EB2E3E4C6}" v="478" dt="2022-09-13T13:11:18.8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074" autoAdjust="0"/>
  </p:normalViewPr>
  <p:slideViewPr>
    <p:cSldViewPr snapToGrid="0">
      <p:cViewPr varScale="1">
        <p:scale>
          <a:sx n="99" d="100"/>
          <a:sy n="99" d="100"/>
        </p:scale>
        <p:origin x="99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18794F-72BA-4B4A-9007-748CDFBD7313}" type="datetimeFigureOut">
              <a:rPr lang="nb-NO" smtClean="0"/>
              <a:t>14.09.2022</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16922E-4154-422F-96E4-8ECC57E83A74}" type="slidenum">
              <a:rPr lang="nb-NO" smtClean="0"/>
              <a:t>‹#›</a:t>
            </a:fld>
            <a:endParaRPr lang="nb-NO"/>
          </a:p>
        </p:txBody>
      </p:sp>
    </p:spTree>
    <p:extLst>
      <p:ext uri="{BB962C8B-B14F-4D97-AF65-F5344CB8AC3E}">
        <p14:creationId xmlns:p14="http://schemas.microsoft.com/office/powerpoint/2010/main" val="411435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Hva skal vi anbefale for våre ungdommer (og voksne) for å få sikker jobb og trygg framtid?</a:t>
            </a:r>
            <a:br>
              <a:rPr lang="nb-NO" dirty="0"/>
            </a:br>
            <a:endParaRPr lang="nb-NO" dirty="0"/>
          </a:p>
          <a:p>
            <a:endParaRPr lang="nb-NO" dirty="0"/>
          </a:p>
        </p:txBody>
      </p:sp>
      <p:sp>
        <p:nvSpPr>
          <p:cNvPr id="4" name="Plassholder for lysbildenummer 3"/>
          <p:cNvSpPr>
            <a:spLocks noGrp="1"/>
          </p:cNvSpPr>
          <p:nvPr>
            <p:ph type="sldNum" sz="quarter" idx="5"/>
          </p:nvPr>
        </p:nvSpPr>
        <p:spPr/>
        <p:txBody>
          <a:bodyPr/>
          <a:lstStyle/>
          <a:p>
            <a:fld id="{8316922E-4154-422F-96E4-8ECC57E83A74}" type="slidenum">
              <a:rPr lang="nb-NO" smtClean="0"/>
              <a:t>2</a:t>
            </a:fld>
            <a:endParaRPr lang="nb-NO"/>
          </a:p>
        </p:txBody>
      </p:sp>
    </p:spTree>
    <p:extLst>
      <p:ext uri="{BB962C8B-B14F-4D97-AF65-F5344CB8AC3E}">
        <p14:creationId xmlns:p14="http://schemas.microsoft.com/office/powerpoint/2010/main" val="338599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D7C3AD3C-3E16-4281-BF1B-5678ADE0C4FA}" type="slidenum">
              <a:rPr lang="nb-NO" smtClean="0"/>
              <a:t>7</a:t>
            </a:fld>
            <a:endParaRPr lang="nb-NO"/>
          </a:p>
        </p:txBody>
      </p:sp>
    </p:spTree>
    <p:extLst>
      <p:ext uri="{BB962C8B-B14F-4D97-AF65-F5344CB8AC3E}">
        <p14:creationId xmlns:p14="http://schemas.microsoft.com/office/powerpoint/2010/main" val="2715528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Stramt betyr at det er </a:t>
            </a:r>
            <a:r>
              <a:rPr lang="nb-NO" dirty="0" err="1"/>
              <a:t>vankelig</a:t>
            </a:r>
            <a:r>
              <a:rPr lang="nb-NO" dirty="0"/>
              <a:t> å skaffe kompetanse. Samtidig skal det da være alle tiders mulighet til å komme inn i arbeidslivet. Bytte jobb osv. </a:t>
            </a:r>
          </a:p>
        </p:txBody>
      </p:sp>
      <p:sp>
        <p:nvSpPr>
          <p:cNvPr id="4" name="Plassholder for lysbildenummer 3"/>
          <p:cNvSpPr>
            <a:spLocks noGrp="1"/>
          </p:cNvSpPr>
          <p:nvPr>
            <p:ph type="sldNum" sz="quarter" idx="5"/>
          </p:nvPr>
        </p:nvSpPr>
        <p:spPr/>
        <p:txBody>
          <a:bodyPr/>
          <a:lstStyle/>
          <a:p>
            <a:fld id="{8316922E-4154-422F-96E4-8ECC57E83A74}" type="slidenum">
              <a:rPr lang="nb-NO" smtClean="0"/>
              <a:t>12</a:t>
            </a:fld>
            <a:endParaRPr lang="nb-NO"/>
          </a:p>
        </p:txBody>
      </p:sp>
    </p:spTree>
    <p:extLst>
      <p:ext uri="{BB962C8B-B14F-4D97-AF65-F5344CB8AC3E}">
        <p14:creationId xmlns:p14="http://schemas.microsoft.com/office/powerpoint/2010/main" val="477483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err="1"/>
              <a:t>Ansattestatistikken</a:t>
            </a:r>
            <a:r>
              <a:rPr lang="nb-NO" dirty="0"/>
              <a:t> har med kvartalstall…</a:t>
            </a:r>
          </a:p>
        </p:txBody>
      </p:sp>
      <p:sp>
        <p:nvSpPr>
          <p:cNvPr id="4" name="Plassholder for lysbildenummer 3"/>
          <p:cNvSpPr>
            <a:spLocks noGrp="1"/>
          </p:cNvSpPr>
          <p:nvPr>
            <p:ph type="sldNum" sz="quarter" idx="5"/>
          </p:nvPr>
        </p:nvSpPr>
        <p:spPr/>
        <p:txBody>
          <a:bodyPr/>
          <a:lstStyle/>
          <a:p>
            <a:fld id="{8316922E-4154-422F-96E4-8ECC57E83A74}" type="slidenum">
              <a:rPr lang="nb-NO" smtClean="0"/>
              <a:t>13</a:t>
            </a:fld>
            <a:endParaRPr lang="nb-NO"/>
          </a:p>
        </p:txBody>
      </p:sp>
    </p:spTree>
    <p:extLst>
      <p:ext uri="{BB962C8B-B14F-4D97-AF65-F5344CB8AC3E}">
        <p14:creationId xmlns:p14="http://schemas.microsoft.com/office/powerpoint/2010/main" val="3056494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AD15EF74-4750-4679-8E9C-6F3F6AF28919}" type="slidenum">
              <a:rPr lang="nb-NO" smtClean="0"/>
              <a:t>18</a:t>
            </a:fld>
            <a:endParaRPr lang="nb-NO"/>
          </a:p>
        </p:txBody>
      </p:sp>
    </p:spTree>
    <p:extLst>
      <p:ext uri="{BB962C8B-B14F-4D97-AF65-F5344CB8AC3E}">
        <p14:creationId xmlns:p14="http://schemas.microsoft.com/office/powerpoint/2010/main" val="3704849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AD15EF74-4750-4679-8E9C-6F3F6AF28919}" type="slidenum">
              <a:rPr lang="nb-NO" smtClean="0"/>
              <a:t>22</a:t>
            </a:fld>
            <a:endParaRPr lang="nb-NO"/>
          </a:p>
        </p:txBody>
      </p:sp>
    </p:spTree>
    <p:extLst>
      <p:ext uri="{BB962C8B-B14F-4D97-AF65-F5344CB8AC3E}">
        <p14:creationId xmlns:p14="http://schemas.microsoft.com/office/powerpoint/2010/main" val="2724978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Intervjuer gjennomført februar-mars</a:t>
            </a:r>
          </a:p>
        </p:txBody>
      </p:sp>
      <p:sp>
        <p:nvSpPr>
          <p:cNvPr id="4" name="Plassholder for lysbildenummer 3"/>
          <p:cNvSpPr>
            <a:spLocks noGrp="1"/>
          </p:cNvSpPr>
          <p:nvPr>
            <p:ph type="sldNum" sz="quarter" idx="5"/>
          </p:nvPr>
        </p:nvSpPr>
        <p:spPr/>
        <p:txBody>
          <a:bodyPr/>
          <a:lstStyle/>
          <a:p>
            <a:fld id="{8316922E-4154-422F-96E4-8ECC57E83A74}" type="slidenum">
              <a:rPr lang="nb-NO" smtClean="0"/>
              <a:t>33</a:t>
            </a:fld>
            <a:endParaRPr lang="nb-NO"/>
          </a:p>
        </p:txBody>
      </p:sp>
    </p:spTree>
    <p:extLst>
      <p:ext uri="{BB962C8B-B14F-4D97-AF65-F5344CB8AC3E}">
        <p14:creationId xmlns:p14="http://schemas.microsoft.com/office/powerpoint/2010/main" val="417255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6FAF0659-5CA6-4A63-94CB-D23EA0FB60D1}" type="slidenum">
              <a:rPr lang="nb-NO" smtClean="0"/>
              <a:t>41</a:t>
            </a:fld>
            <a:endParaRPr lang="nb-NO"/>
          </a:p>
        </p:txBody>
      </p:sp>
    </p:spTree>
    <p:extLst>
      <p:ext uri="{BB962C8B-B14F-4D97-AF65-F5344CB8AC3E}">
        <p14:creationId xmlns:p14="http://schemas.microsoft.com/office/powerpoint/2010/main" val="6744155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18" name="grafikk">
            <a:extLst>
              <a:ext uri="{FF2B5EF4-FFF2-40B4-BE49-F238E27FC236}">
                <a16:creationId xmlns:a16="http://schemas.microsoft.com/office/drawing/2014/main" id="{36A72C8F-C33A-45AB-91BF-D23C7D50EEE5}"/>
              </a:ext>
            </a:extLst>
          </p:cNvPr>
          <p:cNvSpPr/>
          <p:nvPr userDrawn="1"/>
        </p:nvSpPr>
        <p:spPr>
          <a:xfrm>
            <a:off x="1" y="1548194"/>
            <a:ext cx="12193524" cy="53098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solidFill>
                <a:srgbClr val="FFFFFF"/>
              </a:solidFill>
            </a:endParaRPr>
          </a:p>
        </p:txBody>
      </p:sp>
      <p:sp>
        <p:nvSpPr>
          <p:cNvPr id="2" name="Title 1"/>
          <p:cNvSpPr>
            <a:spLocks noGrp="1"/>
          </p:cNvSpPr>
          <p:nvPr>
            <p:ph type="ctrTitle"/>
          </p:nvPr>
        </p:nvSpPr>
        <p:spPr>
          <a:xfrm>
            <a:off x="914400" y="2535896"/>
            <a:ext cx="10363200" cy="1121846"/>
          </a:xfrm>
        </p:spPr>
        <p:txBody>
          <a:bodyPr anchor="b">
            <a:normAutofit/>
          </a:bodyPr>
          <a:lstStyle>
            <a:lvl1pPr algn="ctr">
              <a:defRPr sz="4050">
                <a:solidFill>
                  <a:srgbClr val="FFFFFF"/>
                </a:solidFill>
              </a:defRPr>
            </a:lvl1pPr>
          </a:lstStyle>
          <a:p>
            <a:r>
              <a:rPr lang="nb-NO"/>
              <a:t>Klikk for å redigere tittelstil</a:t>
            </a:r>
            <a:endParaRPr lang="en-US"/>
          </a:p>
        </p:txBody>
      </p:sp>
      <p:sp>
        <p:nvSpPr>
          <p:cNvPr id="3" name="Subtitle 2"/>
          <p:cNvSpPr>
            <a:spLocks noGrp="1"/>
          </p:cNvSpPr>
          <p:nvPr>
            <p:ph type="subTitle" idx="1"/>
          </p:nvPr>
        </p:nvSpPr>
        <p:spPr>
          <a:xfrm>
            <a:off x="914400" y="3795998"/>
            <a:ext cx="10363200" cy="984885"/>
          </a:xfrm>
        </p:spPr>
        <p:txBody>
          <a:bodyPr>
            <a:normAutofit/>
          </a:bodyPr>
          <a:lstStyle>
            <a:lvl1pPr marL="0" indent="0" algn="ctr">
              <a:buNone/>
              <a:defRPr sz="32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US"/>
          </a:p>
        </p:txBody>
      </p:sp>
      <p:sp>
        <p:nvSpPr>
          <p:cNvPr id="4" name="tittelside" hidden="1">
            <a:extLst>
              <a:ext uri="{FF2B5EF4-FFF2-40B4-BE49-F238E27FC236}">
                <a16:creationId xmlns:a16="http://schemas.microsoft.com/office/drawing/2014/main" id="{42594168-4B05-4509-8809-6558E9660824}"/>
              </a:ext>
            </a:extLst>
          </p:cNvPr>
          <p:cNvSpPr/>
          <p:nvPr userDrawn="1"/>
        </p:nvSpPr>
        <p:spPr>
          <a:xfrm>
            <a:off x="449705" y="97436"/>
            <a:ext cx="779488" cy="2323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solidFill>
                <a:srgbClr val="FFFFFF"/>
              </a:solidFill>
            </a:endParaRPr>
          </a:p>
        </p:txBody>
      </p:sp>
      <p:pic>
        <p:nvPicPr>
          <p:cNvPr id="7" name="Bilde 6">
            <a:extLst>
              <a:ext uri="{FF2B5EF4-FFF2-40B4-BE49-F238E27FC236}">
                <a16:creationId xmlns:a16="http://schemas.microsoft.com/office/drawing/2014/main" id="{53C00A96-9228-4E6E-AE76-CA1B57587F0A}"/>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20089" y="471764"/>
            <a:ext cx="2431899" cy="580999"/>
          </a:xfrm>
          <a:prstGeom prst="rect">
            <a:avLst/>
          </a:prstGeom>
        </p:spPr>
      </p:pic>
    </p:spTree>
    <p:extLst>
      <p:ext uri="{BB962C8B-B14F-4D97-AF65-F5344CB8AC3E}">
        <p14:creationId xmlns:p14="http://schemas.microsoft.com/office/powerpoint/2010/main" val="1749673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cap="none" baseline="0"/>
            </a:lvl1pPr>
          </a:lstStyle>
          <a:p>
            <a:r>
              <a:rPr lang="nb-NO"/>
              <a:t>Klikk for å redigere tittelstil</a:t>
            </a:r>
            <a:endParaRPr lang="en-US"/>
          </a:p>
        </p:txBody>
      </p:sp>
      <p:sp>
        <p:nvSpPr>
          <p:cNvPr id="3" name="Date Placeholder 2"/>
          <p:cNvSpPr>
            <a:spLocks noGrp="1"/>
          </p:cNvSpPr>
          <p:nvPr>
            <p:ph type="dt" sz="half" idx="10"/>
          </p:nvPr>
        </p:nvSpPr>
        <p:spPr/>
        <p:txBody>
          <a:bodyPr/>
          <a:lstStyle/>
          <a:p>
            <a:fld id="{6A1A0E74-B8A8-4360-A367-9FF538085BF2}" type="datetimeFigureOut">
              <a:rPr lang="nb-NO" smtClean="0"/>
              <a:t>14.09.2022</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36457444-737A-4256-A71F-2C8225BFF095}" type="slidenum">
              <a:rPr lang="nb-NO" smtClean="0"/>
              <a:t>‹#›</a:t>
            </a:fld>
            <a:endParaRPr lang="nb-NO"/>
          </a:p>
        </p:txBody>
      </p:sp>
    </p:spTree>
    <p:extLst>
      <p:ext uri="{BB962C8B-B14F-4D97-AF65-F5344CB8AC3E}">
        <p14:creationId xmlns:p14="http://schemas.microsoft.com/office/powerpoint/2010/main" val="614398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1A0E74-B8A8-4360-A367-9FF538085BF2}" type="datetimeFigureOut">
              <a:rPr lang="nb-NO" smtClean="0"/>
              <a:t>14.09.2022</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36457444-737A-4256-A71F-2C8225BFF095}" type="slidenum">
              <a:rPr lang="nb-NO" smtClean="0"/>
              <a:t>‹#›</a:t>
            </a:fld>
            <a:endParaRPr lang="nb-NO"/>
          </a:p>
        </p:txBody>
      </p:sp>
    </p:spTree>
    <p:extLst>
      <p:ext uri="{BB962C8B-B14F-4D97-AF65-F5344CB8AC3E}">
        <p14:creationId xmlns:p14="http://schemas.microsoft.com/office/powerpoint/2010/main" val="14464973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Logoside">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A63DFC49-49A2-44B8-B23A-B4A841426F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74795" y="2102571"/>
            <a:ext cx="2442410" cy="2422259"/>
          </a:xfrm>
          <a:prstGeom prst="rect">
            <a:avLst/>
          </a:prstGeom>
        </p:spPr>
      </p:pic>
      <p:sp>
        <p:nvSpPr>
          <p:cNvPr id="2" name="TekstSylinder 1">
            <a:extLst>
              <a:ext uri="{FF2B5EF4-FFF2-40B4-BE49-F238E27FC236}">
                <a16:creationId xmlns:a16="http://schemas.microsoft.com/office/drawing/2014/main" id="{0547DE91-F021-4E3A-9BBE-7FC68723FEC6}"/>
              </a:ext>
            </a:extLst>
          </p:cNvPr>
          <p:cNvSpPr txBox="1"/>
          <p:nvPr userDrawn="1"/>
        </p:nvSpPr>
        <p:spPr>
          <a:xfrm>
            <a:off x="2316480" y="5035631"/>
            <a:ext cx="7559040" cy="292388"/>
          </a:xfrm>
          <a:prstGeom prst="rect">
            <a:avLst/>
          </a:prstGeom>
          <a:noFill/>
        </p:spPr>
        <p:txBody>
          <a:bodyPr wrap="square" rtlCol="0">
            <a:spAutoFit/>
          </a:bodyPr>
          <a:lstStyle/>
          <a:p>
            <a:pPr algn="ctr"/>
            <a:r>
              <a:rPr lang="nb-NO" sz="1300"/>
              <a:t>trondelagfylke.no | fb.com/</a:t>
            </a:r>
            <a:r>
              <a:rPr lang="nb-NO" sz="1300" err="1"/>
              <a:t>trondelagfylke</a:t>
            </a:r>
            <a:endParaRPr lang="nb-NO" sz="1300"/>
          </a:p>
        </p:txBody>
      </p:sp>
    </p:spTree>
    <p:extLst>
      <p:ext uri="{BB962C8B-B14F-4D97-AF65-F5344CB8AC3E}">
        <p14:creationId xmlns:p14="http://schemas.microsoft.com/office/powerpoint/2010/main" val="3606132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loverskrift">
    <p:spTree>
      <p:nvGrpSpPr>
        <p:cNvPr id="1" name=""/>
        <p:cNvGrpSpPr/>
        <p:nvPr/>
      </p:nvGrpSpPr>
      <p:grpSpPr>
        <a:xfrm>
          <a:off x="0" y="0"/>
          <a:ext cx="0" cy="0"/>
          <a:chOff x="0" y="0"/>
          <a:chExt cx="0" cy="0"/>
        </a:xfrm>
      </p:grpSpPr>
      <p:sp>
        <p:nvSpPr>
          <p:cNvPr id="10" name="Plassholder for bilde 9">
            <a:extLst>
              <a:ext uri="{FF2B5EF4-FFF2-40B4-BE49-F238E27FC236}">
                <a16:creationId xmlns:a16="http://schemas.microsoft.com/office/drawing/2014/main" id="{6E293DF4-167E-4F98-9D9A-566E0E9752FB}"/>
              </a:ext>
            </a:extLst>
          </p:cNvPr>
          <p:cNvSpPr>
            <a:spLocks noGrp="1"/>
          </p:cNvSpPr>
          <p:nvPr>
            <p:ph type="pic" sz="quarter" idx="10"/>
          </p:nvPr>
        </p:nvSpPr>
        <p:spPr>
          <a:xfrm>
            <a:off x="0" y="0"/>
            <a:ext cx="12192000" cy="4734592"/>
          </a:xfrm>
          <a:solidFill>
            <a:schemeClr val="bg1">
              <a:lumMod val="50000"/>
            </a:schemeClr>
          </a:solidFill>
        </p:spPr>
        <p:txBody>
          <a:bodyPr tIns="360000">
            <a:normAutofit/>
          </a:bodyPr>
          <a:lstStyle>
            <a:lvl1pPr marL="0" indent="0" algn="ctr">
              <a:buNone/>
              <a:defRPr sz="1400"/>
            </a:lvl1pPr>
          </a:lstStyle>
          <a:p>
            <a:r>
              <a:rPr lang="nb-NO"/>
              <a:t>Klikk på ikonet for å legge til et bilde</a:t>
            </a:r>
          </a:p>
        </p:txBody>
      </p:sp>
      <p:sp>
        <p:nvSpPr>
          <p:cNvPr id="2" name="Title 1"/>
          <p:cNvSpPr>
            <a:spLocks noGrp="1"/>
          </p:cNvSpPr>
          <p:nvPr>
            <p:ph type="title"/>
          </p:nvPr>
        </p:nvSpPr>
        <p:spPr>
          <a:xfrm>
            <a:off x="831851" y="4977980"/>
            <a:ext cx="10515600" cy="775597"/>
          </a:xfrm>
        </p:spPr>
        <p:txBody>
          <a:bodyPr anchor="ctr" anchorCtr="0">
            <a:normAutofit/>
          </a:bodyPr>
          <a:lstStyle>
            <a:lvl1pPr algn="ctr">
              <a:defRPr sz="2800" baseline="0"/>
            </a:lvl1pPr>
          </a:lstStyle>
          <a:p>
            <a:r>
              <a:rPr lang="nb-NO"/>
              <a:t>Klikk for å redigere tittelstil</a:t>
            </a:r>
            <a:endParaRPr lang="en-US"/>
          </a:p>
        </p:txBody>
      </p:sp>
      <p:sp>
        <p:nvSpPr>
          <p:cNvPr id="3" name="Text Placeholder 2"/>
          <p:cNvSpPr>
            <a:spLocks noGrp="1"/>
          </p:cNvSpPr>
          <p:nvPr>
            <p:ph type="body" idx="1"/>
          </p:nvPr>
        </p:nvSpPr>
        <p:spPr>
          <a:xfrm>
            <a:off x="831851" y="5800962"/>
            <a:ext cx="10515600" cy="553998"/>
          </a:xfrm>
        </p:spPr>
        <p:txBody>
          <a:bodyPr>
            <a:norm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3637136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9" name="grafikk">
            <a:extLst>
              <a:ext uri="{FF2B5EF4-FFF2-40B4-BE49-F238E27FC236}">
                <a16:creationId xmlns:a16="http://schemas.microsoft.com/office/drawing/2014/main" id="{442E5E1F-5E54-4B09-9810-9D1AFB1B9578}"/>
              </a:ext>
            </a:extLst>
          </p:cNvPr>
          <p:cNvSpPr/>
          <p:nvPr userDrawn="1"/>
        </p:nvSpPr>
        <p:spPr>
          <a:xfrm>
            <a:off x="1" y="1620203"/>
            <a:ext cx="12193524" cy="288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3" name="Content Placeholder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p:txBody>
          <a:bodyPr/>
          <a:lstStyle/>
          <a:p>
            <a:fld id="{6A1A0E74-B8A8-4360-A367-9FF538085BF2}" type="datetimeFigureOut">
              <a:rPr lang="nb-NO" smtClean="0"/>
              <a:t>14.09.2022</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36457444-737A-4256-A71F-2C8225BFF095}" type="slidenum">
              <a:rPr lang="nb-NO" smtClean="0"/>
              <a:t>‹#›</a:t>
            </a:fld>
            <a:endParaRPr lang="nb-NO"/>
          </a:p>
        </p:txBody>
      </p:sp>
      <p:sp>
        <p:nvSpPr>
          <p:cNvPr id="8" name="Tittel 7">
            <a:extLst>
              <a:ext uri="{FF2B5EF4-FFF2-40B4-BE49-F238E27FC236}">
                <a16:creationId xmlns:a16="http://schemas.microsoft.com/office/drawing/2014/main" id="{ECCF3988-3131-4965-BFAC-2EF8935A2312}"/>
              </a:ext>
            </a:extLst>
          </p:cNvPr>
          <p:cNvSpPr>
            <a:spLocks noGrp="1"/>
          </p:cNvSpPr>
          <p:nvPr>
            <p:ph type="title"/>
          </p:nvPr>
        </p:nvSpPr>
        <p:spPr/>
        <p:txBody>
          <a:bodyPr>
            <a:normAutofit/>
          </a:bodyPr>
          <a:lstStyle>
            <a:lvl1pPr>
              <a:defRPr sz="3600" cap="none" baseline="0"/>
            </a:lvl1pPr>
          </a:lstStyle>
          <a:p>
            <a:r>
              <a:rPr lang="nb-NO"/>
              <a:t>Klikk for å redigere tittelstil</a:t>
            </a:r>
          </a:p>
        </p:txBody>
      </p:sp>
    </p:spTree>
    <p:extLst>
      <p:ext uri="{BB962C8B-B14F-4D97-AF65-F5344CB8AC3E}">
        <p14:creationId xmlns:p14="http://schemas.microsoft.com/office/powerpoint/2010/main" val="1868801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9" name="grafikk">
            <a:extLst>
              <a:ext uri="{FF2B5EF4-FFF2-40B4-BE49-F238E27FC236}">
                <a16:creationId xmlns:a16="http://schemas.microsoft.com/office/drawing/2014/main" id="{D8C7FABD-B60D-4278-8B7A-4CE212162DD1}"/>
              </a:ext>
            </a:extLst>
          </p:cNvPr>
          <p:cNvSpPr/>
          <p:nvPr userDrawn="1"/>
        </p:nvSpPr>
        <p:spPr>
          <a:xfrm>
            <a:off x="1" y="1620203"/>
            <a:ext cx="12193524" cy="288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2" name="Title 1"/>
          <p:cNvSpPr>
            <a:spLocks noGrp="1"/>
          </p:cNvSpPr>
          <p:nvPr>
            <p:ph type="title"/>
          </p:nvPr>
        </p:nvSpPr>
        <p:spPr/>
        <p:txBody>
          <a:bodyPr>
            <a:normAutofit/>
          </a:bodyPr>
          <a:lstStyle>
            <a:lvl1pPr>
              <a:defRPr sz="3600" cap="none" baseline="0"/>
            </a:lvl1pPr>
          </a:lstStyle>
          <a:p>
            <a:r>
              <a:rPr lang="nb-NO"/>
              <a:t>Klikk for å redigere tittelstil</a:t>
            </a:r>
            <a:endParaRPr lang="en-US"/>
          </a:p>
        </p:txBody>
      </p:sp>
      <p:sp>
        <p:nvSpPr>
          <p:cNvPr id="5" name="Date Placeholder 4"/>
          <p:cNvSpPr>
            <a:spLocks noGrp="1"/>
          </p:cNvSpPr>
          <p:nvPr>
            <p:ph type="dt" sz="half" idx="10"/>
          </p:nvPr>
        </p:nvSpPr>
        <p:spPr/>
        <p:txBody>
          <a:bodyPr/>
          <a:lstStyle/>
          <a:p>
            <a:fld id="{6A1A0E74-B8A8-4360-A367-9FF538085BF2}" type="datetimeFigureOut">
              <a:rPr lang="nb-NO" smtClean="0"/>
              <a:t>14.09.2022</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36457444-737A-4256-A71F-2C8225BFF095}" type="slidenum">
              <a:rPr lang="nb-NO" smtClean="0"/>
              <a:t>‹#›</a:t>
            </a:fld>
            <a:endParaRPr lang="nb-NO"/>
          </a:p>
        </p:txBody>
      </p:sp>
      <p:sp>
        <p:nvSpPr>
          <p:cNvPr id="8" name="Content Placeholder 2">
            <a:extLst>
              <a:ext uri="{FF2B5EF4-FFF2-40B4-BE49-F238E27FC236}">
                <a16:creationId xmlns:a16="http://schemas.microsoft.com/office/drawing/2014/main" id="{E768D46C-2C47-41CD-86BA-93183D68605A}"/>
              </a:ext>
            </a:extLst>
          </p:cNvPr>
          <p:cNvSpPr>
            <a:spLocks noGrp="1"/>
          </p:cNvSpPr>
          <p:nvPr>
            <p:ph idx="1"/>
          </p:nvPr>
        </p:nvSpPr>
        <p:spPr>
          <a:xfrm>
            <a:off x="6254893" y="2115183"/>
            <a:ext cx="5184648" cy="395310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10" name="Content Placeholder 2">
            <a:extLst>
              <a:ext uri="{FF2B5EF4-FFF2-40B4-BE49-F238E27FC236}">
                <a16:creationId xmlns:a16="http://schemas.microsoft.com/office/drawing/2014/main" id="{4239B1D9-21EF-47DC-9EB0-171837799AF0}"/>
              </a:ext>
            </a:extLst>
          </p:cNvPr>
          <p:cNvSpPr>
            <a:spLocks noGrp="1"/>
          </p:cNvSpPr>
          <p:nvPr>
            <p:ph idx="13"/>
          </p:nvPr>
        </p:nvSpPr>
        <p:spPr>
          <a:xfrm>
            <a:off x="753693" y="2115183"/>
            <a:ext cx="5184648" cy="395310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Tree>
    <p:extLst>
      <p:ext uri="{BB962C8B-B14F-4D97-AF65-F5344CB8AC3E}">
        <p14:creationId xmlns:p14="http://schemas.microsoft.com/office/powerpoint/2010/main" val="1173511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13" name="grafikk">
            <a:extLst>
              <a:ext uri="{FF2B5EF4-FFF2-40B4-BE49-F238E27FC236}">
                <a16:creationId xmlns:a16="http://schemas.microsoft.com/office/drawing/2014/main" id="{40C17E66-2E97-4F81-8F6E-EF36FBE47B27}"/>
              </a:ext>
            </a:extLst>
          </p:cNvPr>
          <p:cNvSpPr/>
          <p:nvPr userDrawn="1"/>
        </p:nvSpPr>
        <p:spPr>
          <a:xfrm>
            <a:off x="1" y="1620203"/>
            <a:ext cx="12193524" cy="288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11" name="Content Placeholder 2">
            <a:extLst>
              <a:ext uri="{FF2B5EF4-FFF2-40B4-BE49-F238E27FC236}">
                <a16:creationId xmlns:a16="http://schemas.microsoft.com/office/drawing/2014/main" id="{0290DF0D-5186-43A8-9F17-7965A23969C6}"/>
              </a:ext>
            </a:extLst>
          </p:cNvPr>
          <p:cNvSpPr>
            <a:spLocks noGrp="1"/>
          </p:cNvSpPr>
          <p:nvPr>
            <p:ph idx="13"/>
          </p:nvPr>
        </p:nvSpPr>
        <p:spPr>
          <a:xfrm>
            <a:off x="6254893" y="2583181"/>
            <a:ext cx="5184648" cy="3485110"/>
          </a:xfrm>
        </p:spPr>
        <p:txBody>
          <a:bodyPr>
            <a:normAutofit/>
          </a:bodyPr>
          <a:lstStyle>
            <a:lvl1pPr>
              <a:defRPr sz="2400"/>
            </a:lvl1pPr>
            <a:lvl2pPr>
              <a:defRPr sz="2000"/>
            </a:lvl2pPr>
            <a:lvl3pPr>
              <a:defRPr sz="1800"/>
            </a:lvl3pPr>
            <a:lvl4pPr>
              <a:defRPr sz="1600"/>
            </a:lvl4pPr>
            <a:lvl5pPr>
              <a:defRPr sz="14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12" name="Content Placeholder 2">
            <a:extLst>
              <a:ext uri="{FF2B5EF4-FFF2-40B4-BE49-F238E27FC236}">
                <a16:creationId xmlns:a16="http://schemas.microsoft.com/office/drawing/2014/main" id="{B24674BD-61C0-4B57-8F0A-E639D160D1D6}"/>
              </a:ext>
            </a:extLst>
          </p:cNvPr>
          <p:cNvSpPr>
            <a:spLocks noGrp="1"/>
          </p:cNvSpPr>
          <p:nvPr>
            <p:ph idx="14"/>
          </p:nvPr>
        </p:nvSpPr>
        <p:spPr>
          <a:xfrm>
            <a:off x="753693" y="2583181"/>
            <a:ext cx="5184648" cy="3485110"/>
          </a:xfrm>
        </p:spPr>
        <p:txBody>
          <a:bodyPr>
            <a:normAutofit/>
          </a:bodyPr>
          <a:lstStyle>
            <a:lvl1pPr>
              <a:defRPr sz="2400"/>
            </a:lvl1pPr>
            <a:lvl2pPr>
              <a:defRPr sz="2000"/>
            </a:lvl2pPr>
            <a:lvl3pPr>
              <a:defRPr sz="1800"/>
            </a:lvl3pPr>
            <a:lvl4pPr>
              <a:defRPr sz="1600"/>
            </a:lvl4pPr>
            <a:lvl5pPr>
              <a:defRPr sz="14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3" name="Text Placeholder 2"/>
          <p:cNvSpPr>
            <a:spLocks noGrp="1"/>
          </p:cNvSpPr>
          <p:nvPr>
            <p:ph type="body" idx="1"/>
          </p:nvPr>
        </p:nvSpPr>
        <p:spPr>
          <a:xfrm>
            <a:off x="753693" y="2115183"/>
            <a:ext cx="5184648" cy="369332"/>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5" name="Text Placeholder 4"/>
          <p:cNvSpPr>
            <a:spLocks noGrp="1"/>
          </p:cNvSpPr>
          <p:nvPr>
            <p:ph type="body" sz="quarter" idx="3"/>
          </p:nvPr>
        </p:nvSpPr>
        <p:spPr>
          <a:xfrm>
            <a:off x="6254892" y="2115183"/>
            <a:ext cx="5184648" cy="369332"/>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7" name="Date Placeholder 6"/>
          <p:cNvSpPr>
            <a:spLocks noGrp="1"/>
          </p:cNvSpPr>
          <p:nvPr>
            <p:ph type="dt" sz="half" idx="10"/>
          </p:nvPr>
        </p:nvSpPr>
        <p:spPr/>
        <p:txBody>
          <a:bodyPr/>
          <a:lstStyle/>
          <a:p>
            <a:fld id="{6A1A0E74-B8A8-4360-A367-9FF538085BF2}" type="datetimeFigureOut">
              <a:rPr lang="nb-NO" smtClean="0"/>
              <a:t>14.09.2022</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36457444-737A-4256-A71F-2C8225BFF095}" type="slidenum">
              <a:rPr lang="nb-NO" smtClean="0"/>
              <a:t>‹#›</a:t>
            </a:fld>
            <a:endParaRPr lang="nb-NO"/>
          </a:p>
        </p:txBody>
      </p:sp>
      <p:sp>
        <p:nvSpPr>
          <p:cNvPr id="10" name="Tittel 9">
            <a:extLst>
              <a:ext uri="{FF2B5EF4-FFF2-40B4-BE49-F238E27FC236}">
                <a16:creationId xmlns:a16="http://schemas.microsoft.com/office/drawing/2014/main" id="{C82FA1FD-E97A-4C0F-AA26-530A2E5063FD}"/>
              </a:ext>
            </a:extLst>
          </p:cNvPr>
          <p:cNvSpPr>
            <a:spLocks noGrp="1"/>
          </p:cNvSpPr>
          <p:nvPr>
            <p:ph type="title"/>
          </p:nvPr>
        </p:nvSpPr>
        <p:spPr/>
        <p:txBody>
          <a:bodyPr>
            <a:normAutofit/>
          </a:bodyPr>
          <a:lstStyle>
            <a:lvl1pPr>
              <a:defRPr sz="3600" cap="none" baseline="0"/>
            </a:lvl1pPr>
          </a:lstStyle>
          <a:p>
            <a:r>
              <a:rPr lang="nb-NO"/>
              <a:t>Klikk for å redigere tittelstil</a:t>
            </a:r>
          </a:p>
        </p:txBody>
      </p:sp>
    </p:spTree>
    <p:extLst>
      <p:ext uri="{BB962C8B-B14F-4D97-AF65-F5344CB8AC3E}">
        <p14:creationId xmlns:p14="http://schemas.microsoft.com/office/powerpoint/2010/main" val="806214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tel, tekst og bilde HØYRE">
    <p:spTree>
      <p:nvGrpSpPr>
        <p:cNvPr id="1" name=""/>
        <p:cNvGrpSpPr/>
        <p:nvPr/>
      </p:nvGrpSpPr>
      <p:grpSpPr>
        <a:xfrm>
          <a:off x="0" y="0"/>
          <a:ext cx="0" cy="0"/>
          <a:chOff x="0" y="0"/>
          <a:chExt cx="0" cy="0"/>
        </a:xfrm>
      </p:grpSpPr>
      <p:sp>
        <p:nvSpPr>
          <p:cNvPr id="13" name="Plassholder for bilde 9">
            <a:extLst>
              <a:ext uri="{FF2B5EF4-FFF2-40B4-BE49-F238E27FC236}">
                <a16:creationId xmlns:a16="http://schemas.microsoft.com/office/drawing/2014/main" id="{5ACCAEB8-6144-42EB-BBDC-F55020068F26}"/>
              </a:ext>
            </a:extLst>
          </p:cNvPr>
          <p:cNvSpPr>
            <a:spLocks noGrp="1"/>
          </p:cNvSpPr>
          <p:nvPr>
            <p:ph type="pic" sz="quarter" idx="13"/>
          </p:nvPr>
        </p:nvSpPr>
        <p:spPr>
          <a:xfrm>
            <a:off x="5303139" y="0"/>
            <a:ext cx="6888861" cy="6858000"/>
          </a:xfrm>
          <a:solidFill>
            <a:schemeClr val="bg1">
              <a:lumMod val="50000"/>
            </a:schemeClr>
          </a:solidFill>
        </p:spPr>
        <p:txBody>
          <a:bodyPr tIns="360000">
            <a:normAutofit/>
          </a:bodyPr>
          <a:lstStyle>
            <a:lvl1pPr marL="0" indent="0" algn="ctr">
              <a:buNone/>
              <a:defRPr sz="1400"/>
            </a:lvl1pPr>
          </a:lstStyle>
          <a:p>
            <a:r>
              <a:rPr lang="nb-NO"/>
              <a:t>Klikk på ikonet for å legge til et bilde</a:t>
            </a:r>
          </a:p>
        </p:txBody>
      </p:sp>
      <p:sp>
        <p:nvSpPr>
          <p:cNvPr id="5" name="Date Placeholder 4"/>
          <p:cNvSpPr>
            <a:spLocks noGrp="1"/>
          </p:cNvSpPr>
          <p:nvPr>
            <p:ph type="dt" sz="half" idx="10"/>
          </p:nvPr>
        </p:nvSpPr>
        <p:spPr/>
        <p:txBody>
          <a:bodyPr/>
          <a:lstStyle/>
          <a:p>
            <a:fld id="{6A1A0E74-B8A8-4360-A367-9FF538085BF2}" type="datetimeFigureOut">
              <a:rPr lang="nb-NO" smtClean="0"/>
              <a:t>14.09.2022</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36457444-737A-4256-A71F-2C8225BFF095}" type="slidenum">
              <a:rPr lang="nb-NO" smtClean="0"/>
              <a:t>‹#›</a:t>
            </a:fld>
            <a:endParaRPr lang="nb-NO"/>
          </a:p>
        </p:txBody>
      </p:sp>
      <p:pic>
        <p:nvPicPr>
          <p:cNvPr id="8" name="logo_gul" hidden="1">
            <a:extLst>
              <a:ext uri="{FF2B5EF4-FFF2-40B4-BE49-F238E27FC236}">
                <a16:creationId xmlns:a16="http://schemas.microsoft.com/office/drawing/2014/main" id="{FC393D3E-C050-40F9-816F-B6EA7FC3FB3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358969" y="457257"/>
            <a:ext cx="548640" cy="612362"/>
          </a:xfrm>
          <a:prstGeom prst="rect">
            <a:avLst/>
          </a:prstGeom>
        </p:spPr>
      </p:pic>
      <p:pic>
        <p:nvPicPr>
          <p:cNvPr id="9" name="logo_beige" descr="Et bilde som inneholder verktøy, skrunøkkel&#10;&#10;Beskrivelse som er generert med høy visshet" hidden="1">
            <a:extLst>
              <a:ext uri="{FF2B5EF4-FFF2-40B4-BE49-F238E27FC236}">
                <a16:creationId xmlns:a16="http://schemas.microsoft.com/office/drawing/2014/main" id="{ABE5CBE6-E2D6-4553-A491-4D45E48597AA}"/>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358969" y="457257"/>
            <a:ext cx="548640" cy="612362"/>
          </a:xfrm>
          <a:prstGeom prst="rect">
            <a:avLst/>
          </a:prstGeom>
        </p:spPr>
      </p:pic>
      <p:pic>
        <p:nvPicPr>
          <p:cNvPr id="10" name="logo_bla" descr="Et bilde som inneholder objekt&#10;&#10;Beskrivelse som er generert med høy visshet">
            <a:extLst>
              <a:ext uri="{FF2B5EF4-FFF2-40B4-BE49-F238E27FC236}">
                <a16:creationId xmlns:a16="http://schemas.microsoft.com/office/drawing/2014/main" id="{810A30F1-52BB-4D05-9919-9D60AECB7734}"/>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358969" y="457257"/>
            <a:ext cx="548640" cy="612362"/>
          </a:xfrm>
          <a:prstGeom prst="rect">
            <a:avLst/>
          </a:prstGeom>
        </p:spPr>
      </p:pic>
      <p:sp>
        <p:nvSpPr>
          <p:cNvPr id="15" name="Plassholder for tekst 14">
            <a:extLst>
              <a:ext uri="{FF2B5EF4-FFF2-40B4-BE49-F238E27FC236}">
                <a16:creationId xmlns:a16="http://schemas.microsoft.com/office/drawing/2014/main" id="{110E2EE2-CC4E-47F3-AABC-347A7D985C8A}"/>
              </a:ext>
            </a:extLst>
          </p:cNvPr>
          <p:cNvSpPr>
            <a:spLocks noGrp="1"/>
          </p:cNvSpPr>
          <p:nvPr>
            <p:ph type="body" sz="quarter" idx="14"/>
          </p:nvPr>
        </p:nvSpPr>
        <p:spPr>
          <a:xfrm>
            <a:off x="752460" y="1480991"/>
            <a:ext cx="4155149" cy="4695972"/>
          </a:xfrm>
        </p:spPr>
        <p:txBody>
          <a:bodyPr>
            <a:normAutofit/>
          </a:bodyPr>
          <a:lstStyle>
            <a:lvl1pPr marL="0" indent="0">
              <a:buNone/>
              <a:defRPr sz="1400"/>
            </a:lvl1pPr>
          </a:lstStyle>
          <a:p>
            <a:pPr lvl="0"/>
            <a:r>
              <a:rPr lang="nb-NO"/>
              <a:t>Klikk for å redigere tekststiler i malen</a:t>
            </a:r>
          </a:p>
        </p:txBody>
      </p:sp>
      <p:sp>
        <p:nvSpPr>
          <p:cNvPr id="12" name="Title 1">
            <a:extLst>
              <a:ext uri="{FF2B5EF4-FFF2-40B4-BE49-F238E27FC236}">
                <a16:creationId xmlns:a16="http://schemas.microsoft.com/office/drawing/2014/main" id="{D054E4EC-00C2-4E18-90E6-EF2CA9475D8F}"/>
              </a:ext>
            </a:extLst>
          </p:cNvPr>
          <p:cNvSpPr>
            <a:spLocks noGrp="1"/>
          </p:cNvSpPr>
          <p:nvPr>
            <p:ph type="title"/>
          </p:nvPr>
        </p:nvSpPr>
        <p:spPr>
          <a:xfrm>
            <a:off x="752459" y="288398"/>
            <a:ext cx="3326055" cy="830997"/>
          </a:xfrm>
        </p:spPr>
        <p:txBody>
          <a:bodyPr anchor="b" anchorCtr="0">
            <a:normAutofit/>
          </a:bodyPr>
          <a:lstStyle>
            <a:lvl1pPr>
              <a:spcAft>
                <a:spcPts val="0"/>
              </a:spcAft>
              <a:defRPr sz="2000" cap="none" baseline="0"/>
            </a:lvl1pPr>
          </a:lstStyle>
          <a:p>
            <a:r>
              <a:rPr lang="nb-NO"/>
              <a:t>Klikk for å redigere tittelstil</a:t>
            </a:r>
            <a:endParaRPr lang="en-US"/>
          </a:p>
        </p:txBody>
      </p:sp>
    </p:spTree>
    <p:extLst>
      <p:ext uri="{BB962C8B-B14F-4D97-AF65-F5344CB8AC3E}">
        <p14:creationId xmlns:p14="http://schemas.microsoft.com/office/powerpoint/2010/main" val="3704808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tel, tekst og bilde VENSTRE">
    <p:spTree>
      <p:nvGrpSpPr>
        <p:cNvPr id="1" name=""/>
        <p:cNvGrpSpPr/>
        <p:nvPr/>
      </p:nvGrpSpPr>
      <p:grpSpPr>
        <a:xfrm>
          <a:off x="0" y="0"/>
          <a:ext cx="0" cy="0"/>
          <a:chOff x="0" y="0"/>
          <a:chExt cx="0" cy="0"/>
        </a:xfrm>
      </p:grpSpPr>
      <p:sp>
        <p:nvSpPr>
          <p:cNvPr id="13" name="Plassholder for bilde 9">
            <a:extLst>
              <a:ext uri="{FF2B5EF4-FFF2-40B4-BE49-F238E27FC236}">
                <a16:creationId xmlns:a16="http://schemas.microsoft.com/office/drawing/2014/main" id="{5ACCAEB8-6144-42EB-BBDC-F55020068F26}"/>
              </a:ext>
            </a:extLst>
          </p:cNvPr>
          <p:cNvSpPr>
            <a:spLocks noGrp="1"/>
          </p:cNvSpPr>
          <p:nvPr>
            <p:ph type="pic" sz="quarter" idx="13"/>
          </p:nvPr>
        </p:nvSpPr>
        <p:spPr>
          <a:xfrm>
            <a:off x="2" y="0"/>
            <a:ext cx="5280660" cy="6858000"/>
          </a:xfrm>
          <a:solidFill>
            <a:schemeClr val="bg1">
              <a:lumMod val="50000"/>
            </a:schemeClr>
          </a:solidFill>
        </p:spPr>
        <p:txBody>
          <a:bodyPr tIns="360000">
            <a:normAutofit/>
          </a:bodyPr>
          <a:lstStyle>
            <a:lvl1pPr marL="0" indent="0" algn="ctr">
              <a:buNone/>
              <a:defRPr sz="1400"/>
            </a:lvl1pPr>
          </a:lstStyle>
          <a:p>
            <a:r>
              <a:rPr lang="nb-NO"/>
              <a:t>Klikk på ikonet for å legge til et bilde</a:t>
            </a:r>
          </a:p>
        </p:txBody>
      </p:sp>
      <p:sp>
        <p:nvSpPr>
          <p:cNvPr id="5" name="Date Placeholder 4"/>
          <p:cNvSpPr>
            <a:spLocks noGrp="1"/>
          </p:cNvSpPr>
          <p:nvPr>
            <p:ph type="dt" sz="half" idx="10"/>
          </p:nvPr>
        </p:nvSpPr>
        <p:spPr/>
        <p:txBody>
          <a:bodyPr/>
          <a:lstStyle/>
          <a:p>
            <a:fld id="{6A1A0E74-B8A8-4360-A367-9FF538085BF2}" type="datetimeFigureOut">
              <a:rPr lang="nb-NO" smtClean="0"/>
              <a:t>14.09.2022</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36457444-737A-4256-A71F-2C8225BFF095}" type="slidenum">
              <a:rPr lang="nb-NO" smtClean="0"/>
              <a:t>‹#›</a:t>
            </a:fld>
            <a:endParaRPr lang="nb-NO"/>
          </a:p>
        </p:txBody>
      </p:sp>
      <p:sp>
        <p:nvSpPr>
          <p:cNvPr id="15" name="Plassholder for tekst 14">
            <a:extLst>
              <a:ext uri="{FF2B5EF4-FFF2-40B4-BE49-F238E27FC236}">
                <a16:creationId xmlns:a16="http://schemas.microsoft.com/office/drawing/2014/main" id="{110E2EE2-CC4E-47F3-AABC-347A7D985C8A}"/>
              </a:ext>
            </a:extLst>
          </p:cNvPr>
          <p:cNvSpPr>
            <a:spLocks noGrp="1"/>
          </p:cNvSpPr>
          <p:nvPr>
            <p:ph type="body" sz="quarter" idx="14"/>
          </p:nvPr>
        </p:nvSpPr>
        <p:spPr>
          <a:xfrm>
            <a:off x="6144768" y="1480991"/>
            <a:ext cx="5294773" cy="4695972"/>
          </a:xfrm>
        </p:spPr>
        <p:txBody>
          <a:bodyPr>
            <a:normAutofit/>
          </a:bodyPr>
          <a:lstStyle>
            <a:lvl1pPr marL="0" indent="0">
              <a:buNone/>
              <a:defRPr sz="1400"/>
            </a:lvl1pPr>
          </a:lstStyle>
          <a:p>
            <a:pPr lvl="0"/>
            <a:r>
              <a:rPr lang="nb-NO"/>
              <a:t>Klikk for å redigere tekststiler i malen</a:t>
            </a:r>
          </a:p>
        </p:txBody>
      </p:sp>
      <p:sp>
        <p:nvSpPr>
          <p:cNvPr id="10" name="Title 1">
            <a:extLst>
              <a:ext uri="{FF2B5EF4-FFF2-40B4-BE49-F238E27FC236}">
                <a16:creationId xmlns:a16="http://schemas.microsoft.com/office/drawing/2014/main" id="{51F5788C-2F9F-421F-A3B1-5E4BD0F8017D}"/>
              </a:ext>
            </a:extLst>
          </p:cNvPr>
          <p:cNvSpPr>
            <a:spLocks noGrp="1"/>
          </p:cNvSpPr>
          <p:nvPr>
            <p:ph type="title"/>
          </p:nvPr>
        </p:nvSpPr>
        <p:spPr>
          <a:xfrm>
            <a:off x="6144768" y="288398"/>
            <a:ext cx="4334653" cy="830997"/>
          </a:xfrm>
        </p:spPr>
        <p:txBody>
          <a:bodyPr anchor="b" anchorCtr="0">
            <a:normAutofit/>
          </a:bodyPr>
          <a:lstStyle>
            <a:lvl1pPr>
              <a:spcAft>
                <a:spcPts val="0"/>
              </a:spcAft>
              <a:defRPr sz="2000" cap="none" baseline="0"/>
            </a:lvl1pPr>
          </a:lstStyle>
          <a:p>
            <a:r>
              <a:rPr lang="nb-NO"/>
              <a:t>Klikk for å redigere tittelstil</a:t>
            </a:r>
            <a:endParaRPr lang="en-US"/>
          </a:p>
        </p:txBody>
      </p:sp>
    </p:spTree>
    <p:extLst>
      <p:ext uri="{BB962C8B-B14F-4D97-AF65-F5344CB8AC3E}">
        <p14:creationId xmlns:p14="http://schemas.microsoft.com/office/powerpoint/2010/main" val="247662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tel, bilde og teks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1A0E74-B8A8-4360-A367-9FF538085BF2}" type="datetimeFigureOut">
              <a:rPr lang="nb-NO" smtClean="0"/>
              <a:t>14.09.2022</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36457444-737A-4256-A71F-2C8225BFF095}" type="slidenum">
              <a:rPr lang="nb-NO" smtClean="0"/>
              <a:t>‹#›</a:t>
            </a:fld>
            <a:endParaRPr lang="nb-NO"/>
          </a:p>
        </p:txBody>
      </p:sp>
      <p:sp>
        <p:nvSpPr>
          <p:cNvPr id="6" name="Plassholder for bilde 9">
            <a:extLst>
              <a:ext uri="{FF2B5EF4-FFF2-40B4-BE49-F238E27FC236}">
                <a16:creationId xmlns:a16="http://schemas.microsoft.com/office/drawing/2014/main" id="{E4C9F498-6F44-4CA2-AF18-37B16BED12C0}"/>
              </a:ext>
            </a:extLst>
          </p:cNvPr>
          <p:cNvSpPr>
            <a:spLocks noGrp="1" noChangeAspect="1"/>
          </p:cNvSpPr>
          <p:nvPr>
            <p:ph type="pic" sz="quarter" idx="13"/>
          </p:nvPr>
        </p:nvSpPr>
        <p:spPr>
          <a:xfrm>
            <a:off x="720082" y="1847023"/>
            <a:ext cx="6248810" cy="3514958"/>
          </a:xfrm>
          <a:solidFill>
            <a:schemeClr val="bg1">
              <a:lumMod val="50000"/>
            </a:schemeClr>
          </a:solidFill>
        </p:spPr>
        <p:txBody>
          <a:bodyPr tIns="360000">
            <a:normAutofit/>
          </a:bodyPr>
          <a:lstStyle>
            <a:lvl1pPr marL="0" indent="0" algn="ctr">
              <a:buNone/>
              <a:defRPr sz="1400"/>
            </a:lvl1pPr>
          </a:lstStyle>
          <a:p>
            <a:r>
              <a:rPr lang="nb-NO"/>
              <a:t>Klikk på ikonet for å legge til et bilde</a:t>
            </a:r>
          </a:p>
        </p:txBody>
      </p:sp>
      <p:sp>
        <p:nvSpPr>
          <p:cNvPr id="8" name="Plassholder for tekst 14">
            <a:extLst>
              <a:ext uri="{FF2B5EF4-FFF2-40B4-BE49-F238E27FC236}">
                <a16:creationId xmlns:a16="http://schemas.microsoft.com/office/drawing/2014/main" id="{0F42FF05-9A5C-42EA-96C3-47171AE49D66}"/>
              </a:ext>
            </a:extLst>
          </p:cNvPr>
          <p:cNvSpPr>
            <a:spLocks noGrp="1"/>
          </p:cNvSpPr>
          <p:nvPr>
            <p:ph type="body" sz="quarter" idx="14"/>
          </p:nvPr>
        </p:nvSpPr>
        <p:spPr>
          <a:xfrm>
            <a:off x="7536943" y="1847032"/>
            <a:ext cx="3902599" cy="4329930"/>
          </a:xfrm>
        </p:spPr>
        <p:txBody>
          <a:bodyPr>
            <a:normAutofit/>
          </a:bodyPr>
          <a:lstStyle>
            <a:lvl1pPr marL="0" indent="0">
              <a:buNone/>
              <a:defRPr sz="1400"/>
            </a:lvl1pPr>
          </a:lstStyle>
          <a:p>
            <a:pPr lvl="0"/>
            <a:r>
              <a:rPr lang="nb-NO"/>
              <a:t>Klikk for å redigere tekststiler i malen</a:t>
            </a:r>
          </a:p>
        </p:txBody>
      </p:sp>
      <p:sp>
        <p:nvSpPr>
          <p:cNvPr id="10" name="Title 1">
            <a:extLst>
              <a:ext uri="{FF2B5EF4-FFF2-40B4-BE49-F238E27FC236}">
                <a16:creationId xmlns:a16="http://schemas.microsoft.com/office/drawing/2014/main" id="{DADD6478-91A1-4964-ACA2-E26D9F4BD632}"/>
              </a:ext>
            </a:extLst>
          </p:cNvPr>
          <p:cNvSpPr>
            <a:spLocks noGrp="1"/>
          </p:cNvSpPr>
          <p:nvPr>
            <p:ph type="title"/>
          </p:nvPr>
        </p:nvSpPr>
        <p:spPr>
          <a:xfrm>
            <a:off x="7536943" y="681038"/>
            <a:ext cx="3902598" cy="830997"/>
          </a:xfrm>
        </p:spPr>
        <p:txBody>
          <a:bodyPr anchor="b" anchorCtr="0">
            <a:normAutofit/>
          </a:bodyPr>
          <a:lstStyle>
            <a:lvl1pPr>
              <a:spcAft>
                <a:spcPts val="0"/>
              </a:spcAft>
              <a:defRPr sz="2000" cap="none" baseline="0"/>
            </a:lvl1pPr>
          </a:lstStyle>
          <a:p>
            <a:r>
              <a:rPr lang="nb-NO"/>
              <a:t>Klikk for å redigere tittelstil</a:t>
            </a:r>
            <a:endParaRPr lang="en-US"/>
          </a:p>
        </p:txBody>
      </p:sp>
    </p:spTree>
    <p:extLst>
      <p:ext uri="{BB962C8B-B14F-4D97-AF65-F5344CB8AC3E}">
        <p14:creationId xmlns:p14="http://schemas.microsoft.com/office/powerpoint/2010/main" val="1162141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or tekst">
    <p:spTree>
      <p:nvGrpSpPr>
        <p:cNvPr id="1" name=""/>
        <p:cNvGrpSpPr/>
        <p:nvPr/>
      </p:nvGrpSpPr>
      <p:grpSpPr>
        <a:xfrm>
          <a:off x="0" y="0"/>
          <a:ext cx="0" cy="0"/>
          <a:chOff x="0" y="0"/>
          <a:chExt cx="0" cy="0"/>
        </a:xfrm>
      </p:grpSpPr>
      <p:sp>
        <p:nvSpPr>
          <p:cNvPr id="12" name="Plassholder for tekst 7">
            <a:extLst>
              <a:ext uri="{FF2B5EF4-FFF2-40B4-BE49-F238E27FC236}">
                <a16:creationId xmlns:a16="http://schemas.microsoft.com/office/drawing/2014/main" id="{E63E4E42-00DC-4CD8-8D2A-A2ED1C35DDD0}"/>
              </a:ext>
            </a:extLst>
          </p:cNvPr>
          <p:cNvSpPr>
            <a:spLocks noGrp="1"/>
          </p:cNvSpPr>
          <p:nvPr>
            <p:ph type="body" sz="quarter" idx="15"/>
          </p:nvPr>
        </p:nvSpPr>
        <p:spPr>
          <a:xfrm>
            <a:off x="1479550" y="2438271"/>
            <a:ext cx="8999871" cy="3738692"/>
          </a:xfrm>
        </p:spPr>
        <p:txBody>
          <a:bodyPr anchor="t" anchorCtr="0">
            <a:normAutofit/>
          </a:bodyPr>
          <a:lstStyle>
            <a:lvl1pPr marL="0" indent="0">
              <a:buNone/>
              <a:defRPr sz="1800"/>
            </a:lvl1pPr>
          </a:lstStyle>
          <a:p>
            <a:pPr lvl="0"/>
            <a:r>
              <a:rPr lang="nb-NO"/>
              <a:t>Klikk for å redigere tekststiler i malen</a:t>
            </a:r>
          </a:p>
        </p:txBody>
      </p:sp>
      <p:sp>
        <p:nvSpPr>
          <p:cNvPr id="3" name="Date Placeholder 2"/>
          <p:cNvSpPr>
            <a:spLocks noGrp="1"/>
          </p:cNvSpPr>
          <p:nvPr>
            <p:ph type="dt" sz="half" idx="10"/>
          </p:nvPr>
        </p:nvSpPr>
        <p:spPr/>
        <p:txBody>
          <a:bodyPr/>
          <a:lstStyle/>
          <a:p>
            <a:fld id="{6A1A0E74-B8A8-4360-A367-9FF538085BF2}" type="datetimeFigureOut">
              <a:rPr lang="nb-NO" smtClean="0"/>
              <a:t>14.09.2022</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36457444-737A-4256-A71F-2C8225BFF095}" type="slidenum">
              <a:rPr lang="nb-NO" smtClean="0"/>
              <a:t>‹#›</a:t>
            </a:fld>
            <a:endParaRPr lang="nb-NO"/>
          </a:p>
        </p:txBody>
      </p:sp>
      <p:sp>
        <p:nvSpPr>
          <p:cNvPr id="8" name="Plassholder for tekst 7">
            <a:extLst>
              <a:ext uri="{FF2B5EF4-FFF2-40B4-BE49-F238E27FC236}">
                <a16:creationId xmlns:a16="http://schemas.microsoft.com/office/drawing/2014/main" id="{4FBCB943-AE00-4825-843E-FE156C6BDC30}"/>
              </a:ext>
            </a:extLst>
          </p:cNvPr>
          <p:cNvSpPr>
            <a:spLocks noGrp="1"/>
          </p:cNvSpPr>
          <p:nvPr>
            <p:ph type="body" sz="quarter" idx="13"/>
          </p:nvPr>
        </p:nvSpPr>
        <p:spPr>
          <a:xfrm>
            <a:off x="1479550" y="1212534"/>
            <a:ext cx="8999871" cy="984885"/>
          </a:xfrm>
        </p:spPr>
        <p:txBody>
          <a:bodyPr anchor="b" anchorCtr="0">
            <a:normAutofit/>
          </a:bodyPr>
          <a:lstStyle>
            <a:lvl1pPr marL="0" indent="0">
              <a:buNone/>
              <a:defRPr sz="3200"/>
            </a:lvl1pPr>
          </a:lstStyle>
          <a:p>
            <a:pPr lvl="0"/>
            <a:r>
              <a:rPr lang="nb-NO"/>
              <a:t>Klikk for å redigere tekststiler i malen</a:t>
            </a:r>
          </a:p>
        </p:txBody>
      </p:sp>
      <p:pic>
        <p:nvPicPr>
          <p:cNvPr id="6" name="Bilde 5">
            <a:extLst>
              <a:ext uri="{FF2B5EF4-FFF2-40B4-BE49-F238E27FC236}">
                <a16:creationId xmlns:a16="http://schemas.microsoft.com/office/drawing/2014/main" id="{3F609443-9AE4-46E7-8FE7-2CE88496B03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20090" y="471764"/>
            <a:ext cx="2179324" cy="520657"/>
          </a:xfrm>
          <a:prstGeom prst="rect">
            <a:avLst/>
          </a:prstGeom>
        </p:spPr>
      </p:pic>
    </p:spTree>
    <p:extLst>
      <p:ext uri="{BB962C8B-B14F-4D97-AF65-F5344CB8AC3E}">
        <p14:creationId xmlns:p14="http://schemas.microsoft.com/office/powerpoint/2010/main" val="1725870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3693" y="326129"/>
            <a:ext cx="9601200" cy="1107996"/>
          </a:xfrm>
          <a:prstGeom prst="rect">
            <a:avLst/>
          </a:prstGeom>
        </p:spPr>
        <p:txBody>
          <a:bodyPr vert="horz" lIns="0" tIns="0" rIns="0" bIns="0" rtlCol="0" anchor="ctr">
            <a:normAutofit/>
          </a:bodyPr>
          <a:lstStyle/>
          <a:p>
            <a:r>
              <a:rPr lang="nb-NO"/>
              <a:t>Klikk for å redigere tittelstil</a:t>
            </a:r>
            <a:endParaRPr lang="en-US"/>
          </a:p>
        </p:txBody>
      </p:sp>
      <p:sp>
        <p:nvSpPr>
          <p:cNvPr id="3" name="Text Placeholder 2"/>
          <p:cNvSpPr>
            <a:spLocks noGrp="1"/>
          </p:cNvSpPr>
          <p:nvPr>
            <p:ph type="body" idx="1"/>
          </p:nvPr>
        </p:nvSpPr>
        <p:spPr>
          <a:xfrm>
            <a:off x="753693" y="2115183"/>
            <a:ext cx="10685848" cy="3953108"/>
          </a:xfrm>
          <a:prstGeom prst="rect">
            <a:avLst/>
          </a:prstGeom>
        </p:spPr>
        <p:txBody>
          <a:bodyPr vert="horz" lIns="0" tIns="0" rIns="0" bIns="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2"/>
          </p:nvPr>
        </p:nvSpPr>
        <p:spPr>
          <a:xfrm>
            <a:off x="752459" y="6446580"/>
            <a:ext cx="1920240" cy="184666"/>
          </a:xfrm>
          <a:prstGeom prst="rect">
            <a:avLst/>
          </a:prstGeom>
        </p:spPr>
        <p:txBody>
          <a:bodyPr vert="horz" lIns="0" tIns="0" rIns="0" bIns="0" rtlCol="0" anchor="ctr">
            <a:spAutoFit/>
          </a:bodyPr>
          <a:lstStyle>
            <a:lvl1pPr algn="l">
              <a:lnSpc>
                <a:spcPct val="100000"/>
              </a:lnSpc>
              <a:spcBef>
                <a:spcPts val="0"/>
              </a:spcBef>
              <a:defRPr sz="1200">
                <a:solidFill>
                  <a:schemeClr val="tx1"/>
                </a:solidFill>
              </a:defRPr>
            </a:lvl1pPr>
          </a:lstStyle>
          <a:p>
            <a:fld id="{6A1A0E74-B8A8-4360-A367-9FF538085BF2}" type="datetimeFigureOut">
              <a:rPr lang="nb-NO" smtClean="0"/>
              <a:pPr/>
              <a:t>14.09.2022</a:t>
            </a:fld>
            <a:endParaRPr lang="nb-NO"/>
          </a:p>
        </p:txBody>
      </p:sp>
      <p:sp>
        <p:nvSpPr>
          <p:cNvPr id="5" name="Footer Placeholder 4"/>
          <p:cNvSpPr>
            <a:spLocks noGrp="1"/>
          </p:cNvSpPr>
          <p:nvPr>
            <p:ph type="ftr" sz="quarter" idx="3"/>
          </p:nvPr>
        </p:nvSpPr>
        <p:spPr>
          <a:xfrm>
            <a:off x="3215640" y="6446580"/>
            <a:ext cx="5760720" cy="184666"/>
          </a:xfrm>
          <a:prstGeom prst="rect">
            <a:avLst/>
          </a:prstGeom>
        </p:spPr>
        <p:txBody>
          <a:bodyPr vert="horz" lIns="0" tIns="0" rIns="0" bIns="0" rtlCol="0" anchor="ctr">
            <a:spAutoFit/>
          </a:bodyPr>
          <a:lstStyle>
            <a:lvl1pPr algn="ctr">
              <a:lnSpc>
                <a:spcPct val="100000"/>
              </a:lnSpc>
              <a:spcBef>
                <a:spcPts val="0"/>
              </a:spcBef>
              <a:defRPr sz="1200">
                <a:solidFill>
                  <a:schemeClr val="tx1"/>
                </a:solidFill>
              </a:defRPr>
            </a:lvl1pPr>
          </a:lstStyle>
          <a:p>
            <a:endParaRPr lang="nb-NO"/>
          </a:p>
        </p:txBody>
      </p:sp>
      <p:sp>
        <p:nvSpPr>
          <p:cNvPr id="6" name="Slide Number Placeholder 5"/>
          <p:cNvSpPr>
            <a:spLocks noGrp="1"/>
          </p:cNvSpPr>
          <p:nvPr>
            <p:ph type="sldNum" sz="quarter" idx="4"/>
          </p:nvPr>
        </p:nvSpPr>
        <p:spPr>
          <a:xfrm>
            <a:off x="10479421" y="6446580"/>
            <a:ext cx="960120" cy="184666"/>
          </a:xfrm>
          <a:prstGeom prst="rect">
            <a:avLst/>
          </a:prstGeom>
        </p:spPr>
        <p:txBody>
          <a:bodyPr vert="horz" wrap="square" lIns="0" tIns="0" rIns="0" bIns="0" rtlCol="0" anchor="ctr">
            <a:spAutoFit/>
          </a:bodyPr>
          <a:lstStyle>
            <a:lvl1pPr algn="r">
              <a:lnSpc>
                <a:spcPct val="100000"/>
              </a:lnSpc>
              <a:spcBef>
                <a:spcPts val="0"/>
              </a:spcBef>
              <a:defRPr sz="1200">
                <a:solidFill>
                  <a:schemeClr val="tx1"/>
                </a:solidFill>
              </a:defRPr>
            </a:lvl1pPr>
          </a:lstStyle>
          <a:p>
            <a:fld id="{36457444-737A-4256-A71F-2C8225BFF095}" type="slidenum">
              <a:rPr lang="nb-NO" smtClean="0"/>
              <a:pPr/>
              <a:t>‹#›</a:t>
            </a:fld>
            <a:endParaRPr lang="nb-NO"/>
          </a:p>
        </p:txBody>
      </p:sp>
      <p:pic>
        <p:nvPicPr>
          <p:cNvPr id="10" name="logo_gul" hidden="1">
            <a:extLst>
              <a:ext uri="{FF2B5EF4-FFF2-40B4-BE49-F238E27FC236}">
                <a16:creationId xmlns:a16="http://schemas.microsoft.com/office/drawing/2014/main" id="{568E141C-BC32-4EA7-B2A0-38340A669A35}"/>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10923270" y="396050"/>
            <a:ext cx="548640" cy="612362"/>
          </a:xfrm>
          <a:prstGeom prst="rect">
            <a:avLst/>
          </a:prstGeom>
        </p:spPr>
      </p:pic>
      <p:pic>
        <p:nvPicPr>
          <p:cNvPr id="11" name="logo_beige" descr="Et bilde som inneholder verktøy, skrunøkkel&#10;&#10;Beskrivelse som er generert med høy visshet" hidden="1">
            <a:extLst>
              <a:ext uri="{FF2B5EF4-FFF2-40B4-BE49-F238E27FC236}">
                <a16:creationId xmlns:a16="http://schemas.microsoft.com/office/drawing/2014/main" id="{413738F4-4345-4546-B6AE-0A137D4FB7E2}"/>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10923270" y="396050"/>
            <a:ext cx="548640" cy="612362"/>
          </a:xfrm>
          <a:prstGeom prst="rect">
            <a:avLst/>
          </a:prstGeom>
        </p:spPr>
      </p:pic>
      <p:pic>
        <p:nvPicPr>
          <p:cNvPr id="9" name="logo_bla" descr="Et bilde som inneholder objekt&#10;&#10;Beskrivelse som er generert med høy visshet">
            <a:extLst>
              <a:ext uri="{FF2B5EF4-FFF2-40B4-BE49-F238E27FC236}">
                <a16:creationId xmlns:a16="http://schemas.microsoft.com/office/drawing/2014/main" id="{F439C0E1-1A3C-408E-87BE-8917EC33988C}"/>
              </a:ext>
            </a:extLst>
          </p:cNvPr>
          <p:cNvPicPr>
            <a:picLocks noChangeAspect="1"/>
          </p:cNvPicPr>
          <p:nvPr userDrawn="1"/>
        </p:nvPicPr>
        <p:blipFill>
          <a:blip r:embed="rId16" cstate="hqprint">
            <a:extLst>
              <a:ext uri="{28A0092B-C50C-407E-A947-70E740481C1C}">
                <a14:useLocalDpi xmlns:a14="http://schemas.microsoft.com/office/drawing/2010/main" val="0"/>
              </a:ext>
            </a:extLst>
          </a:blip>
          <a:stretch>
            <a:fillRect/>
          </a:stretch>
        </p:blipFill>
        <p:spPr>
          <a:xfrm>
            <a:off x="10923270" y="396050"/>
            <a:ext cx="548640" cy="612362"/>
          </a:xfrm>
          <a:prstGeom prst="rect">
            <a:avLst/>
          </a:prstGeom>
        </p:spPr>
      </p:pic>
    </p:spTree>
    <p:extLst>
      <p:ext uri="{BB962C8B-B14F-4D97-AF65-F5344CB8AC3E}">
        <p14:creationId xmlns:p14="http://schemas.microsoft.com/office/powerpoint/2010/main" val="2574848256"/>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64" r:id="rId4"/>
    <p:sldLayoutId id="2147483665" r:id="rId5"/>
    <p:sldLayoutId id="2147483672" r:id="rId6"/>
    <p:sldLayoutId id="2147483673" r:id="rId7"/>
    <p:sldLayoutId id="2147483674" r:id="rId8"/>
    <p:sldLayoutId id="2147483676" r:id="rId9"/>
    <p:sldLayoutId id="2147483666" r:id="rId10"/>
    <p:sldLayoutId id="2147483667" r:id="rId11"/>
    <p:sldLayoutId id="2147483677" r:id="rId12"/>
  </p:sldLayoutIdLst>
  <p:txStyles>
    <p:titleStyle>
      <a:lvl1pPr algn="l" defTabSz="914400" rtl="0" eaLnBrk="1" latinLnBrk="0" hangingPunct="1">
        <a:lnSpc>
          <a:spcPct val="90000"/>
        </a:lnSpc>
        <a:spcBef>
          <a:spcPts val="0"/>
        </a:spcBef>
        <a:buNone/>
        <a:defRPr sz="3600" b="1" kern="1200" cap="none" baseline="0">
          <a:solidFill>
            <a:schemeClr val="tx1"/>
          </a:solidFill>
          <a:latin typeface="+mj-lt"/>
          <a:ea typeface="+mj-ea"/>
          <a:cs typeface="+mj-cs"/>
        </a:defRPr>
      </a:lvl1pPr>
    </p:titleStyle>
    <p:bodyStyle>
      <a:lvl1pPr marL="324000" indent="-324000" algn="l" defTabSz="914400" rtl="0" eaLnBrk="1" latinLnBrk="0" hangingPunct="1">
        <a:lnSpc>
          <a:spcPct val="100000"/>
        </a:lnSpc>
        <a:spcBef>
          <a:spcPts val="0"/>
        </a:spcBef>
        <a:buClr>
          <a:schemeClr val="tx2"/>
        </a:buClr>
        <a:buFont typeface="Arial" panose="020B0604020202020204" pitchFamily="34" charset="0"/>
        <a:buChar char="•"/>
        <a:defRPr sz="2800" kern="1200">
          <a:solidFill>
            <a:schemeClr val="tx1"/>
          </a:solidFill>
          <a:latin typeface="+mn-lt"/>
          <a:ea typeface="+mn-ea"/>
          <a:cs typeface="+mn-cs"/>
        </a:defRPr>
      </a:lvl1pPr>
      <a:lvl2pPr marL="648000" indent="-324000" algn="l" defTabSz="914400" rtl="0" eaLnBrk="1" latinLnBrk="0" hangingPunct="1">
        <a:lnSpc>
          <a:spcPct val="100000"/>
        </a:lnSpc>
        <a:spcBef>
          <a:spcPts val="0"/>
        </a:spcBef>
        <a:buClr>
          <a:schemeClr val="tx2"/>
        </a:buClr>
        <a:buFont typeface="Arial" panose="020B0604020202020204" pitchFamily="34" charset="0"/>
        <a:buChar char="•"/>
        <a:defRPr sz="2400" kern="1200">
          <a:solidFill>
            <a:schemeClr val="tx1"/>
          </a:solidFill>
          <a:latin typeface="+mn-lt"/>
          <a:ea typeface="+mn-ea"/>
          <a:cs typeface="+mn-cs"/>
        </a:defRPr>
      </a:lvl2pPr>
      <a:lvl3pPr marL="972000" indent="-324000" algn="l" defTabSz="914400" rtl="0" eaLnBrk="1" latinLnBrk="0" hangingPunct="1">
        <a:lnSpc>
          <a:spcPct val="100000"/>
        </a:lnSpc>
        <a:spcBef>
          <a:spcPts val="0"/>
        </a:spcBef>
        <a:buClr>
          <a:schemeClr val="tx2"/>
        </a:buClr>
        <a:buFont typeface="Arial" panose="020B0604020202020204" pitchFamily="34" charset="0"/>
        <a:buChar char="•"/>
        <a:defRPr sz="2000" kern="1200">
          <a:solidFill>
            <a:schemeClr val="tx1"/>
          </a:solidFill>
          <a:latin typeface="+mn-lt"/>
          <a:ea typeface="+mn-ea"/>
          <a:cs typeface="+mn-cs"/>
        </a:defRPr>
      </a:lvl3pPr>
      <a:lvl4pPr marL="1296000" indent="-324000" algn="l" defTabSz="914400" rtl="0" eaLnBrk="1" latinLnBrk="0" hangingPunct="1">
        <a:lnSpc>
          <a:spcPct val="100000"/>
        </a:lnSpc>
        <a:spcBef>
          <a:spcPts val="0"/>
        </a:spcBef>
        <a:buClr>
          <a:schemeClr val="tx2"/>
        </a:buClr>
        <a:buFont typeface="Arial" panose="020B0604020202020204" pitchFamily="34" charset="0"/>
        <a:buChar char="•"/>
        <a:defRPr sz="1800" kern="1200">
          <a:solidFill>
            <a:schemeClr val="tx1"/>
          </a:solidFill>
          <a:latin typeface="+mn-lt"/>
          <a:ea typeface="+mn-ea"/>
          <a:cs typeface="+mn-cs"/>
        </a:defRPr>
      </a:lvl4pPr>
      <a:lvl5pPr marL="1620000" indent="-324000" algn="l" defTabSz="914400" rtl="0" eaLnBrk="1" latinLnBrk="0" hangingPunct="1">
        <a:lnSpc>
          <a:spcPct val="100000"/>
        </a:lnSpc>
        <a:spcBef>
          <a:spcPts val="0"/>
        </a:spcBef>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hyperlink" Target="https://www.nav.no/no/lokalt/trondelag/pressemeldinger/forventer-okt-ledighet-i-host" TargetMode="External"/><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1.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0.xml"/><Relationship Id="rId5" Type="http://schemas.openxmlformats.org/officeDocument/2006/relationships/hyperlink" Target="https://trondelagitall.no/statistikk/lonnstakere-etter-yrke" TargetMode="Externa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0.xml"/><Relationship Id="rId5" Type="http://schemas.openxmlformats.org/officeDocument/2006/relationships/hyperlink" Target="https://trondelagitall.no/statistikk/lonnstakere-etter-yrke-fordelt-pa-regioner" TargetMode="External"/><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hyperlink" Target="https://trondelagitall.no/statistikk/lonnstakere-etter-yrke" TargetMode="External"/><Relationship Id="rId2" Type="http://schemas.openxmlformats.org/officeDocument/2006/relationships/image" Target="../media/image36.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1.xml"/><Relationship Id="rId6" Type="http://schemas.openxmlformats.org/officeDocument/2006/relationships/hyperlink" Target="https://trondelagitall.no/statistikk/lonnstakere-etter-yrke" TargetMode="External"/><Relationship Id="rId5" Type="http://schemas.openxmlformats.org/officeDocument/2006/relationships/image" Target="../media/image43.png"/><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1.xml"/><Relationship Id="rId4" Type="http://schemas.openxmlformats.org/officeDocument/2006/relationships/hyperlink" Target="https://trondelagitall.no/statistikk/lonnstakere-etter-yrk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hyperlink" Target="https://trondelagitall.no/statistikk/lonnstakere-etter-yrke" TargetMode="External"/><Relationship Id="rId2" Type="http://schemas.openxmlformats.org/officeDocument/2006/relationships/image" Target="../media/image46.pn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hyperlink" Target="https://www.nav.no/no/lokalt/trondelag/statistikk-og-analyse/bedriftsundersokelse/nav-trondelags-bedriftsundersokelse-2022-okende-rekrutteringsproblemer-og-mangel-pa-kvalifisert-arbeidskraft"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0.png"/><Relationship Id="rId1" Type="http://schemas.openxmlformats.org/officeDocument/2006/relationships/slideLayout" Target="../slideLayouts/slideLayout11.xml"/><Relationship Id="rId4" Type="http://schemas.openxmlformats.org/officeDocument/2006/relationships/image" Target="../media/image51.png"/></Relationships>
</file>

<file path=ppt/slides/_rels/slide3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hyperlink" Target="https://trondelagitall.no/statistikk/bedriftsundersokelsen" TargetMode="External"/><Relationship Id="rId1" Type="http://schemas.openxmlformats.org/officeDocument/2006/relationships/slideLayout" Target="../slideLayouts/slideLayout11.xml"/><Relationship Id="rId4" Type="http://schemas.openxmlformats.org/officeDocument/2006/relationships/image" Target="../media/image54.png"/></Relationships>
</file>

<file path=ppt/slides/_rels/slide3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trondelagitall.no/" TargetMode="External"/><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5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hyperlink" Target="https://trondelagitall.no/statistikk/klimagassutslipp" TargetMode="External"/><Relationship Id="rId2" Type="http://schemas.openxmlformats.org/officeDocument/2006/relationships/hyperlink" Target="https://trondelagitall.no/baerekraft" TargetMode="External"/><Relationship Id="rId1" Type="http://schemas.openxmlformats.org/officeDocument/2006/relationships/slideLayout" Target="../slideLayouts/slideLayout10.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F5CAFB2-6E0D-49A8-99F0-04FF78C5A870}"/>
              </a:ext>
            </a:extLst>
          </p:cNvPr>
          <p:cNvSpPr>
            <a:spLocks noGrp="1"/>
          </p:cNvSpPr>
          <p:nvPr>
            <p:ph type="ctrTitle"/>
          </p:nvPr>
        </p:nvSpPr>
        <p:spPr/>
        <p:txBody>
          <a:bodyPr/>
          <a:lstStyle/>
          <a:p>
            <a:r>
              <a:rPr lang="nb-NO"/>
              <a:t>Kunnskapsgrunnlag kompetanse</a:t>
            </a:r>
          </a:p>
        </p:txBody>
      </p:sp>
      <p:sp>
        <p:nvSpPr>
          <p:cNvPr id="3" name="Undertittel 2">
            <a:extLst>
              <a:ext uri="{FF2B5EF4-FFF2-40B4-BE49-F238E27FC236}">
                <a16:creationId xmlns:a16="http://schemas.microsoft.com/office/drawing/2014/main" id="{C66E8297-8E85-4F43-B346-0DEF68D0D91B}"/>
              </a:ext>
            </a:extLst>
          </p:cNvPr>
          <p:cNvSpPr>
            <a:spLocks noGrp="1"/>
          </p:cNvSpPr>
          <p:nvPr>
            <p:ph type="subTitle" idx="1"/>
          </p:nvPr>
        </p:nvSpPr>
        <p:spPr/>
        <p:txBody>
          <a:bodyPr/>
          <a:lstStyle/>
          <a:p>
            <a:r>
              <a:rPr lang="nb-NO"/>
              <a:t>15.9.2022</a:t>
            </a:r>
          </a:p>
        </p:txBody>
      </p:sp>
      <p:sp>
        <p:nvSpPr>
          <p:cNvPr id="4" name="TekstSylinder 3">
            <a:extLst>
              <a:ext uri="{FF2B5EF4-FFF2-40B4-BE49-F238E27FC236}">
                <a16:creationId xmlns:a16="http://schemas.microsoft.com/office/drawing/2014/main" id="{75584202-0B60-4853-8949-89B1FF064337}"/>
              </a:ext>
            </a:extLst>
          </p:cNvPr>
          <p:cNvSpPr txBox="1"/>
          <p:nvPr/>
        </p:nvSpPr>
        <p:spPr>
          <a:xfrm>
            <a:off x="1661020" y="4865615"/>
            <a:ext cx="9227890" cy="1231106"/>
          </a:xfrm>
          <a:prstGeom prst="rect">
            <a:avLst/>
          </a:prstGeom>
          <a:noFill/>
        </p:spPr>
        <p:txBody>
          <a:bodyPr wrap="square" rtlCol="0">
            <a:spAutoFit/>
          </a:bodyPr>
          <a:lstStyle/>
          <a:p>
            <a:pPr algn="ctr"/>
            <a:r>
              <a:rPr lang="nb-NO" sz="2000" dirty="0">
                <a:solidFill>
                  <a:schemeClr val="bg1"/>
                </a:solidFill>
              </a:rPr>
              <a:t>Per Jorulf Overvik </a:t>
            </a:r>
            <a:endParaRPr lang="nb-NO" dirty="0">
              <a:solidFill>
                <a:schemeClr val="bg1"/>
              </a:solidFill>
            </a:endParaRPr>
          </a:p>
          <a:p>
            <a:pPr algn="ctr"/>
            <a:r>
              <a:rPr lang="nb-NO" i="1" dirty="0">
                <a:solidFill>
                  <a:schemeClr val="bg1"/>
                </a:solidFill>
              </a:rPr>
              <a:t>avdeling plan og næring TRFK og</a:t>
            </a:r>
            <a:br>
              <a:rPr lang="nb-NO" i="1" dirty="0">
                <a:solidFill>
                  <a:schemeClr val="bg1"/>
                </a:solidFill>
              </a:rPr>
            </a:br>
            <a:r>
              <a:rPr lang="nb-NO" i="1" dirty="0">
                <a:solidFill>
                  <a:schemeClr val="bg1"/>
                </a:solidFill>
              </a:rPr>
              <a:t>Statistikkutvalget til kompetanseforum Trøndelag </a:t>
            </a:r>
          </a:p>
          <a:p>
            <a:endParaRPr lang="nb-NO" dirty="0"/>
          </a:p>
        </p:txBody>
      </p:sp>
    </p:spTree>
    <p:extLst>
      <p:ext uri="{BB962C8B-B14F-4D97-AF65-F5344CB8AC3E}">
        <p14:creationId xmlns:p14="http://schemas.microsoft.com/office/powerpoint/2010/main" val="2818905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a:extLst>
              <a:ext uri="{FF2B5EF4-FFF2-40B4-BE49-F238E27FC236}">
                <a16:creationId xmlns:a16="http://schemas.microsoft.com/office/drawing/2014/main" id="{1B6D7018-E2B8-43A9-B19A-D2C201504F41}"/>
              </a:ext>
            </a:extLst>
          </p:cNvPr>
          <p:cNvSpPr txBox="1"/>
          <p:nvPr/>
        </p:nvSpPr>
        <p:spPr>
          <a:xfrm>
            <a:off x="483973" y="122324"/>
            <a:ext cx="11359977" cy="461665"/>
          </a:xfrm>
          <a:prstGeom prst="rect">
            <a:avLst/>
          </a:prstGeom>
          <a:solidFill>
            <a:schemeClr val="bg1"/>
          </a:solidFill>
        </p:spPr>
        <p:txBody>
          <a:bodyPr wrap="square" rtlCol="0">
            <a:spAutoFit/>
          </a:bodyPr>
          <a:lstStyle/>
          <a:p>
            <a:pPr algn="ctr"/>
            <a:r>
              <a:rPr lang="nb-NO" sz="2400">
                <a:solidFill>
                  <a:schemeClr val="tx2"/>
                </a:solidFill>
              </a:rPr>
              <a:t>I Trøndelag (unntatt Røros) er vi så langt forskånt de høye kraftprisene </a:t>
            </a:r>
          </a:p>
        </p:txBody>
      </p:sp>
      <p:pic>
        <p:nvPicPr>
          <p:cNvPr id="5" name="Bilde 4">
            <a:extLst>
              <a:ext uri="{FF2B5EF4-FFF2-40B4-BE49-F238E27FC236}">
                <a16:creationId xmlns:a16="http://schemas.microsoft.com/office/drawing/2014/main" id="{2E224784-D613-49E3-8FE9-8CA66A362559}"/>
              </a:ext>
            </a:extLst>
          </p:cNvPr>
          <p:cNvPicPr>
            <a:picLocks noChangeAspect="1"/>
          </p:cNvPicPr>
          <p:nvPr/>
        </p:nvPicPr>
        <p:blipFill>
          <a:blip r:embed="rId2"/>
          <a:stretch>
            <a:fillRect/>
          </a:stretch>
        </p:blipFill>
        <p:spPr>
          <a:xfrm>
            <a:off x="309369" y="583988"/>
            <a:ext cx="11602543" cy="6274011"/>
          </a:xfrm>
          <a:prstGeom prst="rect">
            <a:avLst/>
          </a:prstGeom>
        </p:spPr>
      </p:pic>
    </p:spTree>
    <p:extLst>
      <p:ext uri="{BB962C8B-B14F-4D97-AF65-F5344CB8AC3E}">
        <p14:creationId xmlns:p14="http://schemas.microsoft.com/office/powerpoint/2010/main" val="2199501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ACF53B82-146F-483D-9638-EECAC9C9A383}"/>
              </a:ext>
            </a:extLst>
          </p:cNvPr>
          <p:cNvPicPr>
            <a:picLocks noChangeAspect="1"/>
          </p:cNvPicPr>
          <p:nvPr/>
        </p:nvPicPr>
        <p:blipFill>
          <a:blip r:embed="rId2"/>
          <a:stretch>
            <a:fillRect/>
          </a:stretch>
        </p:blipFill>
        <p:spPr>
          <a:xfrm>
            <a:off x="421663" y="485437"/>
            <a:ext cx="11216868" cy="6269336"/>
          </a:xfrm>
          <a:prstGeom prst="rect">
            <a:avLst/>
          </a:prstGeom>
        </p:spPr>
      </p:pic>
      <p:sp>
        <p:nvSpPr>
          <p:cNvPr id="2" name="TekstSylinder 1">
            <a:extLst>
              <a:ext uri="{FF2B5EF4-FFF2-40B4-BE49-F238E27FC236}">
                <a16:creationId xmlns:a16="http://schemas.microsoft.com/office/drawing/2014/main" id="{3F5C0211-D3F1-4929-BA89-4A2B2BB8F7B2}"/>
              </a:ext>
            </a:extLst>
          </p:cNvPr>
          <p:cNvSpPr txBox="1"/>
          <p:nvPr/>
        </p:nvSpPr>
        <p:spPr>
          <a:xfrm>
            <a:off x="2521828" y="103227"/>
            <a:ext cx="6787978" cy="461665"/>
          </a:xfrm>
          <a:prstGeom prst="rect">
            <a:avLst/>
          </a:prstGeom>
          <a:noFill/>
        </p:spPr>
        <p:txBody>
          <a:bodyPr wrap="square" rtlCol="0">
            <a:spAutoFit/>
          </a:bodyPr>
          <a:lstStyle/>
          <a:p>
            <a:pPr algn="ctr"/>
            <a:r>
              <a:rPr lang="nb-NO" sz="2400" dirty="0">
                <a:solidFill>
                  <a:schemeClr val="tx2"/>
                </a:solidFill>
              </a:rPr>
              <a:t>Renten er på vei opp </a:t>
            </a:r>
          </a:p>
        </p:txBody>
      </p:sp>
      <p:sp>
        <p:nvSpPr>
          <p:cNvPr id="3" name="TekstSylinder 2">
            <a:extLst>
              <a:ext uri="{FF2B5EF4-FFF2-40B4-BE49-F238E27FC236}">
                <a16:creationId xmlns:a16="http://schemas.microsoft.com/office/drawing/2014/main" id="{2B801865-6129-4570-825F-60E7DF708982}"/>
              </a:ext>
            </a:extLst>
          </p:cNvPr>
          <p:cNvSpPr txBox="1"/>
          <p:nvPr/>
        </p:nvSpPr>
        <p:spPr>
          <a:xfrm>
            <a:off x="2789558" y="6385441"/>
            <a:ext cx="6252519" cy="369332"/>
          </a:xfrm>
          <a:prstGeom prst="rect">
            <a:avLst/>
          </a:prstGeom>
          <a:noFill/>
        </p:spPr>
        <p:txBody>
          <a:bodyPr wrap="square" rtlCol="0">
            <a:spAutoFit/>
          </a:bodyPr>
          <a:lstStyle/>
          <a:p>
            <a:pPr algn="ctr"/>
            <a:r>
              <a:rPr lang="nb-NO">
                <a:solidFill>
                  <a:schemeClr val="tx2"/>
                </a:solidFill>
              </a:rPr>
              <a:t>Men er fortsatt historisk lav…..</a:t>
            </a:r>
          </a:p>
        </p:txBody>
      </p:sp>
    </p:spTree>
    <p:extLst>
      <p:ext uri="{BB962C8B-B14F-4D97-AF65-F5344CB8AC3E}">
        <p14:creationId xmlns:p14="http://schemas.microsoft.com/office/powerpoint/2010/main" val="2294447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1EC06ADE-5498-47D3-89B1-31DED99EFDFC}"/>
              </a:ext>
            </a:extLst>
          </p:cNvPr>
          <p:cNvSpPr>
            <a:spLocks noGrp="1"/>
          </p:cNvSpPr>
          <p:nvPr>
            <p:ph type="ctrTitle"/>
          </p:nvPr>
        </p:nvSpPr>
        <p:spPr/>
        <p:txBody>
          <a:bodyPr/>
          <a:lstStyle/>
          <a:p>
            <a:r>
              <a:rPr lang="nb-NO" dirty="0"/>
              <a:t>Status for arbeidsmarkedet i Trøndelag</a:t>
            </a:r>
          </a:p>
        </p:txBody>
      </p:sp>
      <p:sp>
        <p:nvSpPr>
          <p:cNvPr id="6" name="Undertittel 5">
            <a:extLst>
              <a:ext uri="{FF2B5EF4-FFF2-40B4-BE49-F238E27FC236}">
                <a16:creationId xmlns:a16="http://schemas.microsoft.com/office/drawing/2014/main" id="{1ACACCB8-CDDE-4520-B792-30C27DE11D19}"/>
              </a:ext>
            </a:extLst>
          </p:cNvPr>
          <p:cNvSpPr>
            <a:spLocks noGrp="1"/>
          </p:cNvSpPr>
          <p:nvPr>
            <p:ph type="subTitle" idx="1"/>
          </p:nvPr>
        </p:nvSpPr>
        <p:spPr/>
        <p:txBody>
          <a:bodyPr/>
          <a:lstStyle/>
          <a:p>
            <a:r>
              <a:rPr lang="nb-NO" dirty="0"/>
              <a:t>Stramt arbeidsmarked.</a:t>
            </a:r>
          </a:p>
          <a:p>
            <a:r>
              <a:rPr lang="nb-NO" dirty="0"/>
              <a:t>Er vi på konjunkturtoppen?</a:t>
            </a:r>
          </a:p>
        </p:txBody>
      </p:sp>
    </p:spTree>
    <p:extLst>
      <p:ext uri="{BB962C8B-B14F-4D97-AF65-F5344CB8AC3E}">
        <p14:creationId xmlns:p14="http://schemas.microsoft.com/office/powerpoint/2010/main" val="1984940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01A83B61-4BA7-4699-BD32-BA87F4472A7B}"/>
              </a:ext>
            </a:extLst>
          </p:cNvPr>
          <p:cNvPicPr>
            <a:picLocks noChangeAspect="1"/>
          </p:cNvPicPr>
          <p:nvPr/>
        </p:nvPicPr>
        <p:blipFill>
          <a:blip r:embed="rId3"/>
          <a:stretch>
            <a:fillRect/>
          </a:stretch>
        </p:blipFill>
        <p:spPr>
          <a:xfrm>
            <a:off x="0" y="842542"/>
            <a:ext cx="5632315" cy="5640419"/>
          </a:xfrm>
          <a:prstGeom prst="rect">
            <a:avLst/>
          </a:prstGeom>
        </p:spPr>
      </p:pic>
      <p:pic>
        <p:nvPicPr>
          <p:cNvPr id="3" name="Bilde 2">
            <a:extLst>
              <a:ext uri="{FF2B5EF4-FFF2-40B4-BE49-F238E27FC236}">
                <a16:creationId xmlns:a16="http://schemas.microsoft.com/office/drawing/2014/main" id="{FBE94B5B-F0A2-4B15-B79F-944C8F1240BB}"/>
              </a:ext>
            </a:extLst>
          </p:cNvPr>
          <p:cNvPicPr>
            <a:picLocks noChangeAspect="1"/>
          </p:cNvPicPr>
          <p:nvPr/>
        </p:nvPicPr>
        <p:blipFill>
          <a:blip r:embed="rId4"/>
          <a:stretch>
            <a:fillRect/>
          </a:stretch>
        </p:blipFill>
        <p:spPr>
          <a:xfrm>
            <a:off x="5632315" y="842544"/>
            <a:ext cx="6559685" cy="5654353"/>
          </a:xfrm>
          <a:prstGeom prst="rect">
            <a:avLst/>
          </a:prstGeom>
        </p:spPr>
      </p:pic>
      <p:sp>
        <p:nvSpPr>
          <p:cNvPr id="6" name="TekstSylinder 5">
            <a:extLst>
              <a:ext uri="{FF2B5EF4-FFF2-40B4-BE49-F238E27FC236}">
                <a16:creationId xmlns:a16="http://schemas.microsoft.com/office/drawing/2014/main" id="{F52307DA-4D4D-4D7A-9C48-11103DDA93C1}"/>
              </a:ext>
            </a:extLst>
          </p:cNvPr>
          <p:cNvSpPr txBox="1"/>
          <p:nvPr/>
        </p:nvSpPr>
        <p:spPr>
          <a:xfrm>
            <a:off x="428368" y="234279"/>
            <a:ext cx="11673015" cy="461665"/>
          </a:xfrm>
          <a:prstGeom prst="rect">
            <a:avLst/>
          </a:prstGeom>
          <a:solidFill>
            <a:schemeClr val="bg1"/>
          </a:solidFill>
        </p:spPr>
        <p:txBody>
          <a:bodyPr wrap="square" rtlCol="0">
            <a:spAutoFit/>
          </a:bodyPr>
          <a:lstStyle/>
          <a:p>
            <a:pPr algn="ctr"/>
            <a:r>
              <a:rPr lang="nb-NO" sz="2400" dirty="0">
                <a:solidFill>
                  <a:schemeClr val="tx2"/>
                </a:solidFill>
              </a:rPr>
              <a:t>Vi har tatt igjen de arbeidsplassene som gikk tapt under pandemien</a:t>
            </a:r>
          </a:p>
        </p:txBody>
      </p:sp>
    </p:spTree>
    <p:extLst>
      <p:ext uri="{BB962C8B-B14F-4D97-AF65-F5344CB8AC3E}">
        <p14:creationId xmlns:p14="http://schemas.microsoft.com/office/powerpoint/2010/main" val="662894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B72782A8-1C6F-4C5E-8648-20F3D5FB4C91}"/>
              </a:ext>
            </a:extLst>
          </p:cNvPr>
          <p:cNvSpPr>
            <a:spLocks noGrp="1"/>
          </p:cNvSpPr>
          <p:nvPr>
            <p:ph type="sldNum" sz="quarter" idx="12"/>
          </p:nvPr>
        </p:nvSpPr>
        <p:spPr/>
        <p:txBody>
          <a:bodyPr/>
          <a:lstStyle/>
          <a:p>
            <a:fld id="{36457444-737A-4256-A71F-2C8225BFF095}" type="slidenum">
              <a:rPr lang="nb-NO" smtClean="0"/>
              <a:t>14</a:t>
            </a:fld>
            <a:endParaRPr lang="nb-NO"/>
          </a:p>
        </p:txBody>
      </p:sp>
      <p:sp>
        <p:nvSpPr>
          <p:cNvPr id="5" name="TekstSylinder 4">
            <a:extLst>
              <a:ext uri="{FF2B5EF4-FFF2-40B4-BE49-F238E27FC236}">
                <a16:creationId xmlns:a16="http://schemas.microsoft.com/office/drawing/2014/main" id="{CF2216B6-5AD1-4845-BE41-18C64132C6C7}"/>
              </a:ext>
            </a:extLst>
          </p:cNvPr>
          <p:cNvSpPr txBox="1"/>
          <p:nvPr/>
        </p:nvSpPr>
        <p:spPr>
          <a:xfrm>
            <a:off x="93329" y="1197620"/>
            <a:ext cx="3936124" cy="4462760"/>
          </a:xfrm>
          <a:prstGeom prst="rect">
            <a:avLst/>
          </a:prstGeom>
          <a:noFill/>
        </p:spPr>
        <p:txBody>
          <a:bodyPr wrap="square" lIns="91440" tIns="45720" rIns="91440" bIns="45720" rtlCol="0" anchor="t">
            <a:spAutoFit/>
          </a:bodyPr>
          <a:lstStyle/>
          <a:p>
            <a:r>
              <a:rPr lang="nb-NO" sz="1600" b="1"/>
              <a:t>Helt og delvis ledige</a:t>
            </a:r>
            <a:endParaRPr lang="nb-NO" sz="1600">
              <a:ea typeface="Verdana"/>
              <a:cs typeface="Verdana"/>
            </a:endParaRPr>
          </a:p>
          <a:p>
            <a:endParaRPr lang="nb-NO" sz="1600"/>
          </a:p>
          <a:p>
            <a:pPr marL="285750" indent="-285750">
              <a:buFont typeface="Arial" panose="020B0604020202020204" pitchFamily="34" charset="0"/>
              <a:buChar char="•"/>
            </a:pPr>
            <a:endParaRPr lang="nb-NO" sz="1400">
              <a:ea typeface="Verdana"/>
              <a:cs typeface="Verdana"/>
            </a:endParaRPr>
          </a:p>
          <a:p>
            <a:pPr marL="285750" indent="-285750">
              <a:buFont typeface="Arial" panose="020B0604020202020204" pitchFamily="34" charset="0"/>
              <a:buChar char="•"/>
            </a:pPr>
            <a:r>
              <a:rPr lang="nb-NO" sz="1400"/>
              <a:t>3 214 personer i Trøndelag er meldt helt ledig per august 2022, noe som er 1,3 % av arbeidsstyrken.</a:t>
            </a:r>
          </a:p>
          <a:p>
            <a:pPr marL="285750" indent="-285750">
              <a:buFont typeface="Arial" panose="020B0604020202020204" pitchFamily="34" charset="0"/>
              <a:buChar char="•"/>
            </a:pPr>
            <a:endParaRPr lang="nb-NO" sz="1400">
              <a:solidFill>
                <a:srgbClr val="FF0000"/>
              </a:solidFill>
              <a:ea typeface="Verdana"/>
              <a:cs typeface="Verdana"/>
            </a:endParaRPr>
          </a:p>
          <a:p>
            <a:endParaRPr lang="nb-NO" sz="1400">
              <a:solidFill>
                <a:srgbClr val="FF0000"/>
              </a:solidFill>
            </a:endParaRPr>
          </a:p>
          <a:p>
            <a:pPr marL="285750" indent="-285750">
              <a:buFont typeface="Arial" panose="020B0604020202020204" pitchFamily="34" charset="0"/>
              <a:buChar char="•"/>
            </a:pPr>
            <a:r>
              <a:rPr lang="nb-NO" sz="1400"/>
              <a:t>Trøndelag og Nordland har den laveste arbeidsledigheten i Norge per august 2022.</a:t>
            </a:r>
            <a:endParaRPr lang="nb-NO" sz="1400">
              <a:ea typeface="Verdana"/>
              <a:cs typeface="Verdana"/>
            </a:endParaRPr>
          </a:p>
          <a:p>
            <a:pPr marL="285750" indent="-285750">
              <a:buFont typeface="Arial" panose="020B0604020202020204" pitchFamily="34" charset="0"/>
              <a:buChar char="•"/>
            </a:pPr>
            <a:endParaRPr lang="nb-NO" sz="1400">
              <a:solidFill>
                <a:srgbClr val="FF0000"/>
              </a:solidFill>
              <a:ea typeface="Verdana"/>
              <a:cs typeface="Verdana"/>
            </a:endParaRPr>
          </a:p>
          <a:p>
            <a:pPr marL="285750" indent="-285750">
              <a:buFont typeface="Arial" panose="020B0604020202020204" pitchFamily="34" charset="0"/>
              <a:buChar char="•"/>
            </a:pPr>
            <a:r>
              <a:rPr lang="nb-NO" sz="1400"/>
              <a:t>1 431 personer er per august 2022 registrert som delvis ledige, noe som er 0,6 % av arbeidsstyrken.</a:t>
            </a:r>
          </a:p>
          <a:p>
            <a:endParaRPr lang="nb-NO" sz="1400">
              <a:solidFill>
                <a:srgbClr val="FF0000"/>
              </a:solidFill>
              <a:ea typeface="Verdana"/>
              <a:cs typeface="Verdana"/>
            </a:endParaRPr>
          </a:p>
          <a:p>
            <a:pPr marL="285750" indent="-285750">
              <a:buFont typeface="Arial" panose="020B0604020202020204" pitchFamily="34" charset="0"/>
              <a:buChar char="•"/>
            </a:pPr>
            <a:r>
              <a:rPr lang="nb-NO" sz="1400"/>
              <a:t>267 arbeidssøkere (0,1 % av arbeidsstyrken) er registrert som permitterte per august 2022</a:t>
            </a:r>
            <a:br>
              <a:rPr lang="nb-NO" sz="1400"/>
            </a:br>
            <a:endParaRPr lang="nb-NO" sz="1400"/>
          </a:p>
        </p:txBody>
      </p:sp>
      <p:sp>
        <p:nvSpPr>
          <p:cNvPr id="6" name="TekstSylinder 5">
            <a:extLst>
              <a:ext uri="{FF2B5EF4-FFF2-40B4-BE49-F238E27FC236}">
                <a16:creationId xmlns:a16="http://schemas.microsoft.com/office/drawing/2014/main" id="{DECBF0EE-FE84-4FD8-A460-07B448AA5A4D}"/>
              </a:ext>
            </a:extLst>
          </p:cNvPr>
          <p:cNvSpPr txBox="1"/>
          <p:nvPr/>
        </p:nvSpPr>
        <p:spPr>
          <a:xfrm>
            <a:off x="367991" y="110188"/>
            <a:ext cx="11673015" cy="461665"/>
          </a:xfrm>
          <a:prstGeom prst="rect">
            <a:avLst/>
          </a:prstGeom>
          <a:solidFill>
            <a:schemeClr val="bg1"/>
          </a:solidFill>
        </p:spPr>
        <p:txBody>
          <a:bodyPr wrap="square" rtlCol="0">
            <a:spAutoFit/>
          </a:bodyPr>
          <a:lstStyle/>
          <a:p>
            <a:pPr algn="ctr"/>
            <a:r>
              <a:rPr lang="nb-NO" sz="2400">
                <a:solidFill>
                  <a:schemeClr val="tx2"/>
                </a:solidFill>
              </a:rPr>
              <a:t>Lav arbeidsledighet</a:t>
            </a:r>
          </a:p>
        </p:txBody>
      </p:sp>
      <p:pic>
        <p:nvPicPr>
          <p:cNvPr id="7" name="Bilde 6">
            <a:extLst>
              <a:ext uri="{FF2B5EF4-FFF2-40B4-BE49-F238E27FC236}">
                <a16:creationId xmlns:a16="http://schemas.microsoft.com/office/drawing/2014/main" id="{F71B0597-631E-422F-B5C7-B6FB1093E87C}"/>
              </a:ext>
            </a:extLst>
          </p:cNvPr>
          <p:cNvPicPr>
            <a:picLocks noChangeAspect="1"/>
          </p:cNvPicPr>
          <p:nvPr/>
        </p:nvPicPr>
        <p:blipFill>
          <a:blip r:embed="rId2"/>
          <a:stretch>
            <a:fillRect/>
          </a:stretch>
        </p:blipFill>
        <p:spPr>
          <a:xfrm>
            <a:off x="4087118" y="571853"/>
            <a:ext cx="7953888" cy="6175959"/>
          </a:xfrm>
          <a:prstGeom prst="rect">
            <a:avLst/>
          </a:prstGeom>
        </p:spPr>
      </p:pic>
    </p:spTree>
    <p:extLst>
      <p:ext uri="{BB962C8B-B14F-4D97-AF65-F5344CB8AC3E}">
        <p14:creationId xmlns:p14="http://schemas.microsoft.com/office/powerpoint/2010/main" val="4141840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FED3CD9F-D932-4CC9-8CE4-51E19758F257}"/>
              </a:ext>
            </a:extLst>
          </p:cNvPr>
          <p:cNvPicPr>
            <a:picLocks noChangeAspect="1"/>
          </p:cNvPicPr>
          <p:nvPr/>
        </p:nvPicPr>
        <p:blipFill>
          <a:blip r:embed="rId2"/>
          <a:stretch>
            <a:fillRect/>
          </a:stretch>
        </p:blipFill>
        <p:spPr>
          <a:xfrm>
            <a:off x="1177585" y="227"/>
            <a:ext cx="8846301" cy="6857773"/>
          </a:xfrm>
          <a:prstGeom prst="rect">
            <a:avLst/>
          </a:prstGeom>
        </p:spPr>
      </p:pic>
    </p:spTree>
    <p:extLst>
      <p:ext uri="{BB962C8B-B14F-4D97-AF65-F5344CB8AC3E}">
        <p14:creationId xmlns:p14="http://schemas.microsoft.com/office/powerpoint/2010/main" val="4160038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583CBB06-D04A-406D-B46F-7CB4A3DEB8AF}"/>
              </a:ext>
            </a:extLst>
          </p:cNvPr>
          <p:cNvPicPr>
            <a:picLocks noChangeAspect="1"/>
          </p:cNvPicPr>
          <p:nvPr/>
        </p:nvPicPr>
        <p:blipFill rotWithShape="1">
          <a:blip r:embed="rId2"/>
          <a:srcRect t="1508" b="3456"/>
          <a:stretch/>
        </p:blipFill>
        <p:spPr>
          <a:xfrm>
            <a:off x="1202570" y="18814"/>
            <a:ext cx="9202710" cy="6830948"/>
          </a:xfrm>
          <a:prstGeom prst="rect">
            <a:avLst/>
          </a:prstGeom>
        </p:spPr>
      </p:pic>
    </p:spTree>
    <p:extLst>
      <p:ext uri="{BB962C8B-B14F-4D97-AF65-F5344CB8AC3E}">
        <p14:creationId xmlns:p14="http://schemas.microsoft.com/office/powerpoint/2010/main" val="33700733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0B257A58-8132-4995-B3FB-A59B723FC468}"/>
              </a:ext>
            </a:extLst>
          </p:cNvPr>
          <p:cNvPicPr>
            <a:picLocks noChangeAspect="1"/>
          </p:cNvPicPr>
          <p:nvPr/>
        </p:nvPicPr>
        <p:blipFill>
          <a:blip r:embed="rId2"/>
          <a:stretch>
            <a:fillRect/>
          </a:stretch>
        </p:blipFill>
        <p:spPr>
          <a:xfrm>
            <a:off x="0" y="0"/>
            <a:ext cx="9144000" cy="6858000"/>
          </a:xfrm>
          <a:prstGeom prst="rect">
            <a:avLst/>
          </a:prstGeom>
        </p:spPr>
      </p:pic>
      <p:sp>
        <p:nvSpPr>
          <p:cNvPr id="6" name="TekstSylinder 5">
            <a:extLst>
              <a:ext uri="{FF2B5EF4-FFF2-40B4-BE49-F238E27FC236}">
                <a16:creationId xmlns:a16="http://schemas.microsoft.com/office/drawing/2014/main" id="{248A900C-F3A2-4DF3-93D9-F8D9E3B84DAD}"/>
              </a:ext>
            </a:extLst>
          </p:cNvPr>
          <p:cNvSpPr txBox="1"/>
          <p:nvPr/>
        </p:nvSpPr>
        <p:spPr>
          <a:xfrm>
            <a:off x="9212135" y="6038116"/>
            <a:ext cx="2896917" cy="738664"/>
          </a:xfrm>
          <a:prstGeom prst="rect">
            <a:avLst/>
          </a:prstGeom>
          <a:noFill/>
        </p:spPr>
        <p:txBody>
          <a:bodyPr wrap="square">
            <a:spAutoFit/>
          </a:bodyPr>
          <a:lstStyle/>
          <a:p>
            <a:r>
              <a:rPr lang="nb-NO" sz="1400" dirty="0">
                <a:hlinkClick r:id="rId3"/>
              </a:rPr>
              <a:t>https://www.nav.no/no/lokalt/trondelag/pressemeldinger/forventer-okt-ledighet-i-host</a:t>
            </a:r>
            <a:endParaRPr lang="nb-NO" sz="1400" dirty="0"/>
          </a:p>
        </p:txBody>
      </p:sp>
      <p:sp>
        <p:nvSpPr>
          <p:cNvPr id="8" name="TekstSylinder 7">
            <a:extLst>
              <a:ext uri="{FF2B5EF4-FFF2-40B4-BE49-F238E27FC236}">
                <a16:creationId xmlns:a16="http://schemas.microsoft.com/office/drawing/2014/main" id="{0CE829C3-CE80-42D2-A43D-296340678F9D}"/>
              </a:ext>
            </a:extLst>
          </p:cNvPr>
          <p:cNvSpPr txBox="1"/>
          <p:nvPr/>
        </p:nvSpPr>
        <p:spPr>
          <a:xfrm>
            <a:off x="9288710" y="1232588"/>
            <a:ext cx="2820342" cy="3570208"/>
          </a:xfrm>
          <a:prstGeom prst="rect">
            <a:avLst/>
          </a:prstGeom>
          <a:noFill/>
        </p:spPr>
        <p:txBody>
          <a:bodyPr wrap="square">
            <a:spAutoFit/>
          </a:bodyPr>
          <a:lstStyle/>
          <a:p>
            <a:r>
              <a:rPr lang="nb-NO" sz="2000" b="0" i="0">
                <a:solidFill>
                  <a:srgbClr val="262626"/>
                </a:solidFill>
                <a:effectLst/>
                <a:latin typeface="Source Sans Pro" panose="020B0503030403020204" pitchFamily="34" charset="0"/>
              </a:rPr>
              <a:t> «</a:t>
            </a:r>
            <a:r>
              <a:rPr lang="nb-NO" sz="2000" b="0">
                <a:solidFill>
                  <a:srgbClr val="262626"/>
                </a:solidFill>
                <a:effectLst/>
                <a:latin typeface="Source Sans Pro" panose="020B0503030403020204" pitchFamily="34" charset="0"/>
              </a:rPr>
              <a:t>… Vi forventer noe økning i ledigheten i høst, spesielt i bransjer som merker prisvekst og råvaremangel godt. Økt inflasjon og svakere vekst i norsk og internasjonal økonomi kan føre til økt ledighet»</a:t>
            </a:r>
          </a:p>
          <a:p>
            <a:br>
              <a:rPr lang="nb-NO" b="0" i="0">
                <a:solidFill>
                  <a:srgbClr val="262626"/>
                </a:solidFill>
                <a:effectLst/>
                <a:latin typeface="Source Sans Pro" panose="020B0503030403020204" pitchFamily="34" charset="0"/>
              </a:rPr>
            </a:br>
            <a:r>
              <a:rPr lang="nb-NO" sz="1400" b="0" i="0">
                <a:solidFill>
                  <a:srgbClr val="262626"/>
                </a:solidFill>
                <a:effectLst/>
                <a:latin typeface="Source Sans Pro" panose="020B0503030403020204" pitchFamily="34" charset="0"/>
              </a:rPr>
              <a:t>avdelingsdirektør </a:t>
            </a:r>
            <a:br>
              <a:rPr lang="nb-NO" sz="1400" b="0" i="0">
                <a:solidFill>
                  <a:srgbClr val="262626"/>
                </a:solidFill>
                <a:effectLst/>
                <a:latin typeface="Source Sans Pro" panose="020B0503030403020204" pitchFamily="34" charset="0"/>
              </a:rPr>
            </a:br>
            <a:r>
              <a:rPr lang="nb-NO" sz="1400" b="0" i="0">
                <a:solidFill>
                  <a:srgbClr val="262626"/>
                </a:solidFill>
                <a:effectLst/>
                <a:latin typeface="Source Sans Pro" panose="020B0503030403020204" pitchFamily="34" charset="0"/>
              </a:rPr>
              <a:t>Jan Arve Strand i NAV Trøndelag.  </a:t>
            </a:r>
            <a:endParaRPr lang="nb-NO"/>
          </a:p>
        </p:txBody>
      </p:sp>
    </p:spTree>
    <p:extLst>
      <p:ext uri="{BB962C8B-B14F-4D97-AF65-F5344CB8AC3E}">
        <p14:creationId xmlns:p14="http://schemas.microsoft.com/office/powerpoint/2010/main" val="4679371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6114637-522D-484D-ADF2-5CA52164262D}"/>
              </a:ext>
            </a:extLst>
          </p:cNvPr>
          <p:cNvSpPr>
            <a:spLocks noGrp="1"/>
          </p:cNvSpPr>
          <p:nvPr>
            <p:ph type="ctrTitle"/>
          </p:nvPr>
        </p:nvSpPr>
        <p:spPr>
          <a:xfrm>
            <a:off x="1749288" y="2608028"/>
            <a:ext cx="8221648" cy="1606306"/>
          </a:xfrm>
        </p:spPr>
        <p:txBody>
          <a:bodyPr>
            <a:normAutofit fontScale="90000"/>
          </a:bodyPr>
          <a:lstStyle/>
          <a:p>
            <a:br>
              <a:rPr lang="nb-NO"/>
            </a:br>
            <a:r>
              <a:rPr lang="nb-NO"/>
              <a:t>Sysselsettingsutviklingen i Trøndelag </a:t>
            </a:r>
            <a:br>
              <a:rPr lang="nb-NO"/>
            </a:br>
            <a:r>
              <a:rPr lang="nb-NO"/>
              <a:t>Generelle trender</a:t>
            </a:r>
          </a:p>
        </p:txBody>
      </p:sp>
    </p:spTree>
    <p:extLst>
      <p:ext uri="{BB962C8B-B14F-4D97-AF65-F5344CB8AC3E}">
        <p14:creationId xmlns:p14="http://schemas.microsoft.com/office/powerpoint/2010/main" val="38298565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CBD6E931-EA98-4B78-801F-936F6FB31A42}"/>
              </a:ext>
            </a:extLst>
          </p:cNvPr>
          <p:cNvSpPr>
            <a:spLocks noGrp="1"/>
          </p:cNvSpPr>
          <p:nvPr>
            <p:ph type="sldNum" sz="quarter" idx="12"/>
          </p:nvPr>
        </p:nvSpPr>
        <p:spPr/>
        <p:txBody>
          <a:bodyPr/>
          <a:lstStyle/>
          <a:p>
            <a:fld id="{36457444-737A-4256-A71F-2C8225BFF095}" type="slidenum">
              <a:rPr lang="nb-NO" smtClean="0"/>
              <a:t>19</a:t>
            </a:fld>
            <a:endParaRPr lang="nb-NO"/>
          </a:p>
        </p:txBody>
      </p:sp>
      <p:pic>
        <p:nvPicPr>
          <p:cNvPr id="5" name="Bilde 4">
            <a:extLst>
              <a:ext uri="{FF2B5EF4-FFF2-40B4-BE49-F238E27FC236}">
                <a16:creationId xmlns:a16="http://schemas.microsoft.com/office/drawing/2014/main" id="{D4EC4C3B-3E0F-48F0-BDD7-37B5E0A1C409}"/>
              </a:ext>
            </a:extLst>
          </p:cNvPr>
          <p:cNvPicPr>
            <a:picLocks noChangeAspect="1"/>
          </p:cNvPicPr>
          <p:nvPr/>
        </p:nvPicPr>
        <p:blipFill>
          <a:blip r:embed="rId2"/>
          <a:stretch>
            <a:fillRect/>
          </a:stretch>
        </p:blipFill>
        <p:spPr>
          <a:xfrm>
            <a:off x="376229" y="636589"/>
            <a:ext cx="11439541" cy="6221411"/>
          </a:xfrm>
          <a:prstGeom prst="rect">
            <a:avLst/>
          </a:prstGeom>
        </p:spPr>
      </p:pic>
      <p:sp>
        <p:nvSpPr>
          <p:cNvPr id="4" name="TekstSylinder 3">
            <a:extLst>
              <a:ext uri="{FF2B5EF4-FFF2-40B4-BE49-F238E27FC236}">
                <a16:creationId xmlns:a16="http://schemas.microsoft.com/office/drawing/2014/main" id="{4C46489C-8087-4B98-A3E4-B8197A411F69}"/>
              </a:ext>
            </a:extLst>
          </p:cNvPr>
          <p:cNvSpPr txBox="1"/>
          <p:nvPr/>
        </p:nvSpPr>
        <p:spPr>
          <a:xfrm>
            <a:off x="376229" y="174924"/>
            <a:ext cx="11673015" cy="461665"/>
          </a:xfrm>
          <a:prstGeom prst="rect">
            <a:avLst/>
          </a:prstGeom>
          <a:solidFill>
            <a:schemeClr val="bg1"/>
          </a:solidFill>
        </p:spPr>
        <p:txBody>
          <a:bodyPr wrap="square" rtlCol="0">
            <a:spAutoFit/>
          </a:bodyPr>
          <a:lstStyle/>
          <a:p>
            <a:pPr algn="ctr"/>
            <a:r>
              <a:rPr lang="nb-NO" sz="2400">
                <a:solidFill>
                  <a:schemeClr val="tx2"/>
                </a:solidFill>
              </a:rPr>
              <a:t>Trøndelag har ett diversifisert arbeids- og næringsliv</a:t>
            </a:r>
          </a:p>
        </p:txBody>
      </p:sp>
    </p:spTree>
    <p:extLst>
      <p:ext uri="{BB962C8B-B14F-4D97-AF65-F5344CB8AC3E}">
        <p14:creationId xmlns:p14="http://schemas.microsoft.com/office/powerpoint/2010/main" val="680627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3FDB0811-CDE7-4D69-966A-F6AD48E47A42}"/>
              </a:ext>
            </a:extLst>
          </p:cNvPr>
          <p:cNvPicPr>
            <a:picLocks noChangeAspect="1"/>
          </p:cNvPicPr>
          <p:nvPr/>
        </p:nvPicPr>
        <p:blipFill rotWithShape="1">
          <a:blip r:embed="rId3"/>
          <a:srcRect l="33529" r="23158"/>
          <a:stretch/>
        </p:blipFill>
        <p:spPr>
          <a:xfrm>
            <a:off x="295176" y="1625190"/>
            <a:ext cx="3918235" cy="5088610"/>
          </a:xfrm>
          <a:prstGeom prst="rect">
            <a:avLst/>
          </a:prstGeom>
          <a:noFill/>
        </p:spPr>
      </p:pic>
      <p:sp>
        <p:nvSpPr>
          <p:cNvPr id="3" name="TekstSylinder 2">
            <a:extLst>
              <a:ext uri="{FF2B5EF4-FFF2-40B4-BE49-F238E27FC236}">
                <a16:creationId xmlns:a16="http://schemas.microsoft.com/office/drawing/2014/main" id="{2A387632-EBD3-4E21-A923-6506D7BCEA15}"/>
              </a:ext>
            </a:extLst>
          </p:cNvPr>
          <p:cNvSpPr txBox="1"/>
          <p:nvPr/>
        </p:nvSpPr>
        <p:spPr>
          <a:xfrm>
            <a:off x="4870383" y="1480991"/>
            <a:ext cx="7026441" cy="5088610"/>
          </a:xfrm>
          <a:prstGeom prst="rect">
            <a:avLst/>
          </a:prstGeom>
        </p:spPr>
        <p:txBody>
          <a:bodyPr vert="horz" lIns="0" tIns="0" rIns="0" bIns="0" rtlCol="0">
            <a:normAutofit/>
          </a:bodyPr>
          <a:lstStyle/>
          <a:p>
            <a:pPr marL="285750" indent="-285750" defTabSz="914400">
              <a:spcAft>
                <a:spcPts val="600"/>
              </a:spcAft>
              <a:buClr>
                <a:schemeClr val="tx2"/>
              </a:buClr>
              <a:buFont typeface="Arial" panose="020B0604020202020204" pitchFamily="34" charset="0"/>
              <a:buChar char="•"/>
            </a:pPr>
            <a:endParaRPr lang="nb-NO" sz="1600" kern="1200" dirty="0">
              <a:latin typeface="+mn-lt"/>
              <a:ea typeface="+mn-ea"/>
              <a:cs typeface="+mn-cs"/>
            </a:endParaRPr>
          </a:p>
          <a:p>
            <a:pPr marL="285750" indent="-285750" defTabSz="914400">
              <a:spcAft>
                <a:spcPts val="600"/>
              </a:spcAft>
              <a:buClr>
                <a:schemeClr val="tx2"/>
              </a:buClr>
              <a:buFont typeface="Arial" panose="020B0604020202020204" pitchFamily="34" charset="0"/>
              <a:buChar char="•"/>
            </a:pPr>
            <a:r>
              <a:rPr lang="nb-NO" sz="1600" kern="1200" dirty="0">
                <a:latin typeface="+mn-lt"/>
                <a:ea typeface="+mn-ea"/>
                <a:cs typeface="+mn-cs"/>
              </a:rPr>
              <a:t>Lang utdanning gir sikker jobb, høyere lønn og bedre livskvalitet?</a:t>
            </a:r>
          </a:p>
          <a:p>
            <a:pPr marL="285750" indent="-285750" defTabSz="914400">
              <a:spcAft>
                <a:spcPts val="600"/>
              </a:spcAft>
              <a:buClr>
                <a:schemeClr val="tx2"/>
              </a:buClr>
              <a:buFont typeface="Arial" panose="020B0604020202020204" pitchFamily="34" charset="0"/>
              <a:buChar char="•"/>
            </a:pPr>
            <a:r>
              <a:rPr lang="nb-NO" sz="1600" kern="1200" dirty="0">
                <a:latin typeface="+mn-lt"/>
                <a:ea typeface="+mn-ea"/>
                <a:cs typeface="+mn-cs"/>
              </a:rPr>
              <a:t>Velg ut fra interesse eller velg ut fra arbeidslivets behov?</a:t>
            </a:r>
          </a:p>
          <a:p>
            <a:pPr marL="285750" indent="-285750" defTabSz="914400">
              <a:spcAft>
                <a:spcPts val="600"/>
              </a:spcAft>
              <a:buClr>
                <a:schemeClr val="tx2"/>
              </a:buClr>
              <a:buFont typeface="Arial" panose="020B0604020202020204" pitchFamily="34" charset="0"/>
              <a:buChar char="•"/>
            </a:pPr>
            <a:r>
              <a:rPr lang="nb-NO" sz="1600" kern="1200" dirty="0">
                <a:latin typeface="+mn-lt"/>
                <a:ea typeface="+mn-ea"/>
                <a:cs typeface="+mn-cs"/>
              </a:rPr>
              <a:t>Velg helseyrke og få sikker jobb?</a:t>
            </a:r>
          </a:p>
          <a:p>
            <a:pPr marL="285750" indent="-285750" defTabSz="914400">
              <a:spcAft>
                <a:spcPts val="600"/>
              </a:spcAft>
              <a:buClr>
                <a:schemeClr val="tx2"/>
              </a:buClr>
              <a:buFont typeface="Arial" panose="020B0604020202020204" pitchFamily="34" charset="0"/>
              <a:buChar char="•"/>
            </a:pPr>
            <a:r>
              <a:rPr lang="nb-NO" sz="1600" dirty="0"/>
              <a:t>«</a:t>
            </a:r>
            <a:r>
              <a:rPr lang="nb-NO" sz="1600" kern="1200" dirty="0" err="1">
                <a:latin typeface="+mn-lt"/>
                <a:ea typeface="+mn-ea"/>
                <a:cs typeface="+mn-cs"/>
              </a:rPr>
              <a:t>Choose</a:t>
            </a:r>
            <a:r>
              <a:rPr lang="nb-NO" sz="1600" kern="1200" dirty="0">
                <a:latin typeface="+mn-lt"/>
                <a:ea typeface="+mn-ea"/>
                <a:cs typeface="+mn-cs"/>
              </a:rPr>
              <a:t> a </a:t>
            </a:r>
            <a:r>
              <a:rPr lang="nb-NO" sz="1600" kern="1200" dirty="0" err="1">
                <a:latin typeface="+mn-lt"/>
                <a:ea typeface="+mn-ea"/>
                <a:cs typeface="+mn-cs"/>
              </a:rPr>
              <a:t>life</a:t>
            </a:r>
            <a:r>
              <a:rPr lang="nb-NO" sz="1600" kern="1200" dirty="0">
                <a:latin typeface="+mn-lt"/>
                <a:ea typeface="+mn-ea"/>
                <a:cs typeface="+mn-cs"/>
              </a:rPr>
              <a:t>. </a:t>
            </a:r>
            <a:r>
              <a:rPr lang="nb-NO" sz="1600" kern="1200" dirty="0" err="1">
                <a:latin typeface="+mn-lt"/>
                <a:ea typeface="+mn-ea"/>
                <a:cs typeface="+mn-cs"/>
              </a:rPr>
              <a:t>Choose</a:t>
            </a:r>
            <a:r>
              <a:rPr lang="nb-NO" sz="1600" kern="1200" dirty="0">
                <a:latin typeface="+mn-lt"/>
                <a:ea typeface="+mn-ea"/>
                <a:cs typeface="+mn-cs"/>
              </a:rPr>
              <a:t> a </a:t>
            </a:r>
            <a:r>
              <a:rPr lang="nb-NO" sz="1600" kern="1200" dirty="0" err="1">
                <a:latin typeface="+mn-lt"/>
                <a:ea typeface="+mn-ea"/>
                <a:cs typeface="+mn-cs"/>
              </a:rPr>
              <a:t>job</a:t>
            </a:r>
            <a:r>
              <a:rPr lang="nb-NO" sz="1600" kern="1200" dirty="0">
                <a:latin typeface="+mn-lt"/>
                <a:ea typeface="+mn-ea"/>
                <a:cs typeface="+mn-cs"/>
              </a:rPr>
              <a:t>. </a:t>
            </a:r>
            <a:r>
              <a:rPr lang="nb-NO" sz="1600" kern="1200" dirty="0" err="1">
                <a:latin typeface="+mn-lt"/>
                <a:ea typeface="+mn-ea"/>
                <a:cs typeface="+mn-cs"/>
              </a:rPr>
              <a:t>Choose</a:t>
            </a:r>
            <a:r>
              <a:rPr lang="nb-NO" sz="1600" kern="1200" dirty="0">
                <a:latin typeface="+mn-lt"/>
                <a:ea typeface="+mn-ea"/>
                <a:cs typeface="+mn-cs"/>
              </a:rPr>
              <a:t> a </a:t>
            </a:r>
            <a:r>
              <a:rPr lang="nb-NO" sz="1600" kern="1200" dirty="0" err="1">
                <a:latin typeface="+mn-lt"/>
                <a:ea typeface="+mn-ea"/>
                <a:cs typeface="+mn-cs"/>
              </a:rPr>
              <a:t>career</a:t>
            </a:r>
            <a:r>
              <a:rPr lang="nb-NO" sz="1600" kern="1200" dirty="0">
                <a:latin typeface="+mn-lt"/>
                <a:ea typeface="+mn-ea"/>
                <a:cs typeface="+mn-cs"/>
              </a:rPr>
              <a:t>. </a:t>
            </a:r>
            <a:r>
              <a:rPr lang="nb-NO" sz="1600" kern="1200" dirty="0" err="1">
                <a:latin typeface="+mn-lt"/>
                <a:ea typeface="+mn-ea"/>
                <a:cs typeface="+mn-cs"/>
              </a:rPr>
              <a:t>Choose</a:t>
            </a:r>
            <a:r>
              <a:rPr lang="nb-NO" sz="1600" kern="1200" dirty="0">
                <a:latin typeface="+mn-lt"/>
                <a:ea typeface="+mn-ea"/>
                <a:cs typeface="+mn-cs"/>
              </a:rPr>
              <a:t> a </a:t>
            </a:r>
            <a:r>
              <a:rPr lang="nb-NO" sz="1600" kern="1200" dirty="0" err="1">
                <a:latin typeface="+mn-lt"/>
                <a:ea typeface="+mn-ea"/>
                <a:cs typeface="+mn-cs"/>
              </a:rPr>
              <a:t>family</a:t>
            </a:r>
            <a:r>
              <a:rPr lang="nb-NO" sz="1600" kern="1200" dirty="0">
                <a:latin typeface="+mn-lt"/>
                <a:ea typeface="+mn-ea"/>
                <a:cs typeface="+mn-cs"/>
              </a:rPr>
              <a:t>. </a:t>
            </a:r>
            <a:r>
              <a:rPr lang="nb-NO" sz="1600" kern="1200" dirty="0" err="1">
                <a:latin typeface="+mn-lt"/>
                <a:ea typeface="+mn-ea"/>
                <a:cs typeface="+mn-cs"/>
              </a:rPr>
              <a:t>Choose</a:t>
            </a:r>
            <a:r>
              <a:rPr lang="nb-NO" sz="1600" kern="1200" dirty="0">
                <a:latin typeface="+mn-lt"/>
                <a:ea typeface="+mn-ea"/>
                <a:cs typeface="+mn-cs"/>
              </a:rPr>
              <a:t> a </a:t>
            </a:r>
            <a:r>
              <a:rPr lang="nb-NO" sz="1600" kern="1200" dirty="0" err="1">
                <a:latin typeface="+mn-lt"/>
                <a:ea typeface="+mn-ea"/>
                <a:cs typeface="+mn-cs"/>
              </a:rPr>
              <a:t>fucking</a:t>
            </a:r>
            <a:r>
              <a:rPr lang="nb-NO" sz="1600" kern="1200" dirty="0">
                <a:latin typeface="+mn-lt"/>
                <a:ea typeface="+mn-ea"/>
                <a:cs typeface="+mn-cs"/>
              </a:rPr>
              <a:t> </a:t>
            </a:r>
            <a:r>
              <a:rPr lang="nb-NO" sz="1600" kern="1200" dirty="0" err="1">
                <a:latin typeface="+mn-lt"/>
                <a:ea typeface="+mn-ea"/>
                <a:cs typeface="+mn-cs"/>
              </a:rPr>
              <a:t>big</a:t>
            </a:r>
            <a:r>
              <a:rPr lang="nb-NO" sz="1600" kern="1200" dirty="0">
                <a:latin typeface="+mn-lt"/>
                <a:ea typeface="+mn-ea"/>
                <a:cs typeface="+mn-cs"/>
              </a:rPr>
              <a:t> </a:t>
            </a:r>
            <a:r>
              <a:rPr lang="nb-NO" sz="1600" kern="1200" dirty="0" err="1">
                <a:latin typeface="+mn-lt"/>
                <a:ea typeface="+mn-ea"/>
                <a:cs typeface="+mn-cs"/>
              </a:rPr>
              <a:t>television</a:t>
            </a:r>
            <a:r>
              <a:rPr lang="nb-NO" sz="1600" kern="1200" dirty="0">
                <a:latin typeface="+mn-lt"/>
                <a:ea typeface="+mn-ea"/>
                <a:cs typeface="+mn-cs"/>
              </a:rPr>
              <a:t>. …»</a:t>
            </a:r>
          </a:p>
          <a:p>
            <a:pPr defTabSz="914400">
              <a:spcAft>
                <a:spcPts val="600"/>
              </a:spcAft>
              <a:buClr>
                <a:schemeClr val="tx2"/>
              </a:buClr>
            </a:pPr>
            <a:endParaRPr lang="nb-NO" sz="1600" dirty="0"/>
          </a:p>
          <a:p>
            <a:pPr defTabSz="914400">
              <a:spcAft>
                <a:spcPts val="600"/>
              </a:spcAft>
              <a:buClr>
                <a:schemeClr val="tx2"/>
              </a:buClr>
            </a:pPr>
            <a:r>
              <a:rPr lang="nb-NO" sz="1600" b="1" dirty="0"/>
              <a:t>Vi vet egentlig veldig lite om fremtiden!</a:t>
            </a:r>
            <a:endParaRPr lang="nb-NO" sz="1600" dirty="0"/>
          </a:p>
          <a:p>
            <a:pPr defTabSz="914400">
              <a:spcAft>
                <a:spcPts val="600"/>
              </a:spcAft>
              <a:buClr>
                <a:schemeClr val="tx2"/>
              </a:buClr>
            </a:pPr>
            <a:endParaRPr lang="nb-NO" sz="1600" u="sng" kern="1200" dirty="0">
              <a:latin typeface="+mn-lt"/>
              <a:ea typeface="+mn-ea"/>
              <a:cs typeface="+mn-cs"/>
            </a:endParaRPr>
          </a:p>
          <a:p>
            <a:pPr defTabSz="914400">
              <a:spcAft>
                <a:spcPts val="600"/>
              </a:spcAft>
              <a:buClr>
                <a:schemeClr val="tx2"/>
              </a:buClr>
            </a:pPr>
            <a:r>
              <a:rPr lang="nb-NO" sz="1600" b="1" kern="1200" dirty="0">
                <a:latin typeface="+mn-lt"/>
                <a:ea typeface="+mn-ea"/>
                <a:cs typeface="+mn-cs"/>
              </a:rPr>
              <a:t>Noen perspektiver </a:t>
            </a:r>
            <a:r>
              <a:rPr lang="nb-NO" sz="1600" kern="1200" dirty="0">
                <a:latin typeface="+mn-lt"/>
                <a:ea typeface="+mn-ea"/>
                <a:cs typeface="+mn-cs"/>
              </a:rPr>
              <a:t>fra kunnskapsgrunnlaget til den regionale kompetansepolitikken.</a:t>
            </a:r>
          </a:p>
          <a:p>
            <a:pPr defTabSz="914400">
              <a:spcAft>
                <a:spcPts val="600"/>
              </a:spcAft>
              <a:buClr>
                <a:schemeClr val="tx2"/>
              </a:buClr>
            </a:pPr>
            <a:endParaRPr lang="nb-NO" sz="1400" kern="1200" dirty="0">
              <a:latin typeface="+mn-lt"/>
              <a:ea typeface="+mn-ea"/>
              <a:cs typeface="+mn-cs"/>
            </a:endParaRPr>
          </a:p>
          <a:p>
            <a:pPr marL="285750" indent="-285750" defTabSz="914400">
              <a:spcAft>
                <a:spcPts val="600"/>
              </a:spcAft>
              <a:buClr>
                <a:schemeClr val="tx2"/>
              </a:buClr>
              <a:buFont typeface="Arial" panose="020B0604020202020204" pitchFamily="34" charset="0"/>
              <a:buChar char="•"/>
            </a:pPr>
            <a:r>
              <a:rPr lang="nb-NO" kern="1200" dirty="0">
                <a:latin typeface="+mn-lt"/>
                <a:ea typeface="+mn-ea"/>
                <a:cs typeface="+mn-cs"/>
              </a:rPr>
              <a:t>Viktige drivkrefter</a:t>
            </a:r>
          </a:p>
          <a:p>
            <a:pPr marL="285750" indent="-285750" defTabSz="914400">
              <a:spcAft>
                <a:spcPts val="600"/>
              </a:spcAft>
              <a:buClr>
                <a:schemeClr val="tx2"/>
              </a:buClr>
              <a:buFont typeface="Arial" panose="020B0604020202020204" pitchFamily="34" charset="0"/>
              <a:buChar char="•"/>
            </a:pPr>
            <a:r>
              <a:rPr lang="nb-NO" dirty="0"/>
              <a:t>Arbeidsmarkedet i tall</a:t>
            </a:r>
          </a:p>
          <a:p>
            <a:pPr marL="285750" indent="-285750" defTabSz="914400">
              <a:spcAft>
                <a:spcPts val="600"/>
              </a:spcAft>
              <a:buClr>
                <a:schemeClr val="tx2"/>
              </a:buClr>
              <a:buFont typeface="Arial" panose="020B0604020202020204" pitchFamily="34" charset="0"/>
              <a:buChar char="•"/>
            </a:pPr>
            <a:r>
              <a:rPr lang="nb-NO" dirty="0"/>
              <a:t>Utvikling</a:t>
            </a:r>
          </a:p>
          <a:p>
            <a:pPr marL="285750" indent="-285750" defTabSz="914400">
              <a:spcAft>
                <a:spcPts val="600"/>
              </a:spcAft>
              <a:buClr>
                <a:schemeClr val="tx2"/>
              </a:buClr>
              <a:buFont typeface="Arial" panose="020B0604020202020204" pitchFamily="34" charset="0"/>
              <a:buChar char="•"/>
            </a:pPr>
            <a:r>
              <a:rPr lang="nb-NO" dirty="0"/>
              <a:t>Forventinger</a:t>
            </a:r>
          </a:p>
          <a:p>
            <a:pPr defTabSz="914400">
              <a:spcAft>
                <a:spcPts val="600"/>
              </a:spcAft>
              <a:buClr>
                <a:schemeClr val="tx2"/>
              </a:buClr>
            </a:pPr>
            <a:endParaRPr lang="nb-NO" sz="1400" kern="1200" dirty="0">
              <a:latin typeface="+mn-lt"/>
              <a:ea typeface="+mn-ea"/>
              <a:cs typeface="+mn-cs"/>
            </a:endParaRPr>
          </a:p>
        </p:txBody>
      </p:sp>
      <p:sp>
        <p:nvSpPr>
          <p:cNvPr id="4" name="Tittel 3">
            <a:extLst>
              <a:ext uri="{FF2B5EF4-FFF2-40B4-BE49-F238E27FC236}">
                <a16:creationId xmlns:a16="http://schemas.microsoft.com/office/drawing/2014/main" id="{56811579-9456-479A-BADE-74B8DA2A1D6A}"/>
              </a:ext>
            </a:extLst>
          </p:cNvPr>
          <p:cNvSpPr>
            <a:spLocks noGrp="1"/>
          </p:cNvSpPr>
          <p:nvPr>
            <p:ph type="title"/>
          </p:nvPr>
        </p:nvSpPr>
        <p:spPr>
          <a:xfrm>
            <a:off x="635268" y="220664"/>
            <a:ext cx="9971772" cy="780006"/>
          </a:xfrm>
        </p:spPr>
        <p:txBody>
          <a:bodyPr vert="horz" lIns="0" tIns="0" rIns="0" bIns="0" rtlCol="0" anchor="b" anchorCtr="0">
            <a:normAutofit/>
          </a:bodyPr>
          <a:lstStyle/>
          <a:p>
            <a:r>
              <a:rPr lang="nb-NO" sz="3200" dirty="0">
                <a:solidFill>
                  <a:schemeClr val="tx2"/>
                </a:solidFill>
              </a:rPr>
              <a:t>Gode valg for seg selv og samfunnet</a:t>
            </a:r>
          </a:p>
        </p:txBody>
      </p:sp>
    </p:spTree>
    <p:extLst>
      <p:ext uri="{BB962C8B-B14F-4D97-AF65-F5344CB8AC3E}">
        <p14:creationId xmlns:p14="http://schemas.microsoft.com/office/powerpoint/2010/main" val="1947690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D97B1AA0-FCB4-443C-B05F-287DD46204FE}"/>
              </a:ext>
            </a:extLst>
          </p:cNvPr>
          <p:cNvPicPr>
            <a:picLocks noChangeAspect="1"/>
          </p:cNvPicPr>
          <p:nvPr/>
        </p:nvPicPr>
        <p:blipFill>
          <a:blip r:embed="rId2"/>
          <a:stretch>
            <a:fillRect/>
          </a:stretch>
        </p:blipFill>
        <p:spPr>
          <a:xfrm>
            <a:off x="218948" y="3148147"/>
            <a:ext cx="5292165" cy="3650715"/>
          </a:xfrm>
          <a:prstGeom prst="rect">
            <a:avLst/>
          </a:prstGeom>
        </p:spPr>
      </p:pic>
      <p:pic>
        <p:nvPicPr>
          <p:cNvPr id="3" name="Bilde 2" descr="Et bilde som inneholder kart&#10;&#10;Automatisk generert beskrivelse">
            <a:extLst>
              <a:ext uri="{FF2B5EF4-FFF2-40B4-BE49-F238E27FC236}">
                <a16:creationId xmlns:a16="http://schemas.microsoft.com/office/drawing/2014/main" id="{3F51F51E-023C-4378-934F-EC96F68135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1757" y="522551"/>
            <a:ext cx="6390245" cy="6335449"/>
          </a:xfrm>
          <a:prstGeom prst="rect">
            <a:avLst/>
          </a:prstGeom>
        </p:spPr>
      </p:pic>
      <p:sp>
        <p:nvSpPr>
          <p:cNvPr id="4" name="TekstSylinder 3">
            <a:extLst>
              <a:ext uri="{FF2B5EF4-FFF2-40B4-BE49-F238E27FC236}">
                <a16:creationId xmlns:a16="http://schemas.microsoft.com/office/drawing/2014/main" id="{C2D7FD6F-0E49-4790-BA4E-8EB7494217E0}"/>
              </a:ext>
            </a:extLst>
          </p:cNvPr>
          <p:cNvSpPr txBox="1"/>
          <p:nvPr/>
        </p:nvSpPr>
        <p:spPr>
          <a:xfrm>
            <a:off x="9746723" y="5583782"/>
            <a:ext cx="2667699" cy="646331"/>
          </a:xfrm>
          <a:prstGeom prst="rect">
            <a:avLst/>
          </a:prstGeom>
          <a:noFill/>
        </p:spPr>
        <p:txBody>
          <a:bodyPr wrap="square" rtlCol="0">
            <a:spAutoFit/>
          </a:bodyPr>
          <a:lstStyle/>
          <a:p>
            <a:r>
              <a:rPr lang="nb-NO" sz="1200"/>
              <a:t>Trøndelag: 6,7 %</a:t>
            </a:r>
            <a:br>
              <a:rPr lang="nb-NO" sz="1200"/>
            </a:br>
            <a:r>
              <a:rPr lang="nb-NO" sz="1200"/>
              <a:t>Trøndelag u/Trondheim: 3,2%</a:t>
            </a:r>
            <a:br>
              <a:rPr lang="nb-NO" sz="1200"/>
            </a:br>
            <a:r>
              <a:rPr lang="nb-NO" sz="1200"/>
              <a:t>Norge: 6,4 %</a:t>
            </a:r>
          </a:p>
        </p:txBody>
      </p:sp>
      <p:pic>
        <p:nvPicPr>
          <p:cNvPr id="5" name="Bilde 4">
            <a:extLst>
              <a:ext uri="{FF2B5EF4-FFF2-40B4-BE49-F238E27FC236}">
                <a16:creationId xmlns:a16="http://schemas.microsoft.com/office/drawing/2014/main" id="{B82B468A-DE75-4A9F-A2F1-2E559CFFE02F}"/>
              </a:ext>
            </a:extLst>
          </p:cNvPr>
          <p:cNvPicPr>
            <a:picLocks noChangeAspect="1"/>
          </p:cNvPicPr>
          <p:nvPr/>
        </p:nvPicPr>
        <p:blipFill>
          <a:blip r:embed="rId4"/>
          <a:stretch>
            <a:fillRect/>
          </a:stretch>
        </p:blipFill>
        <p:spPr>
          <a:xfrm>
            <a:off x="218948" y="608364"/>
            <a:ext cx="5292166" cy="2539783"/>
          </a:xfrm>
          <a:prstGeom prst="rect">
            <a:avLst/>
          </a:prstGeom>
        </p:spPr>
      </p:pic>
      <p:sp>
        <p:nvSpPr>
          <p:cNvPr id="6" name="TekstSylinder 5">
            <a:extLst>
              <a:ext uri="{FF2B5EF4-FFF2-40B4-BE49-F238E27FC236}">
                <a16:creationId xmlns:a16="http://schemas.microsoft.com/office/drawing/2014/main" id="{C5AD55C4-9C6C-429D-AE56-3AF7F6701330}"/>
              </a:ext>
            </a:extLst>
          </p:cNvPr>
          <p:cNvSpPr txBox="1"/>
          <p:nvPr/>
        </p:nvSpPr>
        <p:spPr>
          <a:xfrm>
            <a:off x="259492" y="60886"/>
            <a:ext cx="11673015" cy="461665"/>
          </a:xfrm>
          <a:prstGeom prst="rect">
            <a:avLst/>
          </a:prstGeom>
          <a:solidFill>
            <a:schemeClr val="bg1"/>
          </a:solidFill>
        </p:spPr>
        <p:txBody>
          <a:bodyPr wrap="square" rtlCol="0">
            <a:spAutoFit/>
          </a:bodyPr>
          <a:lstStyle/>
          <a:p>
            <a:pPr algn="ctr"/>
            <a:r>
              <a:rPr lang="nb-NO" sz="2400">
                <a:solidFill>
                  <a:schemeClr val="tx2"/>
                </a:solidFill>
              </a:rPr>
              <a:t>Sysselsettingsvekst i store deler av Trøndelag – og i de fleste næringer</a:t>
            </a:r>
          </a:p>
        </p:txBody>
      </p:sp>
    </p:spTree>
    <p:extLst>
      <p:ext uri="{BB962C8B-B14F-4D97-AF65-F5344CB8AC3E}">
        <p14:creationId xmlns:p14="http://schemas.microsoft.com/office/powerpoint/2010/main" val="42734279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FFC1A9C2-0906-43BD-A601-D72773B906EB}"/>
              </a:ext>
            </a:extLst>
          </p:cNvPr>
          <p:cNvPicPr>
            <a:picLocks noChangeAspect="1"/>
          </p:cNvPicPr>
          <p:nvPr/>
        </p:nvPicPr>
        <p:blipFill>
          <a:blip r:embed="rId2"/>
          <a:stretch>
            <a:fillRect/>
          </a:stretch>
        </p:blipFill>
        <p:spPr>
          <a:xfrm>
            <a:off x="112844" y="4735"/>
            <a:ext cx="11966311" cy="5147217"/>
          </a:xfrm>
          <a:prstGeom prst="rect">
            <a:avLst/>
          </a:prstGeom>
        </p:spPr>
      </p:pic>
      <p:sp>
        <p:nvSpPr>
          <p:cNvPr id="4" name="TekstSylinder 3">
            <a:extLst>
              <a:ext uri="{FF2B5EF4-FFF2-40B4-BE49-F238E27FC236}">
                <a16:creationId xmlns:a16="http://schemas.microsoft.com/office/drawing/2014/main" id="{4B166130-0737-4D29-B154-B6D429B78534}"/>
              </a:ext>
            </a:extLst>
          </p:cNvPr>
          <p:cNvSpPr txBox="1"/>
          <p:nvPr/>
        </p:nvSpPr>
        <p:spPr>
          <a:xfrm>
            <a:off x="391885" y="5151952"/>
            <a:ext cx="5356505" cy="1600438"/>
          </a:xfrm>
          <a:prstGeom prst="rect">
            <a:avLst/>
          </a:prstGeom>
          <a:solidFill>
            <a:schemeClr val="tx2"/>
          </a:solidFill>
        </p:spPr>
        <p:txBody>
          <a:bodyPr wrap="square" rtlCol="0">
            <a:spAutoFit/>
          </a:bodyPr>
          <a:lstStyle/>
          <a:p>
            <a:pPr algn="ctr"/>
            <a:r>
              <a:rPr lang="nb-NO" sz="1600" b="1"/>
              <a:t>Størst vekst:</a:t>
            </a:r>
          </a:p>
          <a:p>
            <a:r>
              <a:rPr lang="nb-NO" sz="1600"/>
              <a:t>Helsetjenester: 3 561</a:t>
            </a:r>
            <a:br>
              <a:rPr lang="nb-NO" sz="1600"/>
            </a:br>
            <a:r>
              <a:rPr lang="nb-NO" sz="1600"/>
              <a:t>Undervisning: 2 525</a:t>
            </a:r>
            <a:br>
              <a:rPr lang="nb-NO" sz="1600"/>
            </a:br>
            <a:r>
              <a:rPr lang="nb-NO" sz="1600"/>
              <a:t>Spesialisert bygg og anleggsvirksomhet: 2 228</a:t>
            </a:r>
            <a:br>
              <a:rPr lang="nb-NO" sz="1600"/>
            </a:br>
            <a:r>
              <a:rPr lang="nb-NO" sz="1600"/>
              <a:t>It-tjenester: 1 065</a:t>
            </a:r>
            <a:br>
              <a:rPr lang="nb-NO" sz="1600"/>
            </a:br>
            <a:r>
              <a:rPr lang="nb-NO" sz="1600"/>
              <a:t>Pleie og omsorg i institusjon: 791 </a:t>
            </a:r>
          </a:p>
        </p:txBody>
      </p:sp>
      <p:sp>
        <p:nvSpPr>
          <p:cNvPr id="5" name="TekstSylinder 4">
            <a:extLst>
              <a:ext uri="{FF2B5EF4-FFF2-40B4-BE49-F238E27FC236}">
                <a16:creationId xmlns:a16="http://schemas.microsoft.com/office/drawing/2014/main" id="{A0585D27-5B09-4A0C-9A98-7A92164CD3E9}"/>
              </a:ext>
            </a:extLst>
          </p:cNvPr>
          <p:cNvSpPr txBox="1"/>
          <p:nvPr/>
        </p:nvSpPr>
        <p:spPr>
          <a:xfrm>
            <a:off x="6609806" y="5151952"/>
            <a:ext cx="5356505" cy="1600438"/>
          </a:xfrm>
          <a:prstGeom prst="rect">
            <a:avLst/>
          </a:prstGeom>
          <a:solidFill>
            <a:schemeClr val="accent4"/>
          </a:solidFill>
        </p:spPr>
        <p:txBody>
          <a:bodyPr wrap="square" rtlCol="0">
            <a:spAutoFit/>
          </a:bodyPr>
          <a:lstStyle/>
          <a:p>
            <a:pPr algn="ctr"/>
            <a:r>
              <a:rPr lang="nb-NO" sz="1600" b="1"/>
              <a:t>Størst nedgang:</a:t>
            </a:r>
          </a:p>
          <a:p>
            <a:r>
              <a:rPr lang="nb-NO" sz="1600"/>
              <a:t>Detaljhandel ex motorvogn: -913</a:t>
            </a:r>
            <a:br>
              <a:rPr lang="nb-NO" sz="1600"/>
            </a:br>
            <a:r>
              <a:rPr lang="nb-NO" sz="1600"/>
              <a:t>Jordbruk og tilhørende tjenester : -831</a:t>
            </a:r>
            <a:br>
              <a:rPr lang="nb-NO" sz="1600"/>
            </a:br>
            <a:r>
              <a:rPr lang="nb-NO" sz="1600"/>
              <a:t>Uoppgitt: -462</a:t>
            </a:r>
            <a:br>
              <a:rPr lang="nb-NO" sz="1600"/>
            </a:br>
            <a:r>
              <a:rPr lang="nb-NO" sz="1600"/>
              <a:t>Post og distribusjon: -451</a:t>
            </a:r>
          </a:p>
          <a:p>
            <a:r>
              <a:rPr lang="nb-NO" sz="1600"/>
              <a:t>Transporttjenester og lagring:-416 </a:t>
            </a:r>
          </a:p>
        </p:txBody>
      </p:sp>
    </p:spTree>
    <p:extLst>
      <p:ext uri="{BB962C8B-B14F-4D97-AF65-F5344CB8AC3E}">
        <p14:creationId xmlns:p14="http://schemas.microsoft.com/office/powerpoint/2010/main" val="21333329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6114637-522D-484D-ADF2-5CA52164262D}"/>
              </a:ext>
            </a:extLst>
          </p:cNvPr>
          <p:cNvSpPr>
            <a:spLocks noGrp="1"/>
          </p:cNvSpPr>
          <p:nvPr>
            <p:ph type="ctrTitle"/>
          </p:nvPr>
        </p:nvSpPr>
        <p:spPr>
          <a:xfrm>
            <a:off x="1749288" y="2608028"/>
            <a:ext cx="8221648" cy="1606306"/>
          </a:xfrm>
        </p:spPr>
        <p:txBody>
          <a:bodyPr>
            <a:normAutofit fontScale="90000"/>
          </a:bodyPr>
          <a:lstStyle/>
          <a:p>
            <a:br>
              <a:rPr lang="nb-NO" dirty="0"/>
            </a:br>
            <a:r>
              <a:rPr lang="nb-NO" dirty="0"/>
              <a:t>Arbeidslivet i Trøndelag etter yrkesgrupper</a:t>
            </a:r>
          </a:p>
        </p:txBody>
      </p:sp>
    </p:spTree>
    <p:extLst>
      <p:ext uri="{BB962C8B-B14F-4D97-AF65-F5344CB8AC3E}">
        <p14:creationId xmlns:p14="http://schemas.microsoft.com/office/powerpoint/2010/main" val="11237448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Sylinder 8">
            <a:extLst>
              <a:ext uri="{FF2B5EF4-FFF2-40B4-BE49-F238E27FC236}">
                <a16:creationId xmlns:a16="http://schemas.microsoft.com/office/drawing/2014/main" id="{64664F47-F622-4795-B9AA-F6F73FE2DE2E}"/>
              </a:ext>
            </a:extLst>
          </p:cNvPr>
          <p:cNvSpPr txBox="1"/>
          <p:nvPr/>
        </p:nvSpPr>
        <p:spPr>
          <a:xfrm>
            <a:off x="259492" y="127998"/>
            <a:ext cx="11673015" cy="830997"/>
          </a:xfrm>
          <a:prstGeom prst="rect">
            <a:avLst/>
          </a:prstGeom>
          <a:solidFill>
            <a:schemeClr val="bg1"/>
          </a:solidFill>
        </p:spPr>
        <p:txBody>
          <a:bodyPr wrap="square" rtlCol="0">
            <a:spAutoFit/>
          </a:bodyPr>
          <a:lstStyle/>
          <a:p>
            <a:pPr algn="ctr"/>
            <a:r>
              <a:rPr lang="nb-NO" sz="2400" dirty="0">
                <a:solidFill>
                  <a:schemeClr val="tx2"/>
                </a:solidFill>
              </a:rPr>
              <a:t>Lønnstakere i Trøndelag. Fordelt på yrkesgrupper</a:t>
            </a:r>
            <a:br>
              <a:rPr lang="nb-NO" sz="2400" dirty="0">
                <a:solidFill>
                  <a:schemeClr val="tx2"/>
                </a:solidFill>
              </a:rPr>
            </a:br>
            <a:endParaRPr lang="nb-NO" sz="2400" dirty="0">
              <a:solidFill>
                <a:schemeClr val="tx2"/>
              </a:solidFill>
            </a:endParaRPr>
          </a:p>
        </p:txBody>
      </p:sp>
      <p:pic>
        <p:nvPicPr>
          <p:cNvPr id="3" name="Bilde 2">
            <a:extLst>
              <a:ext uri="{FF2B5EF4-FFF2-40B4-BE49-F238E27FC236}">
                <a16:creationId xmlns:a16="http://schemas.microsoft.com/office/drawing/2014/main" id="{02B22E67-01D0-4478-81E1-CEF1F86B5730}"/>
              </a:ext>
            </a:extLst>
          </p:cNvPr>
          <p:cNvPicPr>
            <a:picLocks noChangeAspect="1"/>
          </p:cNvPicPr>
          <p:nvPr/>
        </p:nvPicPr>
        <p:blipFill rotWithShape="1">
          <a:blip r:embed="rId2"/>
          <a:srcRect l="-5899" t="-4257" r="-10998" b="4293"/>
          <a:stretch/>
        </p:blipFill>
        <p:spPr>
          <a:xfrm>
            <a:off x="426272" y="358830"/>
            <a:ext cx="4470582" cy="4426954"/>
          </a:xfrm>
          <a:prstGeom prst="rect">
            <a:avLst/>
          </a:prstGeom>
        </p:spPr>
      </p:pic>
      <p:pic>
        <p:nvPicPr>
          <p:cNvPr id="6" name="Bilde 5">
            <a:extLst>
              <a:ext uri="{FF2B5EF4-FFF2-40B4-BE49-F238E27FC236}">
                <a16:creationId xmlns:a16="http://schemas.microsoft.com/office/drawing/2014/main" id="{8BFE9295-80EA-49D6-A384-154EF0F9AEFB}"/>
              </a:ext>
            </a:extLst>
          </p:cNvPr>
          <p:cNvPicPr>
            <a:picLocks noChangeAspect="1"/>
          </p:cNvPicPr>
          <p:nvPr/>
        </p:nvPicPr>
        <p:blipFill rotWithShape="1">
          <a:blip r:embed="rId3"/>
          <a:srcRect b="14150"/>
          <a:stretch/>
        </p:blipFill>
        <p:spPr>
          <a:xfrm>
            <a:off x="5641988" y="680970"/>
            <a:ext cx="6461535" cy="5887611"/>
          </a:xfrm>
          <a:prstGeom prst="rect">
            <a:avLst/>
          </a:prstGeom>
        </p:spPr>
      </p:pic>
      <p:pic>
        <p:nvPicPr>
          <p:cNvPr id="4" name="Bilde 3">
            <a:extLst>
              <a:ext uri="{FF2B5EF4-FFF2-40B4-BE49-F238E27FC236}">
                <a16:creationId xmlns:a16="http://schemas.microsoft.com/office/drawing/2014/main" id="{BE578BE5-A22A-4D8C-8AA1-4FCB6ED6621B}"/>
              </a:ext>
            </a:extLst>
          </p:cNvPr>
          <p:cNvPicPr>
            <a:picLocks noChangeAspect="1"/>
          </p:cNvPicPr>
          <p:nvPr/>
        </p:nvPicPr>
        <p:blipFill>
          <a:blip r:embed="rId4"/>
          <a:stretch>
            <a:fillRect/>
          </a:stretch>
        </p:blipFill>
        <p:spPr>
          <a:xfrm>
            <a:off x="603598" y="4865614"/>
            <a:ext cx="3310585" cy="1506887"/>
          </a:xfrm>
          <a:prstGeom prst="rect">
            <a:avLst/>
          </a:prstGeom>
        </p:spPr>
      </p:pic>
      <p:sp>
        <p:nvSpPr>
          <p:cNvPr id="8" name="TekstSylinder 7">
            <a:extLst>
              <a:ext uri="{FF2B5EF4-FFF2-40B4-BE49-F238E27FC236}">
                <a16:creationId xmlns:a16="http://schemas.microsoft.com/office/drawing/2014/main" id="{31879D24-2D7A-47CF-9A87-FEDE9CDB10FE}"/>
              </a:ext>
            </a:extLst>
          </p:cNvPr>
          <p:cNvSpPr txBox="1"/>
          <p:nvPr/>
        </p:nvSpPr>
        <p:spPr>
          <a:xfrm>
            <a:off x="88476" y="6452331"/>
            <a:ext cx="9835699" cy="261610"/>
          </a:xfrm>
          <a:prstGeom prst="rect">
            <a:avLst/>
          </a:prstGeom>
          <a:noFill/>
        </p:spPr>
        <p:txBody>
          <a:bodyPr wrap="square">
            <a:spAutoFit/>
          </a:bodyPr>
          <a:lstStyle/>
          <a:p>
            <a:r>
              <a:rPr lang="nb-NO" sz="1100" dirty="0">
                <a:hlinkClick r:id="rId5"/>
              </a:rPr>
              <a:t>https://trondelagitall.no/statistikk/lonnstakere-etter-yrke</a:t>
            </a:r>
            <a:endParaRPr lang="nb-NO" sz="1100" dirty="0"/>
          </a:p>
        </p:txBody>
      </p:sp>
    </p:spTree>
    <p:extLst>
      <p:ext uri="{BB962C8B-B14F-4D97-AF65-F5344CB8AC3E}">
        <p14:creationId xmlns:p14="http://schemas.microsoft.com/office/powerpoint/2010/main" val="357847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446335CB-D7C7-4DC6-9483-D49F40A87CCB}"/>
              </a:ext>
            </a:extLst>
          </p:cNvPr>
          <p:cNvPicPr>
            <a:picLocks noChangeAspect="1"/>
          </p:cNvPicPr>
          <p:nvPr/>
        </p:nvPicPr>
        <p:blipFill>
          <a:blip r:embed="rId2"/>
          <a:stretch>
            <a:fillRect/>
          </a:stretch>
        </p:blipFill>
        <p:spPr>
          <a:xfrm>
            <a:off x="8640661" y="0"/>
            <a:ext cx="3634540" cy="2976562"/>
          </a:xfrm>
          <a:prstGeom prst="rect">
            <a:avLst/>
          </a:prstGeom>
        </p:spPr>
      </p:pic>
      <p:pic>
        <p:nvPicPr>
          <p:cNvPr id="4" name="Bilde 3">
            <a:extLst>
              <a:ext uri="{FF2B5EF4-FFF2-40B4-BE49-F238E27FC236}">
                <a16:creationId xmlns:a16="http://schemas.microsoft.com/office/drawing/2014/main" id="{A09209A8-15C4-439A-90A9-9E95ED9B8B6E}"/>
              </a:ext>
            </a:extLst>
          </p:cNvPr>
          <p:cNvPicPr>
            <a:picLocks noChangeAspect="1"/>
          </p:cNvPicPr>
          <p:nvPr/>
        </p:nvPicPr>
        <p:blipFill>
          <a:blip r:embed="rId3"/>
          <a:stretch>
            <a:fillRect/>
          </a:stretch>
        </p:blipFill>
        <p:spPr>
          <a:xfrm>
            <a:off x="62173" y="2346641"/>
            <a:ext cx="9545382" cy="4410691"/>
          </a:xfrm>
          <a:prstGeom prst="rect">
            <a:avLst/>
          </a:prstGeom>
        </p:spPr>
      </p:pic>
      <p:sp>
        <p:nvSpPr>
          <p:cNvPr id="5" name="TekstSylinder 4">
            <a:extLst>
              <a:ext uri="{FF2B5EF4-FFF2-40B4-BE49-F238E27FC236}">
                <a16:creationId xmlns:a16="http://schemas.microsoft.com/office/drawing/2014/main" id="{41EAADB2-B835-4F06-9E8D-A8C28F2FDCAC}"/>
              </a:ext>
            </a:extLst>
          </p:cNvPr>
          <p:cNvSpPr txBox="1"/>
          <p:nvPr/>
        </p:nvSpPr>
        <p:spPr>
          <a:xfrm>
            <a:off x="256373" y="0"/>
            <a:ext cx="8041593" cy="461665"/>
          </a:xfrm>
          <a:prstGeom prst="rect">
            <a:avLst/>
          </a:prstGeom>
          <a:solidFill>
            <a:schemeClr val="bg1"/>
          </a:solidFill>
        </p:spPr>
        <p:txBody>
          <a:bodyPr wrap="square" rtlCol="0">
            <a:spAutoFit/>
          </a:bodyPr>
          <a:lstStyle/>
          <a:p>
            <a:pPr algn="ctr"/>
            <a:r>
              <a:rPr lang="nb-NO" sz="2400">
                <a:solidFill>
                  <a:schemeClr val="tx2"/>
                </a:solidFill>
              </a:rPr>
              <a:t>Yrke hovedgruppe fordelt på regioner i Trøndelag</a:t>
            </a:r>
          </a:p>
        </p:txBody>
      </p:sp>
      <p:sp>
        <p:nvSpPr>
          <p:cNvPr id="9" name="TekstSylinder 8">
            <a:extLst>
              <a:ext uri="{FF2B5EF4-FFF2-40B4-BE49-F238E27FC236}">
                <a16:creationId xmlns:a16="http://schemas.microsoft.com/office/drawing/2014/main" id="{A58B5E2B-0379-4EA5-AB2A-4289A8398539}"/>
              </a:ext>
            </a:extLst>
          </p:cNvPr>
          <p:cNvSpPr txBox="1"/>
          <p:nvPr/>
        </p:nvSpPr>
        <p:spPr>
          <a:xfrm>
            <a:off x="246776" y="795783"/>
            <a:ext cx="5849224" cy="1384995"/>
          </a:xfrm>
          <a:prstGeom prst="rect">
            <a:avLst/>
          </a:prstGeom>
          <a:noFill/>
        </p:spPr>
        <p:txBody>
          <a:bodyPr wrap="square">
            <a:spAutoFit/>
          </a:bodyPr>
          <a:lstStyle/>
          <a:p>
            <a:pPr algn="l"/>
            <a:r>
              <a:rPr lang="nb-NO" sz="1400" b="1" i="0">
                <a:solidFill>
                  <a:srgbClr val="000000"/>
                </a:solidFill>
                <a:effectLst/>
                <a:latin typeface="Calibri Light" panose="020F0302020204030204" pitchFamily="34" charset="0"/>
              </a:rPr>
              <a:t>Farge angir relativ størrelse for yrket i regionen</a:t>
            </a:r>
            <a:endParaRPr lang="nb-NO" sz="1400" b="0" i="0">
              <a:solidFill>
                <a:srgbClr val="000000"/>
              </a:solidFill>
              <a:effectLst/>
              <a:latin typeface="Calibri Light" panose="020F0302020204030204" pitchFamily="34" charset="0"/>
            </a:endParaRPr>
          </a:p>
          <a:p>
            <a:pPr algn="l"/>
            <a:r>
              <a:rPr lang="nb-NO" sz="1400" b="1" i="0">
                <a:solidFill>
                  <a:srgbClr val="000000"/>
                </a:solidFill>
                <a:effectLst/>
                <a:latin typeface="Calibri Light" panose="020F0302020204030204" pitchFamily="34" charset="0"/>
              </a:rPr>
              <a:t>Grønn</a:t>
            </a:r>
            <a:r>
              <a:rPr lang="nb-NO" sz="1400" b="0" i="0">
                <a:solidFill>
                  <a:srgbClr val="000000"/>
                </a:solidFill>
                <a:effectLst/>
                <a:latin typeface="Calibri Light" panose="020F0302020204030204" pitchFamily="34" charset="0"/>
              </a:rPr>
              <a:t> farge angir at det er relativt mange lønnstakere i yrket med arbeidssted i regionen i forhold til gjennomsnittet i Trøndelag.</a:t>
            </a:r>
          </a:p>
          <a:p>
            <a:pPr algn="l"/>
            <a:r>
              <a:rPr lang="nb-NO" sz="1400" b="1" i="0">
                <a:solidFill>
                  <a:srgbClr val="000000"/>
                </a:solidFill>
                <a:effectLst/>
                <a:latin typeface="Calibri Light" panose="020F0302020204030204" pitchFamily="34" charset="0"/>
              </a:rPr>
              <a:t>Rød</a:t>
            </a:r>
            <a:r>
              <a:rPr lang="nb-NO" sz="1400" b="0" i="0">
                <a:solidFill>
                  <a:srgbClr val="000000"/>
                </a:solidFill>
                <a:effectLst/>
                <a:latin typeface="Calibri Light" panose="020F0302020204030204" pitchFamily="34" charset="0"/>
              </a:rPr>
              <a:t> farge angir at det er relativt få lønnstakere i yrket med arbeidssted i regionen i forhold til gjennomsnittet i Trøndelag.</a:t>
            </a:r>
          </a:p>
          <a:p>
            <a:pPr algn="l"/>
            <a:r>
              <a:rPr lang="nb-NO" sz="1400" b="1" i="0">
                <a:solidFill>
                  <a:srgbClr val="000000"/>
                </a:solidFill>
                <a:effectLst/>
                <a:latin typeface="Calibri Light" panose="020F0302020204030204" pitchFamily="34" charset="0"/>
              </a:rPr>
              <a:t>Hvit </a:t>
            </a:r>
            <a:r>
              <a:rPr lang="nb-NO" sz="1400" b="0" i="0">
                <a:solidFill>
                  <a:srgbClr val="000000"/>
                </a:solidFill>
                <a:effectLst/>
                <a:latin typeface="Calibri Light" panose="020F0302020204030204" pitchFamily="34" charset="0"/>
              </a:rPr>
              <a:t>farge angir at andel lønnstakere i yrket er lik gjennomsnittet for Trøndelag.</a:t>
            </a:r>
          </a:p>
        </p:txBody>
      </p:sp>
      <p:pic>
        <p:nvPicPr>
          <p:cNvPr id="11" name="Bilde 10">
            <a:extLst>
              <a:ext uri="{FF2B5EF4-FFF2-40B4-BE49-F238E27FC236}">
                <a16:creationId xmlns:a16="http://schemas.microsoft.com/office/drawing/2014/main" id="{88379EE4-7867-43C6-8BEE-D097B02A8A28}"/>
              </a:ext>
            </a:extLst>
          </p:cNvPr>
          <p:cNvPicPr>
            <a:picLocks noChangeAspect="1"/>
          </p:cNvPicPr>
          <p:nvPr/>
        </p:nvPicPr>
        <p:blipFill>
          <a:blip r:embed="rId4"/>
          <a:stretch>
            <a:fillRect/>
          </a:stretch>
        </p:blipFill>
        <p:spPr>
          <a:xfrm>
            <a:off x="6202174" y="1039420"/>
            <a:ext cx="2095792" cy="1095528"/>
          </a:xfrm>
          <a:prstGeom prst="rect">
            <a:avLst/>
          </a:prstGeom>
        </p:spPr>
      </p:pic>
      <p:sp>
        <p:nvSpPr>
          <p:cNvPr id="13" name="TekstSylinder 12">
            <a:extLst>
              <a:ext uri="{FF2B5EF4-FFF2-40B4-BE49-F238E27FC236}">
                <a16:creationId xmlns:a16="http://schemas.microsoft.com/office/drawing/2014/main" id="{830F4D1B-AA36-4E69-8BC2-110725995411}"/>
              </a:ext>
            </a:extLst>
          </p:cNvPr>
          <p:cNvSpPr txBox="1"/>
          <p:nvPr/>
        </p:nvSpPr>
        <p:spPr>
          <a:xfrm>
            <a:off x="9792070" y="5964572"/>
            <a:ext cx="2483131" cy="646331"/>
          </a:xfrm>
          <a:prstGeom prst="rect">
            <a:avLst/>
          </a:prstGeom>
          <a:noFill/>
        </p:spPr>
        <p:txBody>
          <a:bodyPr wrap="square">
            <a:spAutoFit/>
          </a:bodyPr>
          <a:lstStyle/>
          <a:p>
            <a:r>
              <a:rPr lang="nb-NO" sz="1200">
                <a:hlinkClick r:id="rId5"/>
              </a:rPr>
              <a:t>https://trondelagitall.no/statistikk/lonnstakere-etter-yrke-fordelt-pa-regioner</a:t>
            </a:r>
            <a:endParaRPr lang="nb-NO" sz="1200"/>
          </a:p>
        </p:txBody>
      </p:sp>
    </p:spTree>
    <p:extLst>
      <p:ext uri="{BB962C8B-B14F-4D97-AF65-F5344CB8AC3E}">
        <p14:creationId xmlns:p14="http://schemas.microsoft.com/office/powerpoint/2010/main" val="32624602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C2CFF00C-83F2-4556-8EB8-8E874062A59C}"/>
              </a:ext>
            </a:extLst>
          </p:cNvPr>
          <p:cNvPicPr>
            <a:picLocks noChangeAspect="1"/>
          </p:cNvPicPr>
          <p:nvPr/>
        </p:nvPicPr>
        <p:blipFill>
          <a:blip r:embed="rId2"/>
          <a:stretch>
            <a:fillRect/>
          </a:stretch>
        </p:blipFill>
        <p:spPr>
          <a:xfrm>
            <a:off x="0" y="1360012"/>
            <a:ext cx="12192000" cy="5345991"/>
          </a:xfrm>
          <a:prstGeom prst="rect">
            <a:avLst/>
          </a:prstGeom>
        </p:spPr>
      </p:pic>
      <p:sp>
        <p:nvSpPr>
          <p:cNvPr id="5" name="TekstSylinder 4">
            <a:extLst>
              <a:ext uri="{FF2B5EF4-FFF2-40B4-BE49-F238E27FC236}">
                <a16:creationId xmlns:a16="http://schemas.microsoft.com/office/drawing/2014/main" id="{AC3AFAA8-62BD-4815-A16E-2DFF82E700D8}"/>
              </a:ext>
            </a:extLst>
          </p:cNvPr>
          <p:cNvSpPr txBox="1"/>
          <p:nvPr/>
        </p:nvSpPr>
        <p:spPr>
          <a:xfrm>
            <a:off x="1453393" y="151997"/>
            <a:ext cx="6094602" cy="646331"/>
          </a:xfrm>
          <a:prstGeom prst="rect">
            <a:avLst/>
          </a:prstGeom>
          <a:noFill/>
        </p:spPr>
        <p:txBody>
          <a:bodyPr wrap="square">
            <a:spAutoFit/>
          </a:bodyPr>
          <a:lstStyle/>
          <a:p>
            <a:pPr algn="ctr"/>
            <a:r>
              <a:rPr lang="nb-NO">
                <a:solidFill>
                  <a:schemeClr val="tx2"/>
                </a:solidFill>
              </a:rPr>
              <a:t>Utvikling i lønnstakere 2015-2021</a:t>
            </a:r>
            <a:br>
              <a:rPr lang="nb-NO">
                <a:solidFill>
                  <a:schemeClr val="tx2"/>
                </a:solidFill>
              </a:rPr>
            </a:br>
            <a:r>
              <a:rPr lang="nb-NO">
                <a:solidFill>
                  <a:schemeClr val="tx2"/>
                </a:solidFill>
              </a:rPr>
              <a:t>fordelt på hovedgruppe yrke </a:t>
            </a:r>
            <a:r>
              <a:rPr lang="nb-NO" sz="1800">
                <a:solidFill>
                  <a:schemeClr val="tx2"/>
                </a:solidFill>
              </a:rPr>
              <a:t>i Trøndelag</a:t>
            </a:r>
          </a:p>
        </p:txBody>
      </p:sp>
      <p:sp>
        <p:nvSpPr>
          <p:cNvPr id="4" name="TekstSylinder 3">
            <a:extLst>
              <a:ext uri="{FF2B5EF4-FFF2-40B4-BE49-F238E27FC236}">
                <a16:creationId xmlns:a16="http://schemas.microsoft.com/office/drawing/2014/main" id="{66E9B798-22E7-44D8-B486-F5CC9BDCEBD0}"/>
              </a:ext>
            </a:extLst>
          </p:cNvPr>
          <p:cNvSpPr txBox="1"/>
          <p:nvPr/>
        </p:nvSpPr>
        <p:spPr>
          <a:xfrm>
            <a:off x="7652251" y="6444393"/>
            <a:ext cx="9835699" cy="261610"/>
          </a:xfrm>
          <a:prstGeom prst="rect">
            <a:avLst/>
          </a:prstGeom>
          <a:noFill/>
        </p:spPr>
        <p:txBody>
          <a:bodyPr wrap="square">
            <a:spAutoFit/>
          </a:bodyPr>
          <a:lstStyle/>
          <a:p>
            <a:r>
              <a:rPr lang="nb-NO" sz="1100" dirty="0">
                <a:hlinkClick r:id="rId3"/>
              </a:rPr>
              <a:t>https://trondelagitall.no/statistikk/lonnstakere-etter-yrke</a:t>
            </a:r>
            <a:endParaRPr lang="nb-NO" sz="1100" dirty="0"/>
          </a:p>
        </p:txBody>
      </p:sp>
    </p:spTree>
    <p:extLst>
      <p:ext uri="{BB962C8B-B14F-4D97-AF65-F5344CB8AC3E}">
        <p14:creationId xmlns:p14="http://schemas.microsoft.com/office/powerpoint/2010/main" val="27257979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E6000D1C-3C75-419B-BF7B-5D351022DEC1}"/>
              </a:ext>
            </a:extLst>
          </p:cNvPr>
          <p:cNvPicPr>
            <a:picLocks noChangeAspect="1"/>
          </p:cNvPicPr>
          <p:nvPr/>
        </p:nvPicPr>
        <p:blipFill>
          <a:blip r:embed="rId2"/>
          <a:stretch>
            <a:fillRect/>
          </a:stretch>
        </p:blipFill>
        <p:spPr>
          <a:xfrm>
            <a:off x="8943908" y="0"/>
            <a:ext cx="3189369" cy="2734810"/>
          </a:xfrm>
          <a:prstGeom prst="rect">
            <a:avLst/>
          </a:prstGeom>
        </p:spPr>
      </p:pic>
      <p:sp>
        <p:nvSpPr>
          <p:cNvPr id="5" name="TekstSylinder 4">
            <a:extLst>
              <a:ext uri="{FF2B5EF4-FFF2-40B4-BE49-F238E27FC236}">
                <a16:creationId xmlns:a16="http://schemas.microsoft.com/office/drawing/2014/main" id="{AC3AFAA8-62BD-4815-A16E-2DFF82E700D8}"/>
              </a:ext>
            </a:extLst>
          </p:cNvPr>
          <p:cNvSpPr txBox="1"/>
          <p:nvPr/>
        </p:nvSpPr>
        <p:spPr>
          <a:xfrm>
            <a:off x="1226464" y="193942"/>
            <a:ext cx="6490981" cy="646331"/>
          </a:xfrm>
          <a:prstGeom prst="rect">
            <a:avLst/>
          </a:prstGeom>
          <a:noFill/>
        </p:spPr>
        <p:txBody>
          <a:bodyPr wrap="square">
            <a:spAutoFit/>
          </a:bodyPr>
          <a:lstStyle/>
          <a:p>
            <a:pPr algn="ctr"/>
            <a:r>
              <a:rPr lang="nb-NO">
                <a:solidFill>
                  <a:schemeClr val="tx2"/>
                </a:solidFill>
              </a:rPr>
              <a:t>Utvikling i lønnstakere 2015-2021</a:t>
            </a:r>
            <a:br>
              <a:rPr lang="nb-NO">
                <a:solidFill>
                  <a:schemeClr val="tx2"/>
                </a:solidFill>
              </a:rPr>
            </a:br>
            <a:r>
              <a:rPr lang="nb-NO">
                <a:solidFill>
                  <a:schemeClr val="tx2"/>
                </a:solidFill>
              </a:rPr>
              <a:t>fordelt på hovedgruppe yrke </a:t>
            </a:r>
            <a:r>
              <a:rPr lang="nb-NO" sz="1800">
                <a:solidFill>
                  <a:schemeClr val="tx2"/>
                </a:solidFill>
              </a:rPr>
              <a:t>i </a:t>
            </a:r>
            <a:r>
              <a:rPr lang="nb-NO" sz="1800" u="sng">
                <a:solidFill>
                  <a:schemeClr val="tx2"/>
                </a:solidFill>
              </a:rPr>
              <a:t>regionene</a:t>
            </a:r>
            <a:r>
              <a:rPr lang="nb-NO" sz="1800">
                <a:solidFill>
                  <a:schemeClr val="tx2"/>
                </a:solidFill>
              </a:rPr>
              <a:t>  i Trøndelag</a:t>
            </a:r>
          </a:p>
        </p:txBody>
      </p:sp>
      <p:pic>
        <p:nvPicPr>
          <p:cNvPr id="4" name="Bilde 3">
            <a:extLst>
              <a:ext uri="{FF2B5EF4-FFF2-40B4-BE49-F238E27FC236}">
                <a16:creationId xmlns:a16="http://schemas.microsoft.com/office/drawing/2014/main" id="{36BC7F5F-777F-4C0C-BFFF-E4E5A29E40FC}"/>
              </a:ext>
            </a:extLst>
          </p:cNvPr>
          <p:cNvPicPr>
            <a:picLocks noChangeAspect="1"/>
          </p:cNvPicPr>
          <p:nvPr/>
        </p:nvPicPr>
        <p:blipFill rotWithShape="1">
          <a:blip r:embed="rId3"/>
          <a:srcRect r="6337"/>
          <a:stretch/>
        </p:blipFill>
        <p:spPr>
          <a:xfrm>
            <a:off x="0" y="2447309"/>
            <a:ext cx="9957732" cy="4410691"/>
          </a:xfrm>
          <a:prstGeom prst="rect">
            <a:avLst/>
          </a:prstGeom>
        </p:spPr>
      </p:pic>
    </p:spTree>
    <p:extLst>
      <p:ext uri="{BB962C8B-B14F-4D97-AF65-F5344CB8AC3E}">
        <p14:creationId xmlns:p14="http://schemas.microsoft.com/office/powerpoint/2010/main" val="24866435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043FB1E6-2CDD-4E30-8C38-5A43CDE6075D}"/>
              </a:ext>
            </a:extLst>
          </p:cNvPr>
          <p:cNvSpPr/>
          <p:nvPr/>
        </p:nvSpPr>
        <p:spPr>
          <a:xfrm>
            <a:off x="117446" y="1484851"/>
            <a:ext cx="5436066" cy="13422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a:p>
        </p:txBody>
      </p:sp>
      <p:pic>
        <p:nvPicPr>
          <p:cNvPr id="3" name="Bilde 2" descr="Et bilde som inneholder kart&#10;&#10;Automatisk generert beskrivelse">
            <a:extLst>
              <a:ext uri="{FF2B5EF4-FFF2-40B4-BE49-F238E27FC236}">
                <a16:creationId xmlns:a16="http://schemas.microsoft.com/office/drawing/2014/main" id="{AE00CCB6-48A1-4872-9E89-E9E64CB78D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6660" y="0"/>
            <a:ext cx="6735340" cy="6858000"/>
          </a:xfrm>
          <a:prstGeom prst="rect">
            <a:avLst/>
          </a:prstGeom>
        </p:spPr>
      </p:pic>
      <p:sp>
        <p:nvSpPr>
          <p:cNvPr id="4" name="TekstSylinder 3">
            <a:extLst>
              <a:ext uri="{FF2B5EF4-FFF2-40B4-BE49-F238E27FC236}">
                <a16:creationId xmlns:a16="http://schemas.microsoft.com/office/drawing/2014/main" id="{6A948ACC-D179-4664-8B6C-558417A1C8DB}"/>
              </a:ext>
            </a:extLst>
          </p:cNvPr>
          <p:cNvSpPr txBox="1"/>
          <p:nvPr/>
        </p:nvSpPr>
        <p:spPr>
          <a:xfrm>
            <a:off x="248774" y="251955"/>
            <a:ext cx="5094514" cy="6709529"/>
          </a:xfrm>
          <a:prstGeom prst="rect">
            <a:avLst/>
          </a:prstGeom>
          <a:noFill/>
        </p:spPr>
        <p:txBody>
          <a:bodyPr wrap="square" rtlCol="0">
            <a:spAutoFit/>
          </a:bodyPr>
          <a:lstStyle/>
          <a:p>
            <a:r>
              <a:rPr lang="nb-NO" sz="2400" b="1" dirty="0"/>
              <a:t>Trøndere som jobber i yrker med høy eller veldig høy egnethet for hjemmearbeid</a:t>
            </a:r>
          </a:p>
          <a:p>
            <a:pPr marL="285750" indent="-285750">
              <a:buFont typeface="Arial" panose="020B0604020202020204" pitchFamily="34" charset="0"/>
              <a:buChar char="•"/>
            </a:pPr>
            <a:endParaRPr lang="nb-NO" sz="1400" dirty="0"/>
          </a:p>
          <a:p>
            <a:r>
              <a:rPr lang="nb-NO" sz="1400" dirty="0"/>
              <a:t>Basert på ett arbeid gjort av Office for National </a:t>
            </a:r>
            <a:r>
              <a:rPr lang="nb-NO" sz="1400" dirty="0" err="1"/>
              <a:t>Statistics</a:t>
            </a:r>
            <a:r>
              <a:rPr lang="nb-NO" sz="1400" dirty="0"/>
              <a:t> (ONS) i Storbritannia. Der ulike barrierer for hjemme arbeid per yrke er kartlagt basert på 5 faktorer (</a:t>
            </a:r>
            <a:r>
              <a:rPr lang="nb-NO" sz="1400" dirty="0" err="1"/>
              <a:t>Exposure</a:t>
            </a:r>
            <a:r>
              <a:rPr lang="nb-NO" sz="1400" dirty="0"/>
              <a:t>, </a:t>
            </a:r>
            <a:r>
              <a:rPr lang="nb-NO" sz="1400" dirty="0" err="1"/>
              <a:t>Interaction</a:t>
            </a:r>
            <a:r>
              <a:rPr lang="nb-NO" sz="1400" dirty="0"/>
              <a:t>, Location, </a:t>
            </a:r>
            <a:r>
              <a:rPr lang="nb-NO" sz="1400" dirty="0" err="1"/>
              <a:t>Physical</a:t>
            </a:r>
            <a:r>
              <a:rPr lang="nb-NO" sz="1400" dirty="0"/>
              <a:t> </a:t>
            </a:r>
            <a:r>
              <a:rPr lang="nb-NO" sz="1400" dirty="0" err="1"/>
              <a:t>Activities</a:t>
            </a:r>
            <a:r>
              <a:rPr lang="nb-NO" sz="1400" dirty="0"/>
              <a:t>, Tools/ </a:t>
            </a:r>
            <a:r>
              <a:rPr lang="nb-NO" sz="1400" dirty="0" err="1"/>
              <a:t>Protective</a:t>
            </a:r>
            <a:r>
              <a:rPr lang="nb-NO" sz="1400" dirty="0"/>
              <a:t> Equipment).</a:t>
            </a:r>
          </a:p>
          <a:p>
            <a:pPr marL="285750" indent="-285750">
              <a:buFont typeface="Arial" panose="020B0604020202020204" pitchFamily="34" charset="0"/>
              <a:buChar char="•"/>
            </a:pPr>
            <a:endParaRPr lang="nb-NO" sz="1600" dirty="0"/>
          </a:p>
          <a:p>
            <a:pPr marL="285750" indent="-285750">
              <a:buFont typeface="Arial" panose="020B0604020202020204" pitchFamily="34" charset="0"/>
              <a:buChar char="•"/>
            </a:pPr>
            <a:endParaRPr lang="nb-NO" sz="1600" dirty="0"/>
          </a:p>
          <a:p>
            <a:pPr marL="285750" indent="-285750">
              <a:buFont typeface="Arial" panose="020B0604020202020204" pitchFamily="34" charset="0"/>
              <a:buChar char="•"/>
            </a:pPr>
            <a:endParaRPr lang="nb-NO" sz="1600" dirty="0"/>
          </a:p>
          <a:p>
            <a:pPr marL="285750" indent="-285750">
              <a:buFont typeface="Arial" panose="020B0604020202020204" pitchFamily="34" charset="0"/>
              <a:buChar char="•"/>
            </a:pPr>
            <a:r>
              <a:rPr lang="nb-NO" sz="1600" dirty="0"/>
              <a:t>27,8 % av sysselsatte med arbeidsted i Trøndelag per 4. kvartal 2021 jobbet i yrker med høy eller veldig høy egnethet for hjemmekontor/fjernarbeid</a:t>
            </a:r>
          </a:p>
          <a:p>
            <a:pPr marL="285750" indent="-285750">
              <a:buFont typeface="Arial" panose="020B0604020202020204" pitchFamily="34" charset="0"/>
              <a:buChar char="•"/>
            </a:pPr>
            <a:endParaRPr lang="nb-NO" sz="1600" dirty="0"/>
          </a:p>
          <a:p>
            <a:pPr marL="285750" indent="-285750">
              <a:buFont typeface="Arial" panose="020B0604020202020204" pitchFamily="34" charset="0"/>
              <a:buChar char="•"/>
            </a:pPr>
            <a:r>
              <a:rPr lang="nb-NO" sz="1600" dirty="0"/>
              <a:t>27,2 % av menn og 28,6 % kvinner jobbet i yrker med høy eller veldig høy egnethet for hjemmekontor/fjernarbeid</a:t>
            </a:r>
          </a:p>
          <a:p>
            <a:pPr marL="285750" indent="-285750">
              <a:buFont typeface="Arial" panose="020B0604020202020204" pitchFamily="34" charset="0"/>
              <a:buChar char="•"/>
            </a:pPr>
            <a:endParaRPr lang="nb-NO" sz="1600" dirty="0"/>
          </a:p>
          <a:p>
            <a:pPr marL="285750" indent="-285750">
              <a:buFont typeface="Arial" panose="020B0604020202020204" pitchFamily="34" charset="0"/>
              <a:buChar char="•"/>
            </a:pPr>
            <a:r>
              <a:rPr lang="nb-NO" sz="1600" dirty="0"/>
              <a:t>58,8 % av sysselsatte med lengere høyere utdanning jobber i yrker med høy eller veldig høy egnethet for hjemmekontor/fjernarbeid</a:t>
            </a:r>
          </a:p>
          <a:p>
            <a:endParaRPr lang="nb-NO" dirty="0"/>
          </a:p>
        </p:txBody>
      </p:sp>
    </p:spTree>
    <p:extLst>
      <p:ext uri="{BB962C8B-B14F-4D97-AF65-F5344CB8AC3E}">
        <p14:creationId xmlns:p14="http://schemas.microsoft.com/office/powerpoint/2010/main" val="1364461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a:extLst>
              <a:ext uri="{FF2B5EF4-FFF2-40B4-BE49-F238E27FC236}">
                <a16:creationId xmlns:a16="http://schemas.microsoft.com/office/drawing/2014/main" id="{97F2EA34-A313-4D30-8A00-84B732EDD370}"/>
              </a:ext>
            </a:extLst>
          </p:cNvPr>
          <p:cNvSpPr txBox="1"/>
          <p:nvPr/>
        </p:nvSpPr>
        <p:spPr>
          <a:xfrm>
            <a:off x="0" y="213730"/>
            <a:ext cx="5612235" cy="923330"/>
          </a:xfrm>
          <a:prstGeom prst="rect">
            <a:avLst/>
          </a:prstGeom>
          <a:noFill/>
        </p:spPr>
        <p:txBody>
          <a:bodyPr wrap="square">
            <a:spAutoFit/>
          </a:bodyPr>
          <a:lstStyle/>
          <a:p>
            <a:pPr algn="ctr"/>
            <a:r>
              <a:rPr lang="nb-NO">
                <a:solidFill>
                  <a:schemeClr val="tx2"/>
                </a:solidFill>
              </a:rPr>
              <a:t>Utvikling i lønnstakere 2015-2021</a:t>
            </a:r>
            <a:br>
              <a:rPr lang="nb-NO">
                <a:solidFill>
                  <a:schemeClr val="tx2"/>
                </a:solidFill>
              </a:rPr>
            </a:br>
            <a:endParaRPr lang="nb-NO">
              <a:solidFill>
                <a:schemeClr val="tx2"/>
              </a:solidFill>
            </a:endParaRPr>
          </a:p>
          <a:p>
            <a:pPr algn="ctr"/>
            <a:r>
              <a:rPr lang="nb-NO" sz="1800">
                <a:solidFill>
                  <a:schemeClr val="tx2"/>
                </a:solidFill>
              </a:rPr>
              <a:t>Yrkesgrupper med vekst</a:t>
            </a:r>
          </a:p>
        </p:txBody>
      </p:sp>
      <p:pic>
        <p:nvPicPr>
          <p:cNvPr id="5" name="Bilde 4">
            <a:extLst>
              <a:ext uri="{FF2B5EF4-FFF2-40B4-BE49-F238E27FC236}">
                <a16:creationId xmlns:a16="http://schemas.microsoft.com/office/drawing/2014/main" id="{FEC5A710-CBC0-4417-8214-FB1FDEA5FEB7}"/>
              </a:ext>
            </a:extLst>
          </p:cNvPr>
          <p:cNvPicPr>
            <a:picLocks noChangeAspect="1"/>
          </p:cNvPicPr>
          <p:nvPr/>
        </p:nvPicPr>
        <p:blipFill>
          <a:blip r:embed="rId2"/>
          <a:stretch>
            <a:fillRect/>
          </a:stretch>
        </p:blipFill>
        <p:spPr>
          <a:xfrm>
            <a:off x="0" y="1357956"/>
            <a:ext cx="5468113" cy="5182323"/>
          </a:xfrm>
          <a:prstGeom prst="rect">
            <a:avLst/>
          </a:prstGeom>
        </p:spPr>
      </p:pic>
      <p:pic>
        <p:nvPicPr>
          <p:cNvPr id="7" name="Bilde 6">
            <a:extLst>
              <a:ext uri="{FF2B5EF4-FFF2-40B4-BE49-F238E27FC236}">
                <a16:creationId xmlns:a16="http://schemas.microsoft.com/office/drawing/2014/main" id="{47D2B7B5-2924-468D-9B05-1246B3C2423E}"/>
              </a:ext>
            </a:extLst>
          </p:cNvPr>
          <p:cNvPicPr>
            <a:picLocks noChangeAspect="1"/>
          </p:cNvPicPr>
          <p:nvPr/>
        </p:nvPicPr>
        <p:blipFill rotWithShape="1">
          <a:blip r:embed="rId3"/>
          <a:srcRect t="19376"/>
          <a:stretch/>
        </p:blipFill>
        <p:spPr>
          <a:xfrm>
            <a:off x="6171501" y="322012"/>
            <a:ext cx="5401429" cy="2273449"/>
          </a:xfrm>
          <a:prstGeom prst="rect">
            <a:avLst/>
          </a:prstGeom>
        </p:spPr>
      </p:pic>
      <p:pic>
        <p:nvPicPr>
          <p:cNvPr id="9" name="Bilde 8">
            <a:extLst>
              <a:ext uri="{FF2B5EF4-FFF2-40B4-BE49-F238E27FC236}">
                <a16:creationId xmlns:a16="http://schemas.microsoft.com/office/drawing/2014/main" id="{0BFA2DD1-3105-4E0C-97FD-211ED81CFD30}"/>
              </a:ext>
            </a:extLst>
          </p:cNvPr>
          <p:cNvPicPr>
            <a:picLocks noChangeAspect="1"/>
          </p:cNvPicPr>
          <p:nvPr/>
        </p:nvPicPr>
        <p:blipFill>
          <a:blip r:embed="rId4"/>
          <a:stretch>
            <a:fillRect/>
          </a:stretch>
        </p:blipFill>
        <p:spPr>
          <a:xfrm>
            <a:off x="6171501" y="2745310"/>
            <a:ext cx="5410955" cy="1686160"/>
          </a:xfrm>
          <a:prstGeom prst="rect">
            <a:avLst/>
          </a:prstGeom>
        </p:spPr>
      </p:pic>
      <p:pic>
        <p:nvPicPr>
          <p:cNvPr id="11" name="Bilde 10">
            <a:extLst>
              <a:ext uri="{FF2B5EF4-FFF2-40B4-BE49-F238E27FC236}">
                <a16:creationId xmlns:a16="http://schemas.microsoft.com/office/drawing/2014/main" id="{E8AE316A-1F9B-46DF-9C7E-BCDDE7385110}"/>
              </a:ext>
            </a:extLst>
          </p:cNvPr>
          <p:cNvPicPr>
            <a:picLocks noChangeAspect="1"/>
          </p:cNvPicPr>
          <p:nvPr/>
        </p:nvPicPr>
        <p:blipFill>
          <a:blip r:embed="rId5"/>
          <a:stretch>
            <a:fillRect/>
          </a:stretch>
        </p:blipFill>
        <p:spPr>
          <a:xfrm>
            <a:off x="6228659" y="4581319"/>
            <a:ext cx="5353797" cy="2257740"/>
          </a:xfrm>
          <a:prstGeom prst="rect">
            <a:avLst/>
          </a:prstGeom>
        </p:spPr>
      </p:pic>
      <p:sp>
        <p:nvSpPr>
          <p:cNvPr id="12" name="TekstSylinder 11">
            <a:extLst>
              <a:ext uri="{FF2B5EF4-FFF2-40B4-BE49-F238E27FC236}">
                <a16:creationId xmlns:a16="http://schemas.microsoft.com/office/drawing/2014/main" id="{D7D02DE5-752F-43DE-A55F-C9FAAFEC47E9}"/>
              </a:ext>
            </a:extLst>
          </p:cNvPr>
          <p:cNvSpPr txBox="1"/>
          <p:nvPr/>
        </p:nvSpPr>
        <p:spPr>
          <a:xfrm>
            <a:off x="6228659" y="327171"/>
            <a:ext cx="2940508" cy="369332"/>
          </a:xfrm>
          <a:prstGeom prst="rect">
            <a:avLst/>
          </a:prstGeom>
          <a:solidFill>
            <a:schemeClr val="bg1"/>
          </a:solidFill>
        </p:spPr>
        <p:txBody>
          <a:bodyPr wrap="square" rtlCol="0">
            <a:spAutoFit/>
          </a:bodyPr>
          <a:lstStyle/>
          <a:p>
            <a:r>
              <a:rPr lang="nb-NO"/>
              <a:t>Helse, pleie, og omsorg</a:t>
            </a:r>
          </a:p>
        </p:txBody>
      </p:sp>
      <p:sp>
        <p:nvSpPr>
          <p:cNvPr id="13" name="TekstSylinder 12">
            <a:extLst>
              <a:ext uri="{FF2B5EF4-FFF2-40B4-BE49-F238E27FC236}">
                <a16:creationId xmlns:a16="http://schemas.microsoft.com/office/drawing/2014/main" id="{7F1B3BFC-1BE6-4560-BFFF-40C6C6FA2836}"/>
              </a:ext>
            </a:extLst>
          </p:cNvPr>
          <p:cNvSpPr txBox="1"/>
          <p:nvPr/>
        </p:nvSpPr>
        <p:spPr>
          <a:xfrm>
            <a:off x="6228659" y="2733650"/>
            <a:ext cx="2940508" cy="369332"/>
          </a:xfrm>
          <a:prstGeom prst="rect">
            <a:avLst/>
          </a:prstGeom>
          <a:solidFill>
            <a:schemeClr val="bg1"/>
          </a:solidFill>
        </p:spPr>
        <p:txBody>
          <a:bodyPr wrap="square" rtlCol="0">
            <a:spAutoFit/>
          </a:bodyPr>
          <a:lstStyle/>
          <a:p>
            <a:r>
              <a:rPr lang="nb-NO"/>
              <a:t>Ingeniør- og ikt-fag</a:t>
            </a:r>
          </a:p>
        </p:txBody>
      </p:sp>
      <p:sp>
        <p:nvSpPr>
          <p:cNvPr id="14" name="TekstSylinder 13">
            <a:extLst>
              <a:ext uri="{FF2B5EF4-FFF2-40B4-BE49-F238E27FC236}">
                <a16:creationId xmlns:a16="http://schemas.microsoft.com/office/drawing/2014/main" id="{EECA76C1-1B58-436F-AA09-F48F079E64C1}"/>
              </a:ext>
            </a:extLst>
          </p:cNvPr>
          <p:cNvSpPr txBox="1"/>
          <p:nvPr/>
        </p:nvSpPr>
        <p:spPr>
          <a:xfrm>
            <a:off x="6228659" y="4581319"/>
            <a:ext cx="2940508" cy="369332"/>
          </a:xfrm>
          <a:prstGeom prst="rect">
            <a:avLst/>
          </a:prstGeom>
          <a:solidFill>
            <a:schemeClr val="bg1"/>
          </a:solidFill>
        </p:spPr>
        <p:txBody>
          <a:bodyPr wrap="square" rtlCol="0">
            <a:spAutoFit/>
          </a:bodyPr>
          <a:lstStyle/>
          <a:p>
            <a:r>
              <a:rPr lang="nb-NO"/>
              <a:t>Bygg og anlegg</a:t>
            </a:r>
          </a:p>
        </p:txBody>
      </p:sp>
      <p:sp>
        <p:nvSpPr>
          <p:cNvPr id="10" name="TekstSylinder 9">
            <a:extLst>
              <a:ext uri="{FF2B5EF4-FFF2-40B4-BE49-F238E27FC236}">
                <a16:creationId xmlns:a16="http://schemas.microsoft.com/office/drawing/2014/main" id="{0CE37B4E-9ADC-443D-9030-BD4A986D9540}"/>
              </a:ext>
            </a:extLst>
          </p:cNvPr>
          <p:cNvSpPr txBox="1"/>
          <p:nvPr/>
        </p:nvSpPr>
        <p:spPr>
          <a:xfrm>
            <a:off x="79598" y="6585899"/>
            <a:ext cx="9835699" cy="261610"/>
          </a:xfrm>
          <a:prstGeom prst="rect">
            <a:avLst/>
          </a:prstGeom>
          <a:noFill/>
        </p:spPr>
        <p:txBody>
          <a:bodyPr wrap="square">
            <a:spAutoFit/>
          </a:bodyPr>
          <a:lstStyle/>
          <a:p>
            <a:r>
              <a:rPr lang="nb-NO" sz="1100" dirty="0">
                <a:hlinkClick r:id="rId6"/>
              </a:rPr>
              <a:t>https://trondelagitall.no/statistikk/lonnstakere-etter-yrke</a:t>
            </a:r>
            <a:endParaRPr lang="nb-NO" sz="1100" dirty="0"/>
          </a:p>
        </p:txBody>
      </p:sp>
    </p:spTree>
    <p:extLst>
      <p:ext uri="{BB962C8B-B14F-4D97-AF65-F5344CB8AC3E}">
        <p14:creationId xmlns:p14="http://schemas.microsoft.com/office/powerpoint/2010/main" val="3299359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a:extLst>
              <a:ext uri="{FF2B5EF4-FFF2-40B4-BE49-F238E27FC236}">
                <a16:creationId xmlns:a16="http://schemas.microsoft.com/office/drawing/2014/main" id="{C9EE1D43-A7BE-4557-BEF7-5C4A2A5EF0E3}"/>
              </a:ext>
            </a:extLst>
          </p:cNvPr>
          <p:cNvSpPr txBox="1"/>
          <p:nvPr/>
        </p:nvSpPr>
        <p:spPr>
          <a:xfrm>
            <a:off x="-192947" y="264064"/>
            <a:ext cx="10277980" cy="369332"/>
          </a:xfrm>
          <a:prstGeom prst="rect">
            <a:avLst/>
          </a:prstGeom>
          <a:noFill/>
        </p:spPr>
        <p:txBody>
          <a:bodyPr wrap="square">
            <a:spAutoFit/>
          </a:bodyPr>
          <a:lstStyle/>
          <a:p>
            <a:pPr algn="ctr"/>
            <a:r>
              <a:rPr lang="nb-NO" dirty="0">
                <a:solidFill>
                  <a:schemeClr val="tx2"/>
                </a:solidFill>
              </a:rPr>
              <a:t>Utvikling i lønnstakere 2015-2021 – Yrker med </a:t>
            </a:r>
            <a:r>
              <a:rPr lang="nb-NO" dirty="0">
                <a:solidFill>
                  <a:srgbClr val="FF0000"/>
                </a:solidFill>
              </a:rPr>
              <a:t>nedgang</a:t>
            </a:r>
          </a:p>
        </p:txBody>
      </p:sp>
      <p:pic>
        <p:nvPicPr>
          <p:cNvPr id="4" name="Bilde 3">
            <a:extLst>
              <a:ext uri="{FF2B5EF4-FFF2-40B4-BE49-F238E27FC236}">
                <a16:creationId xmlns:a16="http://schemas.microsoft.com/office/drawing/2014/main" id="{15571948-54C3-4645-9787-4EFE41D6CCEB}"/>
              </a:ext>
            </a:extLst>
          </p:cNvPr>
          <p:cNvPicPr>
            <a:picLocks noChangeAspect="1"/>
          </p:cNvPicPr>
          <p:nvPr/>
        </p:nvPicPr>
        <p:blipFill rotWithShape="1">
          <a:blip r:embed="rId2"/>
          <a:srcRect b="18306"/>
          <a:stretch/>
        </p:blipFill>
        <p:spPr>
          <a:xfrm>
            <a:off x="104527" y="1715347"/>
            <a:ext cx="5439534" cy="4249226"/>
          </a:xfrm>
          <a:prstGeom prst="rect">
            <a:avLst/>
          </a:prstGeom>
        </p:spPr>
      </p:pic>
      <p:pic>
        <p:nvPicPr>
          <p:cNvPr id="7" name="Bilde 6">
            <a:extLst>
              <a:ext uri="{FF2B5EF4-FFF2-40B4-BE49-F238E27FC236}">
                <a16:creationId xmlns:a16="http://schemas.microsoft.com/office/drawing/2014/main" id="{C5C20860-6E81-47C6-8EF4-E8F271C7F6C0}"/>
              </a:ext>
            </a:extLst>
          </p:cNvPr>
          <p:cNvPicPr>
            <a:picLocks noChangeAspect="1"/>
          </p:cNvPicPr>
          <p:nvPr/>
        </p:nvPicPr>
        <p:blipFill>
          <a:blip r:embed="rId3"/>
          <a:stretch>
            <a:fillRect/>
          </a:stretch>
        </p:blipFill>
        <p:spPr>
          <a:xfrm>
            <a:off x="5816759" y="1715347"/>
            <a:ext cx="6115904" cy="4639322"/>
          </a:xfrm>
          <a:prstGeom prst="rect">
            <a:avLst/>
          </a:prstGeom>
        </p:spPr>
      </p:pic>
      <p:sp>
        <p:nvSpPr>
          <p:cNvPr id="8" name="TekstSylinder 7">
            <a:extLst>
              <a:ext uri="{FF2B5EF4-FFF2-40B4-BE49-F238E27FC236}">
                <a16:creationId xmlns:a16="http://schemas.microsoft.com/office/drawing/2014/main" id="{7DEFD65E-B8C4-4CEC-8116-453166591F3E}"/>
              </a:ext>
            </a:extLst>
          </p:cNvPr>
          <p:cNvSpPr txBox="1"/>
          <p:nvPr/>
        </p:nvSpPr>
        <p:spPr>
          <a:xfrm>
            <a:off x="426128" y="1262394"/>
            <a:ext cx="4287915" cy="369332"/>
          </a:xfrm>
          <a:prstGeom prst="rect">
            <a:avLst/>
          </a:prstGeom>
          <a:noFill/>
        </p:spPr>
        <p:txBody>
          <a:bodyPr wrap="square" rtlCol="0">
            <a:spAutoFit/>
          </a:bodyPr>
          <a:lstStyle/>
          <a:p>
            <a:r>
              <a:rPr lang="nb-NO" dirty="0">
                <a:solidFill>
                  <a:schemeClr val="tx2"/>
                </a:solidFill>
              </a:rPr>
              <a:t>Yrkesgrupper med mest nedgang</a:t>
            </a:r>
          </a:p>
        </p:txBody>
      </p:sp>
      <p:sp>
        <p:nvSpPr>
          <p:cNvPr id="9" name="TekstSylinder 8">
            <a:extLst>
              <a:ext uri="{FF2B5EF4-FFF2-40B4-BE49-F238E27FC236}">
                <a16:creationId xmlns:a16="http://schemas.microsoft.com/office/drawing/2014/main" id="{E89261E6-5757-4DF4-B03B-DC1C054FAB1A}"/>
              </a:ext>
            </a:extLst>
          </p:cNvPr>
          <p:cNvSpPr txBox="1"/>
          <p:nvPr/>
        </p:nvSpPr>
        <p:spPr>
          <a:xfrm>
            <a:off x="6331258" y="1262394"/>
            <a:ext cx="5601405" cy="369332"/>
          </a:xfrm>
          <a:prstGeom prst="rect">
            <a:avLst/>
          </a:prstGeom>
          <a:noFill/>
        </p:spPr>
        <p:txBody>
          <a:bodyPr wrap="square" rtlCol="0">
            <a:spAutoFit/>
          </a:bodyPr>
          <a:lstStyle/>
          <a:p>
            <a:r>
              <a:rPr lang="nb-NO" dirty="0">
                <a:solidFill>
                  <a:schemeClr val="tx2"/>
                </a:solidFill>
              </a:rPr>
              <a:t>Kontorarbeid – utvikling i detaljerte yrker</a:t>
            </a:r>
          </a:p>
        </p:txBody>
      </p:sp>
      <p:sp>
        <p:nvSpPr>
          <p:cNvPr id="10" name="TekstSylinder 9">
            <a:extLst>
              <a:ext uri="{FF2B5EF4-FFF2-40B4-BE49-F238E27FC236}">
                <a16:creationId xmlns:a16="http://schemas.microsoft.com/office/drawing/2014/main" id="{756DA334-DB26-40D0-83AC-68409A954035}"/>
              </a:ext>
            </a:extLst>
          </p:cNvPr>
          <p:cNvSpPr txBox="1"/>
          <p:nvPr/>
        </p:nvSpPr>
        <p:spPr>
          <a:xfrm>
            <a:off x="88476" y="6452331"/>
            <a:ext cx="9835699" cy="261610"/>
          </a:xfrm>
          <a:prstGeom prst="rect">
            <a:avLst/>
          </a:prstGeom>
          <a:noFill/>
        </p:spPr>
        <p:txBody>
          <a:bodyPr wrap="square">
            <a:spAutoFit/>
          </a:bodyPr>
          <a:lstStyle/>
          <a:p>
            <a:r>
              <a:rPr lang="nb-NO" sz="1100" dirty="0">
                <a:hlinkClick r:id="rId4"/>
              </a:rPr>
              <a:t>https://trondelagitall.no/statistikk/lonnstakere-etter-yrke</a:t>
            </a:r>
            <a:endParaRPr lang="nb-NO" sz="1100" dirty="0"/>
          </a:p>
        </p:txBody>
      </p:sp>
    </p:spTree>
    <p:extLst>
      <p:ext uri="{BB962C8B-B14F-4D97-AF65-F5344CB8AC3E}">
        <p14:creationId xmlns:p14="http://schemas.microsoft.com/office/powerpoint/2010/main" val="3764224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DDAD31FD-DDA1-4091-A5FB-58CFE9BD2BD9}"/>
              </a:ext>
            </a:extLst>
          </p:cNvPr>
          <p:cNvSpPr>
            <a:spLocks noGrp="1"/>
          </p:cNvSpPr>
          <p:nvPr>
            <p:ph type="title"/>
          </p:nvPr>
        </p:nvSpPr>
        <p:spPr>
          <a:xfrm>
            <a:off x="632810" y="326129"/>
            <a:ext cx="9601200" cy="1107996"/>
          </a:xfrm>
        </p:spPr>
        <p:txBody>
          <a:bodyPr>
            <a:normAutofit/>
          </a:bodyPr>
          <a:lstStyle/>
          <a:p>
            <a:r>
              <a:rPr lang="nb-NO" sz="2400"/>
              <a:t>Drivkrefter</a:t>
            </a:r>
            <a:br>
              <a:rPr lang="nb-NO" sz="2000"/>
            </a:br>
            <a:r>
              <a:rPr lang="nb-NO" sz="2000"/>
              <a:t>– hva påvirker behovet for kompetanse i årene som kommer</a:t>
            </a:r>
          </a:p>
        </p:txBody>
      </p:sp>
      <p:sp>
        <p:nvSpPr>
          <p:cNvPr id="2" name="Plassholder for lysbildenummer 1">
            <a:extLst>
              <a:ext uri="{FF2B5EF4-FFF2-40B4-BE49-F238E27FC236}">
                <a16:creationId xmlns:a16="http://schemas.microsoft.com/office/drawing/2014/main" id="{44BF6ACF-3CC4-4A22-BDF9-4DD68FEEDE43}"/>
              </a:ext>
            </a:extLst>
          </p:cNvPr>
          <p:cNvSpPr>
            <a:spLocks noGrp="1"/>
          </p:cNvSpPr>
          <p:nvPr>
            <p:ph type="sldNum" sz="quarter" idx="12"/>
          </p:nvPr>
        </p:nvSpPr>
        <p:spPr/>
        <p:txBody>
          <a:bodyPr/>
          <a:lstStyle/>
          <a:p>
            <a:fld id="{36457444-737A-4256-A71F-2C8225BFF095}" type="slidenum">
              <a:rPr lang="nb-NO" smtClean="0"/>
              <a:t>3</a:t>
            </a:fld>
            <a:endParaRPr lang="nb-NO"/>
          </a:p>
        </p:txBody>
      </p:sp>
      <p:sp>
        <p:nvSpPr>
          <p:cNvPr id="5" name="TekstSylinder 4">
            <a:extLst>
              <a:ext uri="{FF2B5EF4-FFF2-40B4-BE49-F238E27FC236}">
                <a16:creationId xmlns:a16="http://schemas.microsoft.com/office/drawing/2014/main" id="{2B70F257-DD65-4A38-B404-0A4E24413806}"/>
              </a:ext>
            </a:extLst>
          </p:cNvPr>
          <p:cNvSpPr txBox="1"/>
          <p:nvPr/>
        </p:nvSpPr>
        <p:spPr>
          <a:xfrm>
            <a:off x="3048778" y="3244334"/>
            <a:ext cx="6097554" cy="369332"/>
          </a:xfrm>
          <a:prstGeom prst="rect">
            <a:avLst/>
          </a:prstGeom>
          <a:noFill/>
        </p:spPr>
        <p:txBody>
          <a:bodyPr wrap="square">
            <a:spAutoFit/>
          </a:bodyPr>
          <a:lstStyle/>
          <a:p>
            <a:r>
              <a:rPr lang="nb-NO" b="0" i="0">
                <a:solidFill>
                  <a:srgbClr val="000000"/>
                </a:solidFill>
                <a:effectLst/>
                <a:latin typeface="Times New Roman" panose="02020603050405020304" pitchFamily="18" charset="0"/>
              </a:rPr>
              <a:t> </a:t>
            </a:r>
            <a:endParaRPr lang="nb-NO"/>
          </a:p>
        </p:txBody>
      </p:sp>
      <p:grpSp>
        <p:nvGrpSpPr>
          <p:cNvPr id="8" name="Gruppe 7">
            <a:extLst>
              <a:ext uri="{FF2B5EF4-FFF2-40B4-BE49-F238E27FC236}">
                <a16:creationId xmlns:a16="http://schemas.microsoft.com/office/drawing/2014/main" id="{1BD0E037-D86F-43B2-874E-31506B95318B}"/>
              </a:ext>
            </a:extLst>
          </p:cNvPr>
          <p:cNvGrpSpPr/>
          <p:nvPr/>
        </p:nvGrpSpPr>
        <p:grpSpPr>
          <a:xfrm>
            <a:off x="632810" y="1647035"/>
            <a:ext cx="3867274" cy="4380904"/>
            <a:chOff x="415893" y="2055812"/>
            <a:chExt cx="3527905" cy="4172784"/>
          </a:xfrm>
        </p:grpSpPr>
        <p:pic>
          <p:nvPicPr>
            <p:cNvPr id="9" name="Bilde 8">
              <a:extLst>
                <a:ext uri="{FF2B5EF4-FFF2-40B4-BE49-F238E27FC236}">
                  <a16:creationId xmlns:a16="http://schemas.microsoft.com/office/drawing/2014/main" id="{0D8DCB92-C059-4B67-8E41-D6029E6C7F16}"/>
                </a:ext>
              </a:extLst>
            </p:cNvPr>
            <p:cNvPicPr>
              <a:picLocks noChangeAspect="1"/>
            </p:cNvPicPr>
            <p:nvPr/>
          </p:nvPicPr>
          <p:blipFill rotWithShape="1">
            <a:blip r:embed="rId2"/>
            <a:srcRect l="742" t="823" r="1011" b="1735"/>
            <a:stretch/>
          </p:blipFill>
          <p:spPr>
            <a:xfrm>
              <a:off x="415893" y="2055812"/>
              <a:ext cx="3526612" cy="2086392"/>
            </a:xfrm>
            <a:prstGeom prst="rect">
              <a:avLst/>
            </a:prstGeom>
          </p:spPr>
        </p:pic>
        <p:pic>
          <p:nvPicPr>
            <p:cNvPr id="10" name="Bilde 9">
              <a:extLst>
                <a:ext uri="{FF2B5EF4-FFF2-40B4-BE49-F238E27FC236}">
                  <a16:creationId xmlns:a16="http://schemas.microsoft.com/office/drawing/2014/main" id="{BDAD5F14-2E7A-417A-9951-911A74463C8A}"/>
                </a:ext>
              </a:extLst>
            </p:cNvPr>
            <p:cNvPicPr>
              <a:picLocks noChangeAspect="1"/>
            </p:cNvPicPr>
            <p:nvPr/>
          </p:nvPicPr>
          <p:blipFill rotWithShape="1">
            <a:blip r:embed="rId3"/>
            <a:srcRect t="730" r="1285" b="2539"/>
            <a:stretch/>
          </p:blipFill>
          <p:spPr>
            <a:xfrm>
              <a:off x="415893" y="4142204"/>
              <a:ext cx="3527905" cy="2086392"/>
            </a:xfrm>
            <a:prstGeom prst="rect">
              <a:avLst/>
            </a:prstGeom>
          </p:spPr>
        </p:pic>
      </p:grpSp>
      <p:sp>
        <p:nvSpPr>
          <p:cNvPr id="12" name="TekstSylinder 11">
            <a:extLst>
              <a:ext uri="{FF2B5EF4-FFF2-40B4-BE49-F238E27FC236}">
                <a16:creationId xmlns:a16="http://schemas.microsoft.com/office/drawing/2014/main" id="{31C863F0-C69E-49DF-8C4D-4DFC25C6D76E}"/>
              </a:ext>
            </a:extLst>
          </p:cNvPr>
          <p:cNvSpPr txBox="1"/>
          <p:nvPr/>
        </p:nvSpPr>
        <p:spPr>
          <a:xfrm>
            <a:off x="4861927" y="1979451"/>
            <a:ext cx="6097554" cy="3049233"/>
          </a:xfrm>
          <a:prstGeom prst="rect">
            <a:avLst/>
          </a:prstGeom>
          <a:noFill/>
        </p:spPr>
        <p:txBody>
          <a:bodyPr wrap="square">
            <a:spAutoFit/>
          </a:bodyPr>
          <a:lstStyle/>
          <a:p>
            <a:pPr>
              <a:lnSpc>
                <a:spcPct val="107000"/>
              </a:lnSpc>
              <a:spcAft>
                <a:spcPts val="800"/>
              </a:spcAft>
            </a:pPr>
            <a:r>
              <a:rPr lang="nb-NO" sz="1600" dirty="0">
                <a:effectLst/>
                <a:latin typeface="Roboto" panose="02000000000000000000" pitchFamily="2" charset="0"/>
                <a:ea typeface="Calibri" panose="020F0502020204030204" pitchFamily="34" charset="0"/>
                <a:cs typeface="Arial" panose="020B0604020202020204" pitchFamily="34" charset="0"/>
              </a:rPr>
              <a:t>Fire forhold trekkes frem som de viktigste driverne for kompetanseutfordringene: </a:t>
            </a:r>
          </a:p>
          <a:p>
            <a:pPr marL="800100" lvl="1" indent="-342900">
              <a:lnSpc>
                <a:spcPct val="107000"/>
              </a:lnSpc>
              <a:spcBef>
                <a:spcPts val="0"/>
              </a:spcBef>
              <a:buFont typeface="Arial" panose="020B0604020202020204" pitchFamily="34" charset="0"/>
              <a:buChar char="•"/>
            </a:pPr>
            <a:r>
              <a:rPr lang="nb-NO" dirty="0">
                <a:latin typeface="Roboto" panose="02000000000000000000" pitchFamily="2" charset="0"/>
                <a:ea typeface="@Yu Gothic Light" panose="020B0300000000000000" pitchFamily="34" charset="-128"/>
                <a:cs typeface="Arial" panose="020B0604020202020204" pitchFamily="34" charset="0"/>
              </a:rPr>
              <a:t>digitalisering og teknologisk utvikling, </a:t>
            </a:r>
          </a:p>
          <a:p>
            <a:pPr marL="800100" lvl="1" indent="-342900">
              <a:lnSpc>
                <a:spcPct val="107000"/>
              </a:lnSpc>
              <a:spcBef>
                <a:spcPts val="0"/>
              </a:spcBef>
              <a:buFont typeface="Arial" panose="020B0604020202020204" pitchFamily="34" charset="0"/>
              <a:buChar char="•"/>
            </a:pPr>
            <a:r>
              <a:rPr lang="nb-NO" dirty="0">
                <a:latin typeface="Roboto" panose="02000000000000000000" pitchFamily="2" charset="0"/>
                <a:ea typeface="@Yu Gothic Light" panose="020B0300000000000000" pitchFamily="34" charset="-128"/>
                <a:cs typeface="Arial" panose="020B0604020202020204" pitchFamily="34" charset="0"/>
              </a:rPr>
              <a:t>det grønne skiftet, </a:t>
            </a:r>
          </a:p>
          <a:p>
            <a:pPr marL="800100" lvl="1" indent="-342900">
              <a:lnSpc>
                <a:spcPct val="107000"/>
              </a:lnSpc>
              <a:spcBef>
                <a:spcPts val="0"/>
              </a:spcBef>
              <a:buFont typeface="Arial" panose="020B0604020202020204" pitchFamily="34" charset="0"/>
              <a:buChar char="•"/>
            </a:pPr>
            <a:r>
              <a:rPr lang="nb-NO" dirty="0">
                <a:latin typeface="Roboto" panose="02000000000000000000" pitchFamily="2" charset="0"/>
                <a:ea typeface="@Yu Gothic Light" panose="020B0300000000000000" pitchFamily="34" charset="-128"/>
                <a:cs typeface="Arial" panose="020B0604020202020204" pitchFamily="34" charset="0"/>
              </a:rPr>
              <a:t>demografi</a:t>
            </a:r>
          </a:p>
          <a:p>
            <a:pPr marL="800100" lvl="1" indent="-342900">
              <a:lnSpc>
                <a:spcPct val="107000"/>
              </a:lnSpc>
              <a:spcBef>
                <a:spcPts val="0"/>
              </a:spcBef>
              <a:buFont typeface="Arial" panose="020B0604020202020204" pitchFamily="34" charset="0"/>
              <a:buChar char="•"/>
            </a:pPr>
            <a:r>
              <a:rPr lang="nb-NO" dirty="0">
                <a:latin typeface="Roboto" panose="02000000000000000000" pitchFamily="2" charset="0"/>
                <a:ea typeface="@Yu Gothic Light" panose="020B0300000000000000" pitchFamily="34" charset="-128"/>
                <a:cs typeface="Arial" panose="020B0604020202020204" pitchFamily="34" charset="0"/>
              </a:rPr>
              <a:t>internasjonal økonomi og konjunkturer</a:t>
            </a:r>
          </a:p>
          <a:p>
            <a:pPr>
              <a:lnSpc>
                <a:spcPct val="107000"/>
              </a:lnSpc>
              <a:spcAft>
                <a:spcPts val="800"/>
              </a:spcAft>
            </a:pPr>
            <a:endParaRPr lang="nb-NO" sz="1600" dirty="0">
              <a:effectLst/>
              <a:latin typeface="Roboto" panose="02000000000000000000" pitchFamily="2" charset="0"/>
              <a:ea typeface="@Yu Gothic Light" panose="020B0300000000000000" pitchFamily="34" charset="-128"/>
              <a:cs typeface="Arial" panose="020B0604020202020204" pitchFamily="34" charset="0"/>
            </a:endParaRPr>
          </a:p>
          <a:p>
            <a:pPr>
              <a:lnSpc>
                <a:spcPct val="107000"/>
              </a:lnSpc>
              <a:spcAft>
                <a:spcPts val="800"/>
              </a:spcAft>
            </a:pPr>
            <a:r>
              <a:rPr lang="nb-NO" sz="1600" dirty="0">
                <a:effectLst/>
                <a:latin typeface="Roboto" panose="02000000000000000000" pitchFamily="2" charset="0"/>
                <a:ea typeface="@Yu Gothic Light" panose="020B0300000000000000" pitchFamily="34" charset="-128"/>
                <a:cs typeface="Arial" panose="020B0604020202020204" pitchFamily="34" charset="0"/>
              </a:rPr>
              <a:t>Disse driverne interagerer i vesentlig grad med hverandre. Felles for dem alle er at de </a:t>
            </a:r>
            <a:r>
              <a:rPr lang="nb-NO" sz="1600" dirty="0">
                <a:latin typeface="Roboto" panose="02000000000000000000" pitchFamily="2" charset="0"/>
                <a:ea typeface="@Yu Gothic Light" panose="020B0300000000000000" pitchFamily="34" charset="-128"/>
                <a:cs typeface="Arial" panose="020B0604020202020204" pitchFamily="34" charset="0"/>
              </a:rPr>
              <a:t>utløser behov for omstilling i arbeidslivet, og behov for utvikling av arbeidsstyrkens kompetanse.</a:t>
            </a:r>
          </a:p>
        </p:txBody>
      </p:sp>
    </p:spTree>
    <p:extLst>
      <p:ext uri="{BB962C8B-B14F-4D97-AF65-F5344CB8AC3E}">
        <p14:creationId xmlns:p14="http://schemas.microsoft.com/office/powerpoint/2010/main" val="20955516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9B027E48-1A49-4347-AD72-E40EE005903C}"/>
              </a:ext>
            </a:extLst>
          </p:cNvPr>
          <p:cNvSpPr/>
          <p:nvPr/>
        </p:nvSpPr>
        <p:spPr>
          <a:xfrm>
            <a:off x="6096000" y="771787"/>
            <a:ext cx="6046242" cy="59104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 name="Bilde 2">
            <a:extLst>
              <a:ext uri="{FF2B5EF4-FFF2-40B4-BE49-F238E27FC236}">
                <a16:creationId xmlns:a16="http://schemas.microsoft.com/office/drawing/2014/main" id="{B0518D69-DEA3-439E-BFF0-CA2B9F70292B}"/>
              </a:ext>
            </a:extLst>
          </p:cNvPr>
          <p:cNvPicPr>
            <a:picLocks noChangeAspect="1"/>
          </p:cNvPicPr>
          <p:nvPr/>
        </p:nvPicPr>
        <p:blipFill>
          <a:blip r:embed="rId2"/>
          <a:stretch>
            <a:fillRect/>
          </a:stretch>
        </p:blipFill>
        <p:spPr>
          <a:xfrm>
            <a:off x="93794" y="1123988"/>
            <a:ext cx="5830114" cy="5096586"/>
          </a:xfrm>
          <a:prstGeom prst="rect">
            <a:avLst/>
          </a:prstGeom>
        </p:spPr>
      </p:pic>
      <p:sp>
        <p:nvSpPr>
          <p:cNvPr id="8" name="TekstSylinder 7">
            <a:extLst>
              <a:ext uri="{FF2B5EF4-FFF2-40B4-BE49-F238E27FC236}">
                <a16:creationId xmlns:a16="http://schemas.microsoft.com/office/drawing/2014/main" id="{C28A4D8A-6959-4EC5-B310-48CE63A347C3}"/>
              </a:ext>
            </a:extLst>
          </p:cNvPr>
          <p:cNvSpPr txBox="1"/>
          <p:nvPr/>
        </p:nvSpPr>
        <p:spPr>
          <a:xfrm>
            <a:off x="-1" y="175761"/>
            <a:ext cx="10570129" cy="461665"/>
          </a:xfrm>
          <a:prstGeom prst="rect">
            <a:avLst/>
          </a:prstGeom>
          <a:solidFill>
            <a:schemeClr val="bg1"/>
          </a:solidFill>
        </p:spPr>
        <p:txBody>
          <a:bodyPr wrap="square" rtlCol="0">
            <a:spAutoFit/>
          </a:bodyPr>
          <a:lstStyle/>
          <a:p>
            <a:pPr algn="ctr"/>
            <a:r>
              <a:rPr lang="nb-NO" sz="2400" dirty="0">
                <a:solidFill>
                  <a:schemeClr val="tx2"/>
                </a:solidFill>
              </a:rPr>
              <a:t>Lønnstakere over 55 år i Trøndelag. Fordelt på hovedgrupper</a:t>
            </a:r>
          </a:p>
        </p:txBody>
      </p:sp>
      <p:sp>
        <p:nvSpPr>
          <p:cNvPr id="10" name="TekstSylinder 9">
            <a:extLst>
              <a:ext uri="{FF2B5EF4-FFF2-40B4-BE49-F238E27FC236}">
                <a16:creationId xmlns:a16="http://schemas.microsoft.com/office/drawing/2014/main" id="{499A9D7D-152A-4741-9DC6-DAAFD4FEFEDA}"/>
              </a:ext>
            </a:extLst>
          </p:cNvPr>
          <p:cNvSpPr txBox="1"/>
          <p:nvPr/>
        </p:nvSpPr>
        <p:spPr>
          <a:xfrm>
            <a:off x="6862193" y="2418465"/>
            <a:ext cx="5102193" cy="3600986"/>
          </a:xfrm>
          <a:prstGeom prst="rect">
            <a:avLst/>
          </a:prstGeom>
          <a:solidFill>
            <a:schemeClr val="bg1"/>
          </a:solidFill>
        </p:spPr>
        <p:txBody>
          <a:bodyPr wrap="square">
            <a:spAutoFit/>
          </a:bodyPr>
          <a:lstStyle/>
          <a:p>
            <a:r>
              <a:rPr lang="nb-NO" sz="1600">
                <a:effectLst/>
              </a:rPr>
              <a:t>OBS! Meget forenklet prognose på antall alderspensjonister, så den må brukes med </a:t>
            </a:r>
            <a:r>
              <a:rPr lang="nb-NO" sz="1400">
                <a:effectLst/>
              </a:rPr>
              <a:t>forsiktighet</a:t>
            </a:r>
            <a:r>
              <a:rPr lang="nb-NO" sz="1600">
                <a:effectLst/>
              </a:rPr>
              <a:t>. </a:t>
            </a:r>
            <a:br>
              <a:rPr lang="nb-NO" sz="1600">
                <a:effectLst/>
              </a:rPr>
            </a:br>
            <a:endParaRPr lang="nb-NO" sz="1600">
              <a:effectLst/>
            </a:endParaRPr>
          </a:p>
          <a:p>
            <a:r>
              <a:rPr lang="nb-NO" sz="1600">
                <a:effectLst/>
              </a:rPr>
              <a:t>Formel er : Antall lønnstakere i alderen 55- 74 år / 8</a:t>
            </a:r>
          </a:p>
          <a:p>
            <a:br>
              <a:rPr lang="nb-NO" sz="1600">
                <a:effectLst/>
              </a:rPr>
            </a:br>
            <a:endParaRPr lang="nb-NO" sz="1600">
              <a:effectLst/>
            </a:endParaRPr>
          </a:p>
          <a:p>
            <a:r>
              <a:rPr lang="nb-NO" sz="1600">
                <a:effectLst/>
              </a:rPr>
              <a:t>Tallet i nevneren er kalibrert mot faktisk antall nye alderspensjonister totalt for Trøndelag de siste 3 årene som ligger på 5357 personer for 2020.</a:t>
            </a:r>
          </a:p>
          <a:p>
            <a:br>
              <a:rPr lang="nb-NO">
                <a:effectLst/>
              </a:rPr>
            </a:br>
            <a:endParaRPr lang="nb-NO"/>
          </a:p>
        </p:txBody>
      </p:sp>
      <p:sp>
        <p:nvSpPr>
          <p:cNvPr id="6" name="TekstSylinder 5">
            <a:extLst>
              <a:ext uri="{FF2B5EF4-FFF2-40B4-BE49-F238E27FC236}">
                <a16:creationId xmlns:a16="http://schemas.microsoft.com/office/drawing/2014/main" id="{D513E240-EA6A-4384-95B4-0A7A5343367B}"/>
              </a:ext>
            </a:extLst>
          </p:cNvPr>
          <p:cNvSpPr txBox="1"/>
          <p:nvPr/>
        </p:nvSpPr>
        <p:spPr>
          <a:xfrm>
            <a:off x="88476" y="6452331"/>
            <a:ext cx="9835699" cy="261610"/>
          </a:xfrm>
          <a:prstGeom prst="rect">
            <a:avLst/>
          </a:prstGeom>
          <a:noFill/>
        </p:spPr>
        <p:txBody>
          <a:bodyPr wrap="square">
            <a:spAutoFit/>
          </a:bodyPr>
          <a:lstStyle/>
          <a:p>
            <a:r>
              <a:rPr lang="nb-NO" sz="1100" dirty="0">
                <a:hlinkClick r:id="rId3"/>
              </a:rPr>
              <a:t>https://trondelagitall.no/statistikk/lonnstakere-etter-yrke</a:t>
            </a:r>
            <a:endParaRPr lang="nb-NO" sz="1100" dirty="0"/>
          </a:p>
        </p:txBody>
      </p:sp>
    </p:spTree>
    <p:extLst>
      <p:ext uri="{BB962C8B-B14F-4D97-AF65-F5344CB8AC3E}">
        <p14:creationId xmlns:p14="http://schemas.microsoft.com/office/powerpoint/2010/main" val="34602402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D0BD99DC-3E60-4E80-89ED-D479EC9FD992}"/>
              </a:ext>
            </a:extLst>
          </p:cNvPr>
          <p:cNvPicPr>
            <a:picLocks noChangeAspect="1"/>
          </p:cNvPicPr>
          <p:nvPr/>
        </p:nvPicPr>
        <p:blipFill rotWithShape="1">
          <a:blip r:embed="rId2"/>
          <a:srcRect t="7279"/>
          <a:stretch/>
        </p:blipFill>
        <p:spPr>
          <a:xfrm>
            <a:off x="0" y="1508289"/>
            <a:ext cx="6067442" cy="5200090"/>
          </a:xfrm>
          <a:prstGeom prst="rect">
            <a:avLst/>
          </a:prstGeom>
        </p:spPr>
      </p:pic>
      <p:pic>
        <p:nvPicPr>
          <p:cNvPr id="4" name="Bilde 3">
            <a:extLst>
              <a:ext uri="{FF2B5EF4-FFF2-40B4-BE49-F238E27FC236}">
                <a16:creationId xmlns:a16="http://schemas.microsoft.com/office/drawing/2014/main" id="{51C9585A-E8D1-43AE-827F-C9E900D9DA77}"/>
              </a:ext>
            </a:extLst>
          </p:cNvPr>
          <p:cNvPicPr>
            <a:picLocks noChangeAspect="1"/>
          </p:cNvPicPr>
          <p:nvPr/>
        </p:nvPicPr>
        <p:blipFill rotWithShape="1">
          <a:blip r:embed="rId3"/>
          <a:srcRect t="7167"/>
          <a:stretch/>
        </p:blipFill>
        <p:spPr>
          <a:xfrm>
            <a:off x="6061738" y="1508289"/>
            <a:ext cx="6130262" cy="5287772"/>
          </a:xfrm>
          <a:prstGeom prst="rect">
            <a:avLst/>
          </a:prstGeom>
        </p:spPr>
      </p:pic>
      <p:sp>
        <p:nvSpPr>
          <p:cNvPr id="5" name="TekstSylinder 4">
            <a:extLst>
              <a:ext uri="{FF2B5EF4-FFF2-40B4-BE49-F238E27FC236}">
                <a16:creationId xmlns:a16="http://schemas.microsoft.com/office/drawing/2014/main" id="{D8AD8253-A1C1-4A43-8516-51957DBF35F0}"/>
              </a:ext>
            </a:extLst>
          </p:cNvPr>
          <p:cNvSpPr txBox="1"/>
          <p:nvPr/>
        </p:nvSpPr>
        <p:spPr>
          <a:xfrm>
            <a:off x="556181" y="1112363"/>
            <a:ext cx="4411745" cy="369332"/>
          </a:xfrm>
          <a:prstGeom prst="rect">
            <a:avLst/>
          </a:prstGeom>
          <a:noFill/>
        </p:spPr>
        <p:txBody>
          <a:bodyPr wrap="square" rtlCol="0">
            <a:spAutoFit/>
          </a:bodyPr>
          <a:lstStyle/>
          <a:p>
            <a:r>
              <a:rPr lang="nb-NO"/>
              <a:t>Lavest andel 55 år +</a:t>
            </a:r>
          </a:p>
        </p:txBody>
      </p:sp>
      <p:sp>
        <p:nvSpPr>
          <p:cNvPr id="6" name="TekstSylinder 5">
            <a:extLst>
              <a:ext uri="{FF2B5EF4-FFF2-40B4-BE49-F238E27FC236}">
                <a16:creationId xmlns:a16="http://schemas.microsoft.com/office/drawing/2014/main" id="{DF388A99-0189-43A2-AC55-88E277F0E8F3}"/>
              </a:ext>
            </a:extLst>
          </p:cNvPr>
          <p:cNvSpPr txBox="1"/>
          <p:nvPr/>
        </p:nvSpPr>
        <p:spPr>
          <a:xfrm>
            <a:off x="6730738" y="1112363"/>
            <a:ext cx="4411745" cy="369332"/>
          </a:xfrm>
          <a:prstGeom prst="rect">
            <a:avLst/>
          </a:prstGeom>
          <a:noFill/>
        </p:spPr>
        <p:txBody>
          <a:bodyPr wrap="square" rtlCol="0">
            <a:spAutoFit/>
          </a:bodyPr>
          <a:lstStyle/>
          <a:p>
            <a:r>
              <a:rPr lang="nb-NO"/>
              <a:t>Høyest andel 55 år +</a:t>
            </a:r>
          </a:p>
        </p:txBody>
      </p:sp>
      <p:sp>
        <p:nvSpPr>
          <p:cNvPr id="7" name="TekstSylinder 6">
            <a:extLst>
              <a:ext uri="{FF2B5EF4-FFF2-40B4-BE49-F238E27FC236}">
                <a16:creationId xmlns:a16="http://schemas.microsoft.com/office/drawing/2014/main" id="{DD92BBE3-0776-4F7A-A622-3E1E02632A44}"/>
              </a:ext>
            </a:extLst>
          </p:cNvPr>
          <p:cNvSpPr txBox="1"/>
          <p:nvPr/>
        </p:nvSpPr>
        <p:spPr>
          <a:xfrm>
            <a:off x="259492" y="127998"/>
            <a:ext cx="11673015" cy="461665"/>
          </a:xfrm>
          <a:prstGeom prst="rect">
            <a:avLst/>
          </a:prstGeom>
          <a:solidFill>
            <a:schemeClr val="bg1"/>
          </a:solidFill>
        </p:spPr>
        <p:txBody>
          <a:bodyPr wrap="square" rtlCol="0">
            <a:spAutoFit/>
          </a:bodyPr>
          <a:lstStyle/>
          <a:p>
            <a:pPr algn="ctr"/>
            <a:r>
              <a:rPr lang="nb-NO" sz="2400" dirty="0">
                <a:solidFill>
                  <a:schemeClr val="tx2"/>
                </a:solidFill>
              </a:rPr>
              <a:t>Lønnstakere over 55 år i Trøndelag. Fordelt på yrkesgrupper</a:t>
            </a:r>
          </a:p>
        </p:txBody>
      </p:sp>
    </p:spTree>
    <p:extLst>
      <p:ext uri="{BB962C8B-B14F-4D97-AF65-F5344CB8AC3E}">
        <p14:creationId xmlns:p14="http://schemas.microsoft.com/office/powerpoint/2010/main" val="10388067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65D8725-4171-430F-B286-6EC52EBAA2AA}"/>
              </a:ext>
            </a:extLst>
          </p:cNvPr>
          <p:cNvSpPr>
            <a:spLocks noGrp="1"/>
          </p:cNvSpPr>
          <p:nvPr>
            <p:ph type="ctrTitle"/>
          </p:nvPr>
        </p:nvSpPr>
        <p:spPr/>
        <p:txBody>
          <a:bodyPr/>
          <a:lstStyle/>
          <a:p>
            <a:r>
              <a:rPr lang="nb-NO" dirty="0"/>
              <a:t>Nav </a:t>
            </a:r>
            <a:r>
              <a:rPr lang="nb-NO" dirty="0" err="1"/>
              <a:t>Bedriftsunderøkelse</a:t>
            </a:r>
            <a:r>
              <a:rPr lang="nb-NO" dirty="0"/>
              <a:t> 2022</a:t>
            </a:r>
          </a:p>
        </p:txBody>
      </p:sp>
      <p:sp>
        <p:nvSpPr>
          <p:cNvPr id="3" name="Undertittel 2">
            <a:extLst>
              <a:ext uri="{FF2B5EF4-FFF2-40B4-BE49-F238E27FC236}">
                <a16:creationId xmlns:a16="http://schemas.microsoft.com/office/drawing/2014/main" id="{10C25D01-09AB-4543-9DBA-9FF963216B3A}"/>
              </a:ext>
            </a:extLst>
          </p:cNvPr>
          <p:cNvSpPr>
            <a:spLocks noGrp="1"/>
          </p:cNvSpPr>
          <p:nvPr>
            <p:ph type="subTitle" idx="1"/>
          </p:nvPr>
        </p:nvSpPr>
        <p:spPr/>
        <p:txBody>
          <a:bodyPr/>
          <a:lstStyle/>
          <a:p>
            <a:r>
              <a:rPr lang="nb-NO" dirty="0"/>
              <a:t>Rekrutteringsutfordringer og</a:t>
            </a:r>
            <a:br>
              <a:rPr lang="nb-NO" dirty="0"/>
            </a:br>
            <a:r>
              <a:rPr lang="nb-NO" dirty="0"/>
              <a:t>forventninger for det kommende året </a:t>
            </a:r>
          </a:p>
        </p:txBody>
      </p:sp>
    </p:spTree>
    <p:extLst>
      <p:ext uri="{BB962C8B-B14F-4D97-AF65-F5344CB8AC3E}">
        <p14:creationId xmlns:p14="http://schemas.microsoft.com/office/powerpoint/2010/main" val="6547359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7EE35DB8-168D-4346-BE35-CF8D5F09D894}"/>
              </a:ext>
            </a:extLst>
          </p:cNvPr>
          <p:cNvSpPr>
            <a:spLocks noGrp="1"/>
          </p:cNvSpPr>
          <p:nvPr>
            <p:ph type="sldNum" sz="quarter" idx="12"/>
          </p:nvPr>
        </p:nvSpPr>
        <p:spPr/>
        <p:txBody>
          <a:bodyPr/>
          <a:lstStyle/>
          <a:p>
            <a:fld id="{36457444-737A-4256-A71F-2C8225BFF095}" type="slidenum">
              <a:rPr lang="nb-NO" smtClean="0"/>
              <a:t>33</a:t>
            </a:fld>
            <a:endParaRPr lang="nb-NO"/>
          </a:p>
        </p:txBody>
      </p:sp>
      <p:pic>
        <p:nvPicPr>
          <p:cNvPr id="5" name="Bilde 4">
            <a:extLst>
              <a:ext uri="{FF2B5EF4-FFF2-40B4-BE49-F238E27FC236}">
                <a16:creationId xmlns:a16="http://schemas.microsoft.com/office/drawing/2014/main" id="{893181A2-524C-4167-8876-FACE05C0A004}"/>
              </a:ext>
            </a:extLst>
          </p:cNvPr>
          <p:cNvPicPr>
            <a:picLocks noChangeAspect="1"/>
          </p:cNvPicPr>
          <p:nvPr/>
        </p:nvPicPr>
        <p:blipFill>
          <a:blip r:embed="rId3"/>
          <a:stretch>
            <a:fillRect/>
          </a:stretch>
        </p:blipFill>
        <p:spPr>
          <a:xfrm>
            <a:off x="7073372" y="352986"/>
            <a:ext cx="4257079" cy="599022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TekstSylinder 5">
            <a:extLst>
              <a:ext uri="{FF2B5EF4-FFF2-40B4-BE49-F238E27FC236}">
                <a16:creationId xmlns:a16="http://schemas.microsoft.com/office/drawing/2014/main" id="{9AF5F56F-5170-4237-81E1-C13A411277D9}"/>
              </a:ext>
            </a:extLst>
          </p:cNvPr>
          <p:cNvSpPr txBox="1"/>
          <p:nvPr/>
        </p:nvSpPr>
        <p:spPr>
          <a:xfrm>
            <a:off x="173498" y="797510"/>
            <a:ext cx="6096000" cy="5262979"/>
          </a:xfrm>
          <a:prstGeom prst="rect">
            <a:avLst/>
          </a:prstGeom>
          <a:solidFill>
            <a:schemeClr val="accent3">
              <a:lumMod val="20000"/>
              <a:lumOff val="80000"/>
            </a:schemeClr>
          </a:solidFill>
        </p:spPr>
        <p:txBody>
          <a:bodyPr wrap="square">
            <a:spAutoFit/>
          </a:bodyPr>
          <a:lstStyle/>
          <a:p>
            <a:r>
              <a:rPr lang="nb-NO" sz="1200"/>
              <a:t>Nav gjennomfører en årlig utvalgsundersøkelse blant bedrifter i fylket. Undersøkelsen gir oss nyttig kunnskap om bedriftenes behov for arbeidskraft og kompetanse.</a:t>
            </a:r>
          </a:p>
          <a:p>
            <a:endParaRPr lang="nb-NO" sz="1200"/>
          </a:p>
          <a:p>
            <a:endParaRPr lang="nb-NO" sz="1200"/>
          </a:p>
          <a:p>
            <a:r>
              <a:rPr lang="nb-NO" sz="1200" b="1"/>
              <a:t>Hovedkonklusjoner</a:t>
            </a:r>
          </a:p>
          <a:p>
            <a:endParaRPr lang="nb-NO" sz="1200"/>
          </a:p>
          <a:p>
            <a:pPr marL="171450" indent="-171450">
              <a:buFont typeface="Arial" panose="020B0604020202020204" pitchFamily="34" charset="0"/>
              <a:buChar char="•"/>
            </a:pPr>
            <a:r>
              <a:rPr lang="nb-NO" sz="1200" i="1"/>
              <a:t>Årets bedriftsundersøkelse viser at hver tredje bedrift vil ansette flere det kommende året. Det er en klar økning fra i fjor.</a:t>
            </a:r>
          </a:p>
          <a:p>
            <a:pPr marL="171450" indent="-171450">
              <a:buFont typeface="Arial" panose="020B0604020202020204" pitchFamily="34" charset="0"/>
              <a:buChar char="•"/>
            </a:pPr>
            <a:endParaRPr lang="nb-NO" sz="1200" i="1"/>
          </a:p>
          <a:p>
            <a:pPr marL="171450" indent="-171450">
              <a:buFont typeface="Arial" panose="020B0604020202020204" pitchFamily="34" charset="0"/>
              <a:buChar char="•"/>
            </a:pPr>
            <a:r>
              <a:rPr lang="nb-NO" sz="1200" i="1"/>
              <a:t>Av de større næringene er finansierings- og forsikringsvirksomhet, overnatting og servering samt informasjon og kommunikasjon de mest optimistiske med tanke på sysselsetting fremover.</a:t>
            </a:r>
          </a:p>
          <a:p>
            <a:pPr marL="171450" indent="-171450">
              <a:buFont typeface="Arial" panose="020B0604020202020204" pitchFamily="34" charset="0"/>
              <a:buChar char="•"/>
            </a:pPr>
            <a:endParaRPr lang="nb-NO" sz="1200" i="1"/>
          </a:p>
          <a:p>
            <a:pPr marL="171450" indent="-171450">
              <a:buFont typeface="Arial" panose="020B0604020202020204" pitchFamily="34" charset="0"/>
              <a:buChar char="•"/>
            </a:pPr>
            <a:r>
              <a:rPr lang="nb-NO" sz="1200" i="1"/>
              <a:t>I alt 27 prosent av virksomhetene har opplevd rekrutteringsproblemer de siste tre månedene. Flertallet av disse oppgir at de mislyktes med å få tak i kvalifiserte ansatte, og derfor ikke ansatte noen.</a:t>
            </a:r>
          </a:p>
          <a:p>
            <a:r>
              <a:rPr lang="nb-NO" sz="1200" i="1"/>
              <a:t> </a:t>
            </a:r>
          </a:p>
          <a:p>
            <a:pPr marL="171450" indent="-171450">
              <a:buFont typeface="Arial" panose="020B0604020202020204" pitchFamily="34" charset="0"/>
              <a:buChar char="•"/>
            </a:pPr>
            <a:r>
              <a:rPr lang="nb-NO" sz="1200" i="1"/>
              <a:t>Store næringer som har alvorlige rekrutteringsproblemer er helse- og sosialtjenester, bygg og anlegg samt eiendomsdrift, forretningsmessig og faglig tjenesteyting. Disse tre næringene står for godt over halvparten av den estimerte mangelen på arbeidskraft.</a:t>
            </a:r>
          </a:p>
          <a:p>
            <a:pPr marL="171450" indent="-171450">
              <a:buFont typeface="Arial" panose="020B0604020202020204" pitchFamily="34" charset="0"/>
              <a:buChar char="•"/>
            </a:pPr>
            <a:endParaRPr lang="nb-NO" sz="1200" i="1"/>
          </a:p>
          <a:p>
            <a:pPr marL="171450" indent="-171450">
              <a:buFont typeface="Arial" panose="020B0604020202020204" pitchFamily="34" charset="0"/>
              <a:buChar char="•"/>
            </a:pPr>
            <a:r>
              <a:rPr lang="nb-NO" sz="1200" i="1"/>
              <a:t>Den estimerte mangelen på arbeidskraft er i år på 5 665 personer. Mangelen øker med om lag 1 530 personer fra i fjor.</a:t>
            </a:r>
          </a:p>
          <a:p>
            <a:pPr marL="171450" indent="-171450">
              <a:buFont typeface="Arial" panose="020B0604020202020204" pitchFamily="34" charset="0"/>
              <a:buChar char="•"/>
            </a:pPr>
            <a:endParaRPr lang="nb-NO" sz="1200" i="1"/>
          </a:p>
          <a:p>
            <a:pPr marL="171450" indent="-171450">
              <a:buFont typeface="Arial" panose="020B0604020202020204" pitchFamily="34" charset="0"/>
              <a:buChar char="•"/>
            </a:pPr>
            <a:r>
              <a:rPr lang="nb-NO" sz="1200" i="1"/>
              <a:t>Sykepleiere, tømrere og snekkere og helsefagarbeidere er yrkene med høyest mangel.</a:t>
            </a:r>
          </a:p>
        </p:txBody>
      </p:sp>
      <p:sp>
        <p:nvSpPr>
          <p:cNvPr id="7" name="TekstSylinder 6">
            <a:extLst>
              <a:ext uri="{FF2B5EF4-FFF2-40B4-BE49-F238E27FC236}">
                <a16:creationId xmlns:a16="http://schemas.microsoft.com/office/drawing/2014/main" id="{54817449-783F-4ED8-86F1-A07E163446ED}"/>
              </a:ext>
            </a:extLst>
          </p:cNvPr>
          <p:cNvSpPr txBox="1"/>
          <p:nvPr/>
        </p:nvSpPr>
        <p:spPr>
          <a:xfrm>
            <a:off x="173498" y="6256397"/>
            <a:ext cx="7303807" cy="276999"/>
          </a:xfrm>
          <a:prstGeom prst="rect">
            <a:avLst/>
          </a:prstGeom>
          <a:noFill/>
        </p:spPr>
        <p:txBody>
          <a:bodyPr wrap="square">
            <a:spAutoFit/>
          </a:bodyPr>
          <a:lstStyle/>
          <a:p>
            <a:r>
              <a:rPr lang="nb-NO" sz="1200">
                <a:hlinkClick r:id="rId4"/>
              </a:rPr>
              <a:t>https://www.nav.no/no/lokalt/trondelag/statistikk-og-analyse/bedriftsundersokelse</a:t>
            </a:r>
            <a:endParaRPr lang="nb-NO" sz="1200"/>
          </a:p>
        </p:txBody>
      </p:sp>
    </p:spTree>
    <p:extLst>
      <p:ext uri="{BB962C8B-B14F-4D97-AF65-F5344CB8AC3E}">
        <p14:creationId xmlns:p14="http://schemas.microsoft.com/office/powerpoint/2010/main" val="27127707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6854E950-1BC3-4D37-BC1A-03E152929361}"/>
              </a:ext>
            </a:extLst>
          </p:cNvPr>
          <p:cNvPicPr>
            <a:picLocks noChangeAspect="1"/>
          </p:cNvPicPr>
          <p:nvPr/>
        </p:nvPicPr>
        <p:blipFill>
          <a:blip r:embed="rId2"/>
          <a:stretch>
            <a:fillRect/>
          </a:stretch>
        </p:blipFill>
        <p:spPr>
          <a:xfrm>
            <a:off x="0" y="803262"/>
            <a:ext cx="6467053" cy="5665003"/>
          </a:xfrm>
          <a:prstGeom prst="rect">
            <a:avLst/>
          </a:prstGeom>
        </p:spPr>
      </p:pic>
      <p:pic>
        <p:nvPicPr>
          <p:cNvPr id="4" name="Bilde 3">
            <a:extLst>
              <a:ext uri="{FF2B5EF4-FFF2-40B4-BE49-F238E27FC236}">
                <a16:creationId xmlns:a16="http://schemas.microsoft.com/office/drawing/2014/main" id="{2A4E3AE8-7E1D-4B9E-A439-352AF0A4279D}"/>
              </a:ext>
            </a:extLst>
          </p:cNvPr>
          <p:cNvPicPr>
            <a:picLocks noChangeAspect="1"/>
          </p:cNvPicPr>
          <p:nvPr/>
        </p:nvPicPr>
        <p:blipFill>
          <a:blip r:embed="rId3"/>
          <a:stretch>
            <a:fillRect/>
          </a:stretch>
        </p:blipFill>
        <p:spPr>
          <a:xfrm>
            <a:off x="8767483" y="217788"/>
            <a:ext cx="2040294" cy="287094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Bilde 5">
            <a:extLst>
              <a:ext uri="{FF2B5EF4-FFF2-40B4-BE49-F238E27FC236}">
                <a16:creationId xmlns:a16="http://schemas.microsoft.com/office/drawing/2014/main" id="{C9208668-3D21-4AEE-B2CF-AD8C25010E87}"/>
              </a:ext>
            </a:extLst>
          </p:cNvPr>
          <p:cNvPicPr>
            <a:picLocks noChangeAspect="1"/>
          </p:cNvPicPr>
          <p:nvPr/>
        </p:nvPicPr>
        <p:blipFill rotWithShape="1">
          <a:blip r:embed="rId4"/>
          <a:srcRect l="5912" r="4573"/>
          <a:stretch/>
        </p:blipFill>
        <p:spPr>
          <a:xfrm>
            <a:off x="5732290" y="3687211"/>
            <a:ext cx="6384712" cy="2811437"/>
          </a:xfrm>
          <a:prstGeom prst="rect">
            <a:avLst/>
          </a:prstGeom>
        </p:spPr>
      </p:pic>
      <p:sp>
        <p:nvSpPr>
          <p:cNvPr id="8" name="TekstSylinder 7">
            <a:extLst>
              <a:ext uri="{FF2B5EF4-FFF2-40B4-BE49-F238E27FC236}">
                <a16:creationId xmlns:a16="http://schemas.microsoft.com/office/drawing/2014/main" id="{80467799-6051-4B42-BA85-FA6042DF5FC9}"/>
              </a:ext>
            </a:extLst>
          </p:cNvPr>
          <p:cNvSpPr txBox="1"/>
          <p:nvPr/>
        </p:nvSpPr>
        <p:spPr>
          <a:xfrm>
            <a:off x="5875122" y="3317879"/>
            <a:ext cx="6099048" cy="369332"/>
          </a:xfrm>
          <a:prstGeom prst="rect">
            <a:avLst/>
          </a:prstGeom>
          <a:noFill/>
        </p:spPr>
        <p:txBody>
          <a:bodyPr wrap="square">
            <a:spAutoFit/>
          </a:bodyPr>
          <a:lstStyle/>
          <a:p>
            <a:pPr algn="ctr"/>
            <a:r>
              <a:rPr lang="nb-NO">
                <a:solidFill>
                  <a:schemeClr val="tx2"/>
                </a:solidFill>
                <a:effectLst/>
                <a:latin typeface="Times New Roman" panose="02020603050405020304" pitchFamily="18" charset="0"/>
              </a:rPr>
              <a:t>Rekrutteringsproblemer i markedsregionene</a:t>
            </a:r>
            <a:endParaRPr lang="nb-NO">
              <a:solidFill>
                <a:schemeClr val="tx2"/>
              </a:solidFill>
            </a:endParaRPr>
          </a:p>
        </p:txBody>
      </p:sp>
      <p:sp>
        <p:nvSpPr>
          <p:cNvPr id="10" name="TekstSylinder 9">
            <a:extLst>
              <a:ext uri="{FF2B5EF4-FFF2-40B4-BE49-F238E27FC236}">
                <a16:creationId xmlns:a16="http://schemas.microsoft.com/office/drawing/2014/main" id="{1A12D946-09A7-4961-9A28-58FAF76D926F}"/>
              </a:ext>
            </a:extLst>
          </p:cNvPr>
          <p:cNvSpPr txBox="1"/>
          <p:nvPr/>
        </p:nvSpPr>
        <p:spPr>
          <a:xfrm>
            <a:off x="454456" y="133264"/>
            <a:ext cx="4825573" cy="369332"/>
          </a:xfrm>
          <a:prstGeom prst="rect">
            <a:avLst/>
          </a:prstGeom>
          <a:noFill/>
        </p:spPr>
        <p:txBody>
          <a:bodyPr wrap="square">
            <a:spAutoFit/>
          </a:bodyPr>
          <a:lstStyle/>
          <a:p>
            <a:pPr algn="ctr"/>
            <a:r>
              <a:rPr lang="nb-NO">
                <a:solidFill>
                  <a:schemeClr val="tx2"/>
                </a:solidFill>
                <a:effectLst/>
                <a:latin typeface="Times New Roman" panose="02020603050405020304" pitchFamily="18" charset="0"/>
              </a:rPr>
              <a:t>Rekrutteringsproblemer etter næring</a:t>
            </a:r>
            <a:endParaRPr lang="nb-NO">
              <a:solidFill>
                <a:schemeClr val="tx2"/>
              </a:solidFill>
            </a:endParaRPr>
          </a:p>
        </p:txBody>
      </p:sp>
    </p:spTree>
    <p:extLst>
      <p:ext uri="{BB962C8B-B14F-4D97-AF65-F5344CB8AC3E}">
        <p14:creationId xmlns:p14="http://schemas.microsoft.com/office/powerpoint/2010/main" val="34880934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Bilde 2" descr="Et bilde som inneholder tekst, visittkort&#10;&#10;Automatisk generert beskrivelse">
            <a:extLst>
              <a:ext uri="{FF2B5EF4-FFF2-40B4-BE49-F238E27FC236}">
                <a16:creationId xmlns:a16="http://schemas.microsoft.com/office/drawing/2014/main" id="{8D16E751-FF9D-4ED3-A2D3-896603CCD4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307696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7635B488-8713-4926-BF7F-5C56149248D3}"/>
              </a:ext>
            </a:extLst>
          </p:cNvPr>
          <p:cNvSpPr>
            <a:spLocks noGrp="1"/>
          </p:cNvSpPr>
          <p:nvPr>
            <p:ph type="sldNum" sz="quarter" idx="12"/>
          </p:nvPr>
        </p:nvSpPr>
        <p:spPr/>
        <p:txBody>
          <a:bodyPr/>
          <a:lstStyle/>
          <a:p>
            <a:fld id="{36457444-737A-4256-A71F-2C8225BFF095}" type="slidenum">
              <a:rPr lang="nb-NO" smtClean="0"/>
              <a:t>36</a:t>
            </a:fld>
            <a:endParaRPr lang="nb-NO"/>
          </a:p>
        </p:txBody>
      </p:sp>
      <p:sp>
        <p:nvSpPr>
          <p:cNvPr id="6" name="TekstSylinder 5">
            <a:extLst>
              <a:ext uri="{FF2B5EF4-FFF2-40B4-BE49-F238E27FC236}">
                <a16:creationId xmlns:a16="http://schemas.microsoft.com/office/drawing/2014/main" id="{1C965F64-7105-45BB-B4B4-6A02CD72064A}"/>
              </a:ext>
            </a:extLst>
          </p:cNvPr>
          <p:cNvSpPr txBox="1"/>
          <p:nvPr/>
        </p:nvSpPr>
        <p:spPr>
          <a:xfrm>
            <a:off x="0" y="5923360"/>
            <a:ext cx="3304766" cy="523220"/>
          </a:xfrm>
          <a:prstGeom prst="rect">
            <a:avLst/>
          </a:prstGeom>
          <a:noFill/>
        </p:spPr>
        <p:txBody>
          <a:bodyPr wrap="square">
            <a:spAutoFit/>
          </a:bodyPr>
          <a:lstStyle/>
          <a:p>
            <a:r>
              <a:rPr lang="nb-NO" sz="1400">
                <a:hlinkClick r:id="rId2"/>
              </a:rPr>
              <a:t>https://trondelagitall.no/statistikk/bedriftsundersokelsen</a:t>
            </a:r>
            <a:r>
              <a:rPr lang="nb-NO" sz="1400"/>
              <a:t> </a:t>
            </a:r>
          </a:p>
        </p:txBody>
      </p:sp>
      <p:pic>
        <p:nvPicPr>
          <p:cNvPr id="12" name="Bilde 11">
            <a:extLst>
              <a:ext uri="{FF2B5EF4-FFF2-40B4-BE49-F238E27FC236}">
                <a16:creationId xmlns:a16="http://schemas.microsoft.com/office/drawing/2014/main" id="{537F60F9-91BD-409F-8C24-E410EB8DCBBF}"/>
              </a:ext>
            </a:extLst>
          </p:cNvPr>
          <p:cNvPicPr>
            <a:picLocks noChangeAspect="1"/>
          </p:cNvPicPr>
          <p:nvPr/>
        </p:nvPicPr>
        <p:blipFill>
          <a:blip r:embed="rId3"/>
          <a:stretch>
            <a:fillRect/>
          </a:stretch>
        </p:blipFill>
        <p:spPr>
          <a:xfrm>
            <a:off x="215122" y="870012"/>
            <a:ext cx="3089644" cy="3597613"/>
          </a:xfrm>
          <a:prstGeom prst="rect">
            <a:avLst/>
          </a:prstGeom>
        </p:spPr>
      </p:pic>
      <p:pic>
        <p:nvPicPr>
          <p:cNvPr id="5" name="Bilde 4">
            <a:extLst>
              <a:ext uri="{FF2B5EF4-FFF2-40B4-BE49-F238E27FC236}">
                <a16:creationId xmlns:a16="http://schemas.microsoft.com/office/drawing/2014/main" id="{9D676AC2-7F04-4E2F-8E17-9F4602C93101}"/>
              </a:ext>
            </a:extLst>
          </p:cNvPr>
          <p:cNvPicPr>
            <a:picLocks noChangeAspect="1"/>
          </p:cNvPicPr>
          <p:nvPr/>
        </p:nvPicPr>
        <p:blipFill>
          <a:blip r:embed="rId4"/>
          <a:stretch>
            <a:fillRect/>
          </a:stretch>
        </p:blipFill>
        <p:spPr>
          <a:xfrm>
            <a:off x="4173296" y="1073838"/>
            <a:ext cx="7548979" cy="5784162"/>
          </a:xfrm>
          <a:prstGeom prst="rect">
            <a:avLst/>
          </a:prstGeom>
        </p:spPr>
      </p:pic>
      <p:sp>
        <p:nvSpPr>
          <p:cNvPr id="8" name="TekstSylinder 7">
            <a:extLst>
              <a:ext uri="{FF2B5EF4-FFF2-40B4-BE49-F238E27FC236}">
                <a16:creationId xmlns:a16="http://schemas.microsoft.com/office/drawing/2014/main" id="{AA632467-2346-4447-955D-4A607866DB82}"/>
              </a:ext>
            </a:extLst>
          </p:cNvPr>
          <p:cNvSpPr txBox="1"/>
          <p:nvPr/>
        </p:nvSpPr>
        <p:spPr>
          <a:xfrm>
            <a:off x="259492" y="127998"/>
            <a:ext cx="10304935" cy="461665"/>
          </a:xfrm>
          <a:prstGeom prst="rect">
            <a:avLst/>
          </a:prstGeom>
          <a:solidFill>
            <a:schemeClr val="bg1"/>
          </a:solidFill>
        </p:spPr>
        <p:txBody>
          <a:bodyPr wrap="square" rtlCol="0">
            <a:spAutoFit/>
          </a:bodyPr>
          <a:lstStyle/>
          <a:p>
            <a:pPr algn="ctr"/>
            <a:r>
              <a:rPr lang="nb-NO" sz="2400" u="sng" dirty="0">
                <a:solidFill>
                  <a:schemeClr val="tx2"/>
                </a:solidFill>
              </a:rPr>
              <a:t>Yrkesgrupper</a:t>
            </a:r>
            <a:r>
              <a:rPr lang="nb-NO" sz="2400" dirty="0">
                <a:solidFill>
                  <a:schemeClr val="tx2"/>
                </a:solidFill>
              </a:rPr>
              <a:t>: Lønnstakere – Utvikling - Mangel</a:t>
            </a:r>
          </a:p>
        </p:txBody>
      </p:sp>
    </p:spTree>
    <p:extLst>
      <p:ext uri="{BB962C8B-B14F-4D97-AF65-F5344CB8AC3E}">
        <p14:creationId xmlns:p14="http://schemas.microsoft.com/office/powerpoint/2010/main" val="9298404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D76F3F06-19CF-4FBD-8625-308EDE2ABC5B}"/>
              </a:ext>
            </a:extLst>
          </p:cNvPr>
          <p:cNvPicPr>
            <a:picLocks noChangeAspect="1"/>
          </p:cNvPicPr>
          <p:nvPr/>
        </p:nvPicPr>
        <p:blipFill>
          <a:blip r:embed="rId2"/>
          <a:stretch>
            <a:fillRect/>
          </a:stretch>
        </p:blipFill>
        <p:spPr>
          <a:xfrm>
            <a:off x="195308" y="1415056"/>
            <a:ext cx="11851689" cy="5377156"/>
          </a:xfrm>
          <a:prstGeom prst="rect">
            <a:avLst/>
          </a:prstGeom>
        </p:spPr>
      </p:pic>
      <p:sp>
        <p:nvSpPr>
          <p:cNvPr id="5" name="TekstSylinder 4">
            <a:extLst>
              <a:ext uri="{FF2B5EF4-FFF2-40B4-BE49-F238E27FC236}">
                <a16:creationId xmlns:a16="http://schemas.microsoft.com/office/drawing/2014/main" id="{CAA306CA-37B3-4CF9-89A0-EEFDBD014677}"/>
              </a:ext>
            </a:extLst>
          </p:cNvPr>
          <p:cNvSpPr txBox="1"/>
          <p:nvPr/>
        </p:nvSpPr>
        <p:spPr>
          <a:xfrm>
            <a:off x="411892" y="280398"/>
            <a:ext cx="10374477" cy="461665"/>
          </a:xfrm>
          <a:prstGeom prst="rect">
            <a:avLst/>
          </a:prstGeom>
          <a:solidFill>
            <a:schemeClr val="bg1"/>
          </a:solidFill>
        </p:spPr>
        <p:txBody>
          <a:bodyPr wrap="square" rtlCol="0">
            <a:spAutoFit/>
          </a:bodyPr>
          <a:lstStyle/>
          <a:p>
            <a:pPr algn="ctr"/>
            <a:r>
              <a:rPr lang="nb-NO" sz="2400" u="sng" dirty="0">
                <a:solidFill>
                  <a:schemeClr val="tx2"/>
                </a:solidFill>
              </a:rPr>
              <a:t>Næringsgrupper</a:t>
            </a:r>
            <a:r>
              <a:rPr lang="nb-NO" sz="2400" dirty="0">
                <a:solidFill>
                  <a:schemeClr val="tx2"/>
                </a:solidFill>
              </a:rPr>
              <a:t>: Sysselsatte – Utvikling - Mangel</a:t>
            </a:r>
          </a:p>
        </p:txBody>
      </p:sp>
    </p:spTree>
    <p:extLst>
      <p:ext uri="{BB962C8B-B14F-4D97-AF65-F5344CB8AC3E}">
        <p14:creationId xmlns:p14="http://schemas.microsoft.com/office/powerpoint/2010/main" val="4253937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65D8725-4171-430F-B286-6EC52EBAA2AA}"/>
              </a:ext>
            </a:extLst>
          </p:cNvPr>
          <p:cNvSpPr>
            <a:spLocks noGrp="1"/>
          </p:cNvSpPr>
          <p:nvPr>
            <p:ph type="ctrTitle"/>
          </p:nvPr>
        </p:nvSpPr>
        <p:spPr/>
        <p:txBody>
          <a:bodyPr/>
          <a:lstStyle/>
          <a:p>
            <a:r>
              <a:rPr lang="nb-NO" dirty="0"/>
              <a:t>Lønn</a:t>
            </a:r>
          </a:p>
        </p:txBody>
      </p:sp>
      <p:sp>
        <p:nvSpPr>
          <p:cNvPr id="3" name="Undertittel 2">
            <a:extLst>
              <a:ext uri="{FF2B5EF4-FFF2-40B4-BE49-F238E27FC236}">
                <a16:creationId xmlns:a16="http://schemas.microsoft.com/office/drawing/2014/main" id="{10C25D01-09AB-4543-9DBA-9FF963216B3A}"/>
              </a:ext>
            </a:extLst>
          </p:cNvPr>
          <p:cNvSpPr>
            <a:spLocks noGrp="1"/>
          </p:cNvSpPr>
          <p:nvPr>
            <p:ph type="subTitle" idx="1"/>
          </p:nvPr>
        </p:nvSpPr>
        <p:spPr/>
        <p:txBody>
          <a:bodyPr/>
          <a:lstStyle/>
          <a:p>
            <a:endParaRPr lang="nb-NO"/>
          </a:p>
        </p:txBody>
      </p:sp>
    </p:spTree>
    <p:extLst>
      <p:ext uri="{BB962C8B-B14F-4D97-AF65-F5344CB8AC3E}">
        <p14:creationId xmlns:p14="http://schemas.microsoft.com/office/powerpoint/2010/main" val="7818205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E6F30270-E69A-47A8-B0CF-97E1AB538C88}"/>
              </a:ext>
            </a:extLst>
          </p:cNvPr>
          <p:cNvPicPr>
            <a:picLocks noChangeAspect="1"/>
          </p:cNvPicPr>
          <p:nvPr/>
        </p:nvPicPr>
        <p:blipFill>
          <a:blip r:embed="rId2"/>
          <a:stretch>
            <a:fillRect/>
          </a:stretch>
        </p:blipFill>
        <p:spPr>
          <a:xfrm>
            <a:off x="156374" y="90830"/>
            <a:ext cx="7771075" cy="6676340"/>
          </a:xfrm>
          <a:prstGeom prst="rect">
            <a:avLst/>
          </a:prstGeom>
        </p:spPr>
      </p:pic>
      <p:sp>
        <p:nvSpPr>
          <p:cNvPr id="4" name="TekstSylinder 3">
            <a:extLst>
              <a:ext uri="{FF2B5EF4-FFF2-40B4-BE49-F238E27FC236}">
                <a16:creationId xmlns:a16="http://schemas.microsoft.com/office/drawing/2014/main" id="{69E38176-38B2-4561-AFCF-DF22DED92E7C}"/>
              </a:ext>
            </a:extLst>
          </p:cNvPr>
          <p:cNvSpPr txBox="1"/>
          <p:nvPr/>
        </p:nvSpPr>
        <p:spPr>
          <a:xfrm>
            <a:off x="8126232" y="1101202"/>
            <a:ext cx="3909394" cy="5078313"/>
          </a:xfrm>
          <a:prstGeom prst="rect">
            <a:avLst/>
          </a:prstGeom>
          <a:noFill/>
        </p:spPr>
        <p:txBody>
          <a:bodyPr wrap="square" rtlCol="0">
            <a:spAutoFit/>
          </a:bodyPr>
          <a:lstStyle/>
          <a:p>
            <a:r>
              <a:rPr lang="nb-NO" dirty="0"/>
              <a:t>Statistikken viser lønnsinntekt til personene som har de ulike yrkene som sitt hovedarbeidsforhold – uavhengig av arbeidstid eller bi-jobber </a:t>
            </a:r>
          </a:p>
          <a:p>
            <a:endParaRPr lang="nb-NO" dirty="0"/>
          </a:p>
          <a:p>
            <a:r>
              <a:rPr lang="nb-NO" dirty="0"/>
              <a:t>Tallene påvirkes av andel heltid-/deltidsstillinger i de ulike yrkene.</a:t>
            </a:r>
          </a:p>
          <a:p>
            <a:endParaRPr lang="nb-NO" dirty="0"/>
          </a:p>
          <a:p>
            <a:endParaRPr lang="nb-NO" dirty="0"/>
          </a:p>
          <a:p>
            <a:r>
              <a:rPr lang="nb-NO" dirty="0"/>
              <a:t>Tallene er i nominelle priser – ikke justert for inflasjon. </a:t>
            </a:r>
            <a:br>
              <a:rPr lang="nb-NO" dirty="0"/>
            </a:br>
            <a:br>
              <a:rPr lang="nb-NO" dirty="0"/>
            </a:br>
            <a:r>
              <a:rPr lang="nb-NO" dirty="0"/>
              <a:t>KPI inflasjonene var på 11,0 % i perioden 4. kvartal 2015 til 4. kvartal 2020.</a:t>
            </a:r>
          </a:p>
        </p:txBody>
      </p:sp>
    </p:spTree>
    <p:extLst>
      <p:ext uri="{BB962C8B-B14F-4D97-AF65-F5344CB8AC3E}">
        <p14:creationId xmlns:p14="http://schemas.microsoft.com/office/powerpoint/2010/main" val="1567034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632F4E43-A842-46B8-B3AF-4141CF956F3D}"/>
              </a:ext>
            </a:extLst>
          </p:cNvPr>
          <p:cNvPicPr>
            <a:picLocks noChangeAspect="1"/>
          </p:cNvPicPr>
          <p:nvPr/>
        </p:nvPicPr>
        <p:blipFill rotWithShape="1">
          <a:blip r:embed="rId2"/>
          <a:srcRect b="4700"/>
          <a:stretch/>
        </p:blipFill>
        <p:spPr>
          <a:xfrm>
            <a:off x="881446" y="695112"/>
            <a:ext cx="10162113" cy="6162888"/>
          </a:xfrm>
          <a:prstGeom prst="rect">
            <a:avLst/>
          </a:prstGeom>
        </p:spPr>
      </p:pic>
      <p:sp>
        <p:nvSpPr>
          <p:cNvPr id="2" name="TekstSylinder 1">
            <a:extLst>
              <a:ext uri="{FF2B5EF4-FFF2-40B4-BE49-F238E27FC236}">
                <a16:creationId xmlns:a16="http://schemas.microsoft.com/office/drawing/2014/main" id="{B0BA7948-260D-41ED-A4F5-8E5F4AB712AE}"/>
              </a:ext>
            </a:extLst>
          </p:cNvPr>
          <p:cNvSpPr txBox="1"/>
          <p:nvPr/>
        </p:nvSpPr>
        <p:spPr>
          <a:xfrm>
            <a:off x="0" y="233447"/>
            <a:ext cx="12192000" cy="461665"/>
          </a:xfrm>
          <a:prstGeom prst="rect">
            <a:avLst/>
          </a:prstGeom>
          <a:solidFill>
            <a:schemeClr val="bg1"/>
          </a:solidFill>
        </p:spPr>
        <p:txBody>
          <a:bodyPr wrap="square" rtlCol="0">
            <a:spAutoFit/>
          </a:bodyPr>
          <a:lstStyle/>
          <a:p>
            <a:pPr algn="ctr"/>
            <a:r>
              <a:rPr lang="nb-NO" sz="2400">
                <a:solidFill>
                  <a:schemeClr val="tx2"/>
                </a:solidFill>
              </a:rPr>
              <a:t>Vi er i starten av eldrebølgen (og den stopper nok ikke i 2050...) </a:t>
            </a:r>
          </a:p>
        </p:txBody>
      </p:sp>
    </p:spTree>
    <p:extLst>
      <p:ext uri="{BB962C8B-B14F-4D97-AF65-F5344CB8AC3E}">
        <p14:creationId xmlns:p14="http://schemas.microsoft.com/office/powerpoint/2010/main" val="14350962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65D8725-4171-430F-B286-6EC52EBAA2AA}"/>
              </a:ext>
            </a:extLst>
          </p:cNvPr>
          <p:cNvSpPr>
            <a:spLocks noGrp="1"/>
          </p:cNvSpPr>
          <p:nvPr>
            <p:ph type="ctrTitle"/>
          </p:nvPr>
        </p:nvSpPr>
        <p:spPr/>
        <p:txBody>
          <a:bodyPr/>
          <a:lstStyle/>
          <a:p>
            <a:r>
              <a:rPr lang="nb-NO" dirty="0"/>
              <a:t>Trøndelag i tall</a:t>
            </a:r>
          </a:p>
        </p:txBody>
      </p:sp>
      <p:sp>
        <p:nvSpPr>
          <p:cNvPr id="3" name="Undertittel 2">
            <a:extLst>
              <a:ext uri="{FF2B5EF4-FFF2-40B4-BE49-F238E27FC236}">
                <a16:creationId xmlns:a16="http://schemas.microsoft.com/office/drawing/2014/main" id="{10C25D01-09AB-4543-9DBA-9FF963216B3A}"/>
              </a:ext>
            </a:extLst>
          </p:cNvPr>
          <p:cNvSpPr>
            <a:spLocks noGrp="1"/>
          </p:cNvSpPr>
          <p:nvPr>
            <p:ph type="subTitle" idx="1"/>
          </p:nvPr>
        </p:nvSpPr>
        <p:spPr/>
        <p:txBody>
          <a:bodyPr/>
          <a:lstStyle/>
          <a:p>
            <a:endParaRPr lang="nb-NO"/>
          </a:p>
        </p:txBody>
      </p:sp>
    </p:spTree>
    <p:extLst>
      <p:ext uri="{BB962C8B-B14F-4D97-AF65-F5344CB8AC3E}">
        <p14:creationId xmlns:p14="http://schemas.microsoft.com/office/powerpoint/2010/main" val="36292116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D49E9367-ECBF-4FBC-8689-C2416C01B573}"/>
              </a:ext>
            </a:extLst>
          </p:cNvPr>
          <p:cNvSpPr/>
          <p:nvPr/>
        </p:nvSpPr>
        <p:spPr>
          <a:xfrm>
            <a:off x="3927039" y="6377290"/>
            <a:ext cx="3087705" cy="369332"/>
          </a:xfrm>
          <a:prstGeom prst="rect">
            <a:avLst/>
          </a:prstGeom>
        </p:spPr>
        <p:txBody>
          <a:bodyPr wrap="none">
            <a:spAutoFit/>
          </a:bodyPr>
          <a:lstStyle/>
          <a:p>
            <a:r>
              <a:rPr lang="nb-NO">
                <a:hlinkClick r:id="rId3"/>
              </a:rPr>
              <a:t>https://trondelagitall.no/</a:t>
            </a:r>
            <a:endParaRPr lang="nb-NO"/>
          </a:p>
        </p:txBody>
      </p:sp>
      <p:sp>
        <p:nvSpPr>
          <p:cNvPr id="7" name="Rektangel 6">
            <a:extLst>
              <a:ext uri="{FF2B5EF4-FFF2-40B4-BE49-F238E27FC236}">
                <a16:creationId xmlns:a16="http://schemas.microsoft.com/office/drawing/2014/main" id="{AED98455-8861-4F7A-8E0F-FCCB7B8AFFDA}"/>
              </a:ext>
            </a:extLst>
          </p:cNvPr>
          <p:cNvSpPr/>
          <p:nvPr/>
        </p:nvSpPr>
        <p:spPr>
          <a:xfrm>
            <a:off x="4146526" y="111378"/>
            <a:ext cx="2797561" cy="461665"/>
          </a:xfrm>
          <a:prstGeom prst="rect">
            <a:avLst/>
          </a:prstGeom>
        </p:spPr>
        <p:txBody>
          <a:bodyPr wrap="none">
            <a:spAutoFit/>
          </a:bodyPr>
          <a:lstStyle/>
          <a:p>
            <a:pPr algn="ctr"/>
            <a:r>
              <a:rPr lang="nb-NO" sz="2400" b="1">
                <a:solidFill>
                  <a:schemeClr val="accent2"/>
                </a:solidFill>
              </a:rPr>
              <a:t>Trøndelag i tall</a:t>
            </a:r>
          </a:p>
        </p:txBody>
      </p:sp>
      <p:pic>
        <p:nvPicPr>
          <p:cNvPr id="3" name="Bilde 2">
            <a:extLst>
              <a:ext uri="{FF2B5EF4-FFF2-40B4-BE49-F238E27FC236}">
                <a16:creationId xmlns:a16="http://schemas.microsoft.com/office/drawing/2014/main" id="{C53D4276-3813-4F45-B393-76014D3575AD}"/>
              </a:ext>
            </a:extLst>
          </p:cNvPr>
          <p:cNvPicPr>
            <a:picLocks noChangeAspect="1"/>
          </p:cNvPicPr>
          <p:nvPr/>
        </p:nvPicPr>
        <p:blipFill>
          <a:blip r:embed="rId4"/>
          <a:stretch>
            <a:fillRect/>
          </a:stretch>
        </p:blipFill>
        <p:spPr>
          <a:xfrm>
            <a:off x="1849979" y="733768"/>
            <a:ext cx="7575608" cy="5390463"/>
          </a:xfrm>
          <a:prstGeom prst="rect">
            <a:avLst/>
          </a:prstGeom>
        </p:spPr>
      </p:pic>
    </p:spTree>
    <p:extLst>
      <p:ext uri="{BB962C8B-B14F-4D97-AF65-F5344CB8AC3E}">
        <p14:creationId xmlns:p14="http://schemas.microsoft.com/office/powerpoint/2010/main" val="35328812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a:extLst>
              <a:ext uri="{FF2B5EF4-FFF2-40B4-BE49-F238E27FC236}">
                <a16:creationId xmlns:a16="http://schemas.microsoft.com/office/drawing/2014/main" id="{1EB0B36F-8CE0-4460-9F9D-B94D43207288}"/>
              </a:ext>
            </a:extLst>
          </p:cNvPr>
          <p:cNvSpPr txBox="1"/>
          <p:nvPr/>
        </p:nvSpPr>
        <p:spPr>
          <a:xfrm>
            <a:off x="248317" y="151179"/>
            <a:ext cx="11412336" cy="6555641"/>
          </a:xfrm>
          <a:prstGeom prst="rect">
            <a:avLst/>
          </a:prstGeom>
          <a:noFill/>
        </p:spPr>
        <p:txBody>
          <a:bodyPr wrap="square" rtlCol="0">
            <a:spAutoFit/>
          </a:bodyPr>
          <a:lstStyle/>
          <a:p>
            <a:r>
              <a:rPr lang="nb-NO" sz="2400" b="1"/>
              <a:t>Begreper:</a:t>
            </a:r>
            <a:br>
              <a:rPr lang="nb-NO"/>
            </a:br>
            <a:br>
              <a:rPr lang="nb-NO"/>
            </a:br>
            <a:r>
              <a:rPr lang="nb-NO" sz="1400" b="1" u="sng"/>
              <a:t>Ansatte:</a:t>
            </a:r>
            <a:r>
              <a:rPr lang="nb-NO" sz="1400"/>
              <a:t> omfatter alle som mottar kompensasjon for arbeid i form av lønn o.l. Ansatte omfatter ikke frilansere, oppdragstakere og personer som mottar honorar. For ansatte med flere arbeidsforhold er ett av arbeidsforholdene fastsatt som det viktigste (hovedarbeidsforholdet).</a:t>
            </a:r>
          </a:p>
          <a:p>
            <a:endParaRPr lang="nb-NO" sz="1400"/>
          </a:p>
          <a:p>
            <a:r>
              <a:rPr lang="nb-NO" sz="1400" b="1" u="sng"/>
              <a:t>Sysselsatt: </a:t>
            </a:r>
            <a:r>
              <a:rPr lang="nb-NO" sz="1400"/>
              <a:t>Personer som utførte inntektsgivende arbeid av minst én times varighet i referanseuka/-dagen, samt personer som har et slikt arbeid, men som var midlertidig fraværende pga. sykdom, ferie, lønnet permisjon e.l. Personer som er inne til førstegangs militærtjeneste regnes som sysselsatte. Sysselsatte er summen av lønnstakere og selvstendig næringsdrivende (eiere). Ufrivillig helt permitterte, med en sammenhengende varighet på inntil 3 måneder, blir regnet som sysselsatte, midlertidig fraværende.</a:t>
            </a:r>
          </a:p>
          <a:p>
            <a:endParaRPr lang="nb-NO" sz="1400"/>
          </a:p>
          <a:p>
            <a:r>
              <a:rPr lang="nb-NO" sz="1400" b="1"/>
              <a:t>Lønnstakere:</a:t>
            </a:r>
            <a:r>
              <a:rPr lang="nb-NO" sz="1400"/>
              <a:t> omfatter alle som mottar kompensasjon for arbeid i form av lønn o.l. Lønnstakere omfatter arbeidsforhold av typen ordinære og maritime samt arbeidsforhold som frilanser, oppdragstaker og personer som mottar honorar. For lønnstakere med flere arbeidsforhold er ett av arbeidsforholdene fastsatt som det viktigste (hovedarbeidsforholdet).</a:t>
            </a:r>
          </a:p>
          <a:p>
            <a:endParaRPr lang="nb-NO" sz="1400"/>
          </a:p>
          <a:p>
            <a:r>
              <a:rPr lang="nb-NO" sz="1400" b="1"/>
              <a:t>Næring:</a:t>
            </a:r>
            <a:r>
              <a:rPr lang="nb-NO" sz="1400"/>
              <a:t> er en beskrivelse av en enhets aktivitet og tildeles på grunnlag av den virksomhet/art/bransje enheten i hovedsak tilhører. Næring fastsettes etter gjeldende Standard for næringsgruppering.</a:t>
            </a:r>
          </a:p>
          <a:p>
            <a:endParaRPr lang="nb-NO" sz="1400"/>
          </a:p>
          <a:p>
            <a:r>
              <a:rPr lang="nb-NO" sz="1400" b="1" u="sng"/>
              <a:t>Yrke</a:t>
            </a:r>
            <a:r>
              <a:rPr lang="nb-NO" sz="1400"/>
              <a:t> Arbeidsoppgaver som er karakterisert ved bestemte likhetstrekk danner et yrke. Yrke grupperes sammen etter standard for yrkesklassifisering. Yrke dannes vanligvis uten hensyn til yrkesutøverens utdanning, yrkesstatus eller næring.</a:t>
            </a:r>
          </a:p>
          <a:p>
            <a:endParaRPr lang="nb-NO" sz="1400"/>
          </a:p>
          <a:p>
            <a:r>
              <a:rPr lang="nb-NO" sz="1400" b="1" u="sng"/>
              <a:t>Arbeidsledige</a:t>
            </a:r>
            <a:r>
              <a:rPr lang="nb-NO" sz="1400"/>
              <a:t> Omfatter alle ordinære arbeidssøkere (personer som vurderes som arbeidsføre og disponible for det arbeidet som søkes) ved NAV-kontorene ved utløpet av måneden, og som har vært uten inntektsgivende arbeid de siste to ukene.</a:t>
            </a:r>
          </a:p>
          <a:p>
            <a:endParaRPr lang="nb-NO" sz="1400"/>
          </a:p>
          <a:p>
            <a:r>
              <a:rPr lang="nb-NO" sz="1400" b="1" u="sng"/>
              <a:t>Heltid/deltid: </a:t>
            </a:r>
            <a:r>
              <a:rPr lang="nb-NO" sz="1400"/>
              <a:t>Ansatte med en avtalt arbeidstid på 33 timer eller mer per uke regnes normalt sett som heltidsansatte. For ansatte i stat, skoleverk og kommune vil ansatte med en stillingsandel på 100 prosent være definert som heltidsansatte.</a:t>
            </a:r>
          </a:p>
          <a:p>
            <a:endParaRPr lang="nb-NO" sz="1400"/>
          </a:p>
          <a:p>
            <a:r>
              <a:rPr lang="nb-NO" sz="1400" b="1" u="sng"/>
              <a:t>Lønn: </a:t>
            </a:r>
            <a:r>
              <a:rPr lang="nb-NO" sz="1400"/>
              <a:t>Omfatter avtalt lønn, uregelmessige tillegg og bonus.</a:t>
            </a:r>
          </a:p>
        </p:txBody>
      </p:sp>
    </p:spTree>
    <p:extLst>
      <p:ext uri="{BB962C8B-B14F-4D97-AF65-F5344CB8AC3E}">
        <p14:creationId xmlns:p14="http://schemas.microsoft.com/office/powerpoint/2010/main" val="37285294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2639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FD9CA85E-30C8-41AD-9371-D6A314688112}"/>
              </a:ext>
            </a:extLst>
          </p:cNvPr>
          <p:cNvPicPr>
            <a:picLocks noChangeAspect="1"/>
          </p:cNvPicPr>
          <p:nvPr/>
        </p:nvPicPr>
        <p:blipFill>
          <a:blip r:embed="rId2"/>
          <a:stretch>
            <a:fillRect/>
          </a:stretch>
        </p:blipFill>
        <p:spPr>
          <a:xfrm>
            <a:off x="42169" y="814671"/>
            <a:ext cx="6053831" cy="6000080"/>
          </a:xfrm>
          <a:prstGeom prst="rect">
            <a:avLst/>
          </a:prstGeom>
        </p:spPr>
      </p:pic>
      <p:sp>
        <p:nvSpPr>
          <p:cNvPr id="4" name="TekstSylinder 3">
            <a:extLst>
              <a:ext uri="{FF2B5EF4-FFF2-40B4-BE49-F238E27FC236}">
                <a16:creationId xmlns:a16="http://schemas.microsoft.com/office/drawing/2014/main" id="{00807676-9B35-455B-8784-25931C879A0E}"/>
              </a:ext>
            </a:extLst>
          </p:cNvPr>
          <p:cNvSpPr txBox="1"/>
          <p:nvPr/>
        </p:nvSpPr>
        <p:spPr>
          <a:xfrm>
            <a:off x="163793" y="814671"/>
            <a:ext cx="2101175" cy="1200329"/>
          </a:xfrm>
          <a:prstGeom prst="rect">
            <a:avLst/>
          </a:prstGeom>
          <a:noFill/>
        </p:spPr>
        <p:txBody>
          <a:bodyPr wrap="square" rtlCol="0">
            <a:spAutoFit/>
          </a:bodyPr>
          <a:lstStyle/>
          <a:p>
            <a:pPr algn="ctr"/>
            <a:r>
              <a:rPr lang="nb-NO"/>
              <a:t>Andel av befolkningen over 80 år </a:t>
            </a:r>
          </a:p>
          <a:p>
            <a:pPr algn="ctr"/>
            <a:r>
              <a:rPr lang="nb-NO"/>
              <a:t>2022</a:t>
            </a:r>
          </a:p>
        </p:txBody>
      </p:sp>
      <p:pic>
        <p:nvPicPr>
          <p:cNvPr id="6" name="Bilde 5">
            <a:extLst>
              <a:ext uri="{FF2B5EF4-FFF2-40B4-BE49-F238E27FC236}">
                <a16:creationId xmlns:a16="http://schemas.microsoft.com/office/drawing/2014/main" id="{4C3D3F09-315C-4867-BD4C-3345F7850D0E}"/>
              </a:ext>
            </a:extLst>
          </p:cNvPr>
          <p:cNvPicPr>
            <a:picLocks noChangeAspect="1"/>
          </p:cNvPicPr>
          <p:nvPr/>
        </p:nvPicPr>
        <p:blipFill>
          <a:blip r:embed="rId3"/>
          <a:stretch>
            <a:fillRect/>
          </a:stretch>
        </p:blipFill>
        <p:spPr>
          <a:xfrm>
            <a:off x="6025696" y="780274"/>
            <a:ext cx="6166304" cy="6077726"/>
          </a:xfrm>
          <a:prstGeom prst="rect">
            <a:avLst/>
          </a:prstGeom>
        </p:spPr>
      </p:pic>
      <p:sp>
        <p:nvSpPr>
          <p:cNvPr id="9" name="TekstSylinder 8">
            <a:extLst>
              <a:ext uri="{FF2B5EF4-FFF2-40B4-BE49-F238E27FC236}">
                <a16:creationId xmlns:a16="http://schemas.microsoft.com/office/drawing/2014/main" id="{20F88422-7BB8-4E67-A69D-DE5D4B9951BA}"/>
              </a:ext>
            </a:extLst>
          </p:cNvPr>
          <p:cNvSpPr txBox="1"/>
          <p:nvPr/>
        </p:nvSpPr>
        <p:spPr>
          <a:xfrm>
            <a:off x="3880509" y="5857175"/>
            <a:ext cx="1503336" cy="646331"/>
          </a:xfrm>
          <a:prstGeom prst="rect">
            <a:avLst/>
          </a:prstGeom>
          <a:noFill/>
        </p:spPr>
        <p:txBody>
          <a:bodyPr wrap="square" rtlCol="0">
            <a:spAutoFit/>
          </a:bodyPr>
          <a:lstStyle/>
          <a:p>
            <a:pPr algn="ctr"/>
            <a:r>
              <a:rPr lang="nb-NO"/>
              <a:t>Trøndelag: 4,5 %</a:t>
            </a:r>
          </a:p>
        </p:txBody>
      </p:sp>
      <p:sp>
        <p:nvSpPr>
          <p:cNvPr id="10" name="TekstSylinder 9">
            <a:extLst>
              <a:ext uri="{FF2B5EF4-FFF2-40B4-BE49-F238E27FC236}">
                <a16:creationId xmlns:a16="http://schemas.microsoft.com/office/drawing/2014/main" id="{DEDBF5A6-6ADD-44D3-B697-5E754CBFA76A}"/>
              </a:ext>
            </a:extLst>
          </p:cNvPr>
          <p:cNvSpPr txBox="1"/>
          <p:nvPr/>
        </p:nvSpPr>
        <p:spPr>
          <a:xfrm>
            <a:off x="10136801" y="5923983"/>
            <a:ext cx="1503336" cy="646331"/>
          </a:xfrm>
          <a:prstGeom prst="rect">
            <a:avLst/>
          </a:prstGeom>
          <a:noFill/>
        </p:spPr>
        <p:txBody>
          <a:bodyPr wrap="square" rtlCol="0">
            <a:spAutoFit/>
          </a:bodyPr>
          <a:lstStyle/>
          <a:p>
            <a:pPr algn="ctr"/>
            <a:r>
              <a:rPr lang="nb-NO"/>
              <a:t>Trøndelag: 10,3 %</a:t>
            </a:r>
          </a:p>
        </p:txBody>
      </p:sp>
      <p:sp>
        <p:nvSpPr>
          <p:cNvPr id="11" name="TekstSylinder 10">
            <a:extLst>
              <a:ext uri="{FF2B5EF4-FFF2-40B4-BE49-F238E27FC236}">
                <a16:creationId xmlns:a16="http://schemas.microsoft.com/office/drawing/2014/main" id="{F726CA2C-0B8F-4DAC-BBCE-7CA1B1887746}"/>
              </a:ext>
            </a:extLst>
          </p:cNvPr>
          <p:cNvSpPr txBox="1"/>
          <p:nvPr/>
        </p:nvSpPr>
        <p:spPr>
          <a:xfrm>
            <a:off x="6054112" y="814671"/>
            <a:ext cx="2584173" cy="907941"/>
          </a:xfrm>
          <a:prstGeom prst="rect">
            <a:avLst/>
          </a:prstGeom>
          <a:noFill/>
        </p:spPr>
        <p:txBody>
          <a:bodyPr wrap="square" rtlCol="0">
            <a:spAutoFit/>
          </a:bodyPr>
          <a:lstStyle/>
          <a:p>
            <a:pPr algn="ctr"/>
            <a:r>
              <a:rPr lang="nb-NO" sz="1600"/>
              <a:t>Andel 80 år eller eldre </a:t>
            </a:r>
            <a:br>
              <a:rPr lang="nb-NO" sz="1600"/>
            </a:br>
            <a:r>
              <a:rPr lang="nb-NO" sz="1600"/>
              <a:t>i 2050 </a:t>
            </a:r>
          </a:p>
          <a:p>
            <a:pPr algn="ctr"/>
            <a:r>
              <a:rPr lang="nb-NO" sz="1050" i="1"/>
              <a:t>Hovedalternativet (MMMM) fra</a:t>
            </a:r>
          </a:p>
          <a:p>
            <a:pPr algn="ctr"/>
            <a:r>
              <a:rPr lang="nb-NO" sz="1050" i="1"/>
              <a:t>SSBs befolkningsprognoser</a:t>
            </a:r>
          </a:p>
        </p:txBody>
      </p:sp>
      <p:sp>
        <p:nvSpPr>
          <p:cNvPr id="12" name="TekstSylinder 11">
            <a:extLst>
              <a:ext uri="{FF2B5EF4-FFF2-40B4-BE49-F238E27FC236}">
                <a16:creationId xmlns:a16="http://schemas.microsoft.com/office/drawing/2014/main" id="{168BA984-E776-4654-8AE5-04A9EC6B306D}"/>
              </a:ext>
            </a:extLst>
          </p:cNvPr>
          <p:cNvSpPr txBox="1"/>
          <p:nvPr/>
        </p:nvSpPr>
        <p:spPr>
          <a:xfrm>
            <a:off x="0" y="233447"/>
            <a:ext cx="12192000" cy="461665"/>
          </a:xfrm>
          <a:prstGeom prst="rect">
            <a:avLst/>
          </a:prstGeom>
          <a:solidFill>
            <a:schemeClr val="bg1"/>
          </a:solidFill>
        </p:spPr>
        <p:txBody>
          <a:bodyPr wrap="square" rtlCol="0">
            <a:spAutoFit/>
          </a:bodyPr>
          <a:lstStyle/>
          <a:p>
            <a:pPr algn="ctr"/>
            <a:r>
              <a:rPr lang="nb-NO" sz="2400">
                <a:solidFill>
                  <a:schemeClr val="tx2"/>
                </a:solidFill>
              </a:rPr>
              <a:t>Vi får en høy andel eldre </a:t>
            </a:r>
          </a:p>
        </p:txBody>
      </p:sp>
    </p:spTree>
    <p:extLst>
      <p:ext uri="{BB962C8B-B14F-4D97-AF65-F5344CB8AC3E}">
        <p14:creationId xmlns:p14="http://schemas.microsoft.com/office/powerpoint/2010/main" val="2860868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681FAD94-714B-489D-9297-DF2B6ADF3C05}"/>
              </a:ext>
            </a:extLst>
          </p:cNvPr>
          <p:cNvPicPr>
            <a:picLocks noChangeAspect="1"/>
          </p:cNvPicPr>
          <p:nvPr/>
        </p:nvPicPr>
        <p:blipFill>
          <a:blip r:embed="rId2"/>
          <a:stretch>
            <a:fillRect/>
          </a:stretch>
        </p:blipFill>
        <p:spPr>
          <a:xfrm>
            <a:off x="5865340" y="546741"/>
            <a:ext cx="6268995" cy="6311258"/>
          </a:xfrm>
          <a:prstGeom prst="rect">
            <a:avLst/>
          </a:prstGeom>
        </p:spPr>
      </p:pic>
      <p:sp>
        <p:nvSpPr>
          <p:cNvPr id="5" name="TekstSylinder 4">
            <a:extLst>
              <a:ext uri="{FF2B5EF4-FFF2-40B4-BE49-F238E27FC236}">
                <a16:creationId xmlns:a16="http://schemas.microsoft.com/office/drawing/2014/main" id="{C5395DC6-022C-4C3D-B0AA-72AE45360DD8}"/>
              </a:ext>
            </a:extLst>
          </p:cNvPr>
          <p:cNvSpPr txBox="1"/>
          <p:nvPr/>
        </p:nvSpPr>
        <p:spPr>
          <a:xfrm>
            <a:off x="5519351" y="729140"/>
            <a:ext cx="3103972" cy="1107996"/>
          </a:xfrm>
          <a:prstGeom prst="rect">
            <a:avLst/>
          </a:prstGeom>
          <a:noFill/>
        </p:spPr>
        <p:txBody>
          <a:bodyPr wrap="square" rtlCol="0">
            <a:spAutoFit/>
          </a:bodyPr>
          <a:lstStyle/>
          <a:p>
            <a:pPr algn="ctr"/>
            <a:r>
              <a:rPr lang="nb-NO" sz="1400"/>
              <a:t>Endring befolkningen i arbeidsaktuell alder (20-66 år) </a:t>
            </a:r>
            <a:br>
              <a:rPr lang="nb-NO" sz="1400"/>
            </a:br>
            <a:r>
              <a:rPr lang="nb-NO" sz="1400"/>
              <a:t>i perioden 2022-2050</a:t>
            </a:r>
            <a:br>
              <a:rPr lang="nb-NO" sz="1400"/>
            </a:br>
            <a:r>
              <a:rPr lang="nb-NO" sz="1100" i="1"/>
              <a:t>Hovedalternativet (MMMM) fra</a:t>
            </a:r>
          </a:p>
          <a:p>
            <a:pPr algn="ctr"/>
            <a:r>
              <a:rPr lang="nb-NO" sz="1100" i="1"/>
              <a:t>SSBs befolkningsframskrivinger</a:t>
            </a:r>
          </a:p>
        </p:txBody>
      </p:sp>
      <p:sp>
        <p:nvSpPr>
          <p:cNvPr id="7" name="TekstSylinder 6">
            <a:extLst>
              <a:ext uri="{FF2B5EF4-FFF2-40B4-BE49-F238E27FC236}">
                <a16:creationId xmlns:a16="http://schemas.microsoft.com/office/drawing/2014/main" id="{6336E2E5-8FE6-4E97-87B3-F7CEE5C1803A}"/>
              </a:ext>
            </a:extLst>
          </p:cNvPr>
          <p:cNvSpPr txBox="1"/>
          <p:nvPr/>
        </p:nvSpPr>
        <p:spPr>
          <a:xfrm>
            <a:off x="473676" y="1424823"/>
            <a:ext cx="4992129" cy="4555093"/>
          </a:xfrm>
          <a:prstGeom prst="rect">
            <a:avLst/>
          </a:prstGeom>
          <a:noFill/>
        </p:spPr>
        <p:txBody>
          <a:bodyPr wrap="square" rtlCol="0">
            <a:spAutoFit/>
          </a:bodyPr>
          <a:lstStyle/>
          <a:p>
            <a:pPr marL="285750" indent="-285750">
              <a:buFont typeface="Arial" panose="020B0604020202020204" pitchFamily="34" charset="0"/>
              <a:buChar char="•"/>
            </a:pPr>
            <a:r>
              <a:rPr lang="nb-NO" sz="1600" dirty="0"/>
              <a:t>Aldersgruppen 20-66 år er den delen av befolkningen som utgjør den største delen av arbeidsstyrken. Personer under 20 år og over 66 år deltar også i arbeidsmarkedet, men i mye mindre grad.</a:t>
            </a:r>
          </a:p>
          <a:p>
            <a:r>
              <a:rPr lang="nb-NO" sz="1600" dirty="0">
                <a:solidFill>
                  <a:srgbClr val="FF0000"/>
                </a:solidFill>
              </a:rPr>
              <a:t> </a:t>
            </a:r>
            <a:endParaRPr lang="nb-NO" sz="1600" dirty="0"/>
          </a:p>
          <a:p>
            <a:pPr marL="285750" indent="-285750">
              <a:buFont typeface="Arial" panose="020B0604020202020204" pitchFamily="34" charset="0"/>
              <a:buChar char="•"/>
            </a:pPr>
            <a:r>
              <a:rPr lang="nb-NO" sz="1600" dirty="0"/>
              <a:t>I perioden 2022-2050 vil antall personer i arbeidsaktuell alder (20-66 år) i Trøndelag  øke med kun 4 181 eller 1,4 i følge </a:t>
            </a:r>
            <a:r>
              <a:rPr lang="nb-NO" sz="1600" i="1" dirty="0"/>
              <a:t>Hovedalternativet (MMMM) </a:t>
            </a:r>
          </a:p>
          <a:p>
            <a:pPr marL="285750" indent="-285750">
              <a:buFont typeface="Arial" panose="020B0604020202020204" pitchFamily="34" charset="0"/>
              <a:buChar char="•"/>
            </a:pPr>
            <a:endParaRPr lang="nb-NO" sz="1600" i="1" dirty="0"/>
          </a:p>
          <a:p>
            <a:pPr marL="285750" indent="-285750">
              <a:buFont typeface="Arial" panose="020B0604020202020204" pitchFamily="34" charset="0"/>
              <a:buChar char="•"/>
            </a:pPr>
            <a:r>
              <a:rPr lang="nb-NO" sz="1600" dirty="0"/>
              <a:t>For Trøndelag utenfor Trondheim vil denne gruppen bli redusert med </a:t>
            </a:r>
            <a:br>
              <a:rPr lang="nb-NO" sz="1600" dirty="0"/>
            </a:br>
            <a:r>
              <a:rPr lang="nb-NO" sz="1600" dirty="0"/>
              <a:t>7 677 personer eller 5,0 %</a:t>
            </a:r>
          </a:p>
          <a:p>
            <a:pPr marL="285750" indent="-285750">
              <a:buFont typeface="Arial" panose="020B0604020202020204" pitchFamily="34" charset="0"/>
              <a:buChar char="•"/>
            </a:pPr>
            <a:endParaRPr lang="nb-NO" sz="1600" dirty="0"/>
          </a:p>
          <a:p>
            <a:pPr marL="285750" indent="-285750">
              <a:buFont typeface="Arial" panose="020B0604020202020204" pitchFamily="34" charset="0"/>
              <a:buChar char="•"/>
            </a:pPr>
            <a:r>
              <a:rPr lang="nb-NO" sz="1600" dirty="0"/>
              <a:t>Vil gi større press utnyttelse av eksisterende arbeidskraftsressurser</a:t>
            </a:r>
          </a:p>
          <a:p>
            <a:endParaRPr lang="nb-NO" dirty="0"/>
          </a:p>
        </p:txBody>
      </p:sp>
      <p:sp>
        <p:nvSpPr>
          <p:cNvPr id="8" name="TekstSylinder 7">
            <a:extLst>
              <a:ext uri="{FF2B5EF4-FFF2-40B4-BE49-F238E27FC236}">
                <a16:creationId xmlns:a16="http://schemas.microsoft.com/office/drawing/2014/main" id="{C257120F-AF46-4C4A-8D1F-7625B1BD9E9F}"/>
              </a:ext>
            </a:extLst>
          </p:cNvPr>
          <p:cNvSpPr txBox="1"/>
          <p:nvPr/>
        </p:nvSpPr>
        <p:spPr>
          <a:xfrm>
            <a:off x="473676" y="142203"/>
            <a:ext cx="11244647" cy="461665"/>
          </a:xfrm>
          <a:prstGeom prst="rect">
            <a:avLst/>
          </a:prstGeom>
          <a:solidFill>
            <a:schemeClr val="bg1"/>
          </a:solidFill>
        </p:spPr>
        <p:txBody>
          <a:bodyPr wrap="square" rtlCol="0">
            <a:spAutoFit/>
          </a:bodyPr>
          <a:lstStyle/>
          <a:p>
            <a:pPr algn="ctr"/>
            <a:r>
              <a:rPr lang="nb-NO" sz="2400" dirty="0">
                <a:solidFill>
                  <a:schemeClr val="tx2"/>
                </a:solidFill>
              </a:rPr>
              <a:t>Nesten bare i Trondheim at befolkningen i arbeidsaktuell alder øker</a:t>
            </a:r>
          </a:p>
        </p:txBody>
      </p:sp>
    </p:spTree>
    <p:extLst>
      <p:ext uri="{BB962C8B-B14F-4D97-AF65-F5344CB8AC3E}">
        <p14:creationId xmlns:p14="http://schemas.microsoft.com/office/powerpoint/2010/main" val="658443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DDAD31FD-DDA1-4091-A5FB-58CFE9BD2BD9}"/>
              </a:ext>
            </a:extLst>
          </p:cNvPr>
          <p:cNvSpPr>
            <a:spLocks noGrp="1"/>
          </p:cNvSpPr>
          <p:nvPr>
            <p:ph type="title"/>
          </p:nvPr>
        </p:nvSpPr>
        <p:spPr>
          <a:xfrm>
            <a:off x="753693" y="326129"/>
            <a:ext cx="9601200" cy="597149"/>
          </a:xfrm>
        </p:spPr>
        <p:txBody>
          <a:bodyPr>
            <a:normAutofit/>
          </a:bodyPr>
          <a:lstStyle/>
          <a:p>
            <a:pPr algn="ctr"/>
            <a:r>
              <a:rPr lang="nb-NO" sz="2400" b="0" dirty="0">
                <a:solidFill>
                  <a:schemeClr val="accent2"/>
                </a:solidFill>
              </a:rPr>
              <a:t>Teknologisk utvikling</a:t>
            </a:r>
          </a:p>
        </p:txBody>
      </p:sp>
      <p:sp>
        <p:nvSpPr>
          <p:cNvPr id="2" name="Plassholder for lysbildenummer 1">
            <a:extLst>
              <a:ext uri="{FF2B5EF4-FFF2-40B4-BE49-F238E27FC236}">
                <a16:creationId xmlns:a16="http://schemas.microsoft.com/office/drawing/2014/main" id="{44BF6ACF-3CC4-4A22-BDF9-4DD68FEEDE43}"/>
              </a:ext>
            </a:extLst>
          </p:cNvPr>
          <p:cNvSpPr>
            <a:spLocks noGrp="1"/>
          </p:cNvSpPr>
          <p:nvPr>
            <p:ph type="sldNum" sz="quarter" idx="12"/>
          </p:nvPr>
        </p:nvSpPr>
        <p:spPr/>
        <p:txBody>
          <a:bodyPr/>
          <a:lstStyle/>
          <a:p>
            <a:fld id="{36457444-737A-4256-A71F-2C8225BFF095}" type="slidenum">
              <a:rPr lang="nb-NO" smtClean="0"/>
              <a:t>7</a:t>
            </a:fld>
            <a:endParaRPr lang="nb-NO"/>
          </a:p>
        </p:txBody>
      </p:sp>
      <p:sp>
        <p:nvSpPr>
          <p:cNvPr id="5" name="TekstSylinder 4">
            <a:extLst>
              <a:ext uri="{FF2B5EF4-FFF2-40B4-BE49-F238E27FC236}">
                <a16:creationId xmlns:a16="http://schemas.microsoft.com/office/drawing/2014/main" id="{E2AA96B2-D4D5-4441-AFF6-9159747D26A6}"/>
              </a:ext>
            </a:extLst>
          </p:cNvPr>
          <p:cNvSpPr txBox="1"/>
          <p:nvPr/>
        </p:nvSpPr>
        <p:spPr>
          <a:xfrm>
            <a:off x="6611815" y="1502681"/>
            <a:ext cx="5580184" cy="4524315"/>
          </a:xfrm>
          <a:prstGeom prst="rect">
            <a:avLst/>
          </a:prstGeom>
          <a:noFill/>
        </p:spPr>
        <p:txBody>
          <a:bodyPr wrap="square">
            <a:spAutoFit/>
          </a:bodyPr>
          <a:lstStyle/>
          <a:p>
            <a:r>
              <a:rPr lang="nb-NO">
                <a:solidFill>
                  <a:schemeClr val="accent2"/>
                </a:solidFill>
              </a:rPr>
              <a:t>Digitalisering og teknologisk utvikling</a:t>
            </a:r>
          </a:p>
          <a:p>
            <a:r>
              <a:rPr lang="nb-NO"/>
              <a:t>Digitaliseringen er alt-gjennomgripende, og digital ferdighet vil være helt essensielt for endringstakt i virksomheter. Virksomheter trenger spesialisert digital kompetanse for å automatisere, digitalisere, utvikle og drifte nye løsninger. Befolkningen trenger digital kompetanse for å ta tjenestene i bruk på en sikker måte.</a:t>
            </a:r>
          </a:p>
          <a:p>
            <a:endParaRPr lang="nb-NO"/>
          </a:p>
          <a:p>
            <a:r>
              <a:rPr lang="nb-NO"/>
              <a:t>Manglende tilgang på rett kompetanse gir virksomheter stor sårbarhet ved at de ikke får utviklet sine produkter. Den økte digitalisering gir stort behov for kompetansetilførsel, både gjennom etter- og videreutdanning og annen type kvalifisering.</a:t>
            </a:r>
          </a:p>
        </p:txBody>
      </p:sp>
      <p:pic>
        <p:nvPicPr>
          <p:cNvPr id="7" name="Bilde 6">
            <a:extLst>
              <a:ext uri="{FF2B5EF4-FFF2-40B4-BE49-F238E27FC236}">
                <a16:creationId xmlns:a16="http://schemas.microsoft.com/office/drawing/2014/main" id="{A4A58FFF-F846-49AF-AE98-BF95AE8A3AD5}"/>
              </a:ext>
            </a:extLst>
          </p:cNvPr>
          <p:cNvPicPr>
            <a:picLocks noChangeAspect="1"/>
          </p:cNvPicPr>
          <p:nvPr/>
        </p:nvPicPr>
        <p:blipFill>
          <a:blip r:embed="rId3"/>
          <a:stretch>
            <a:fillRect/>
          </a:stretch>
        </p:blipFill>
        <p:spPr>
          <a:xfrm>
            <a:off x="122187" y="1669412"/>
            <a:ext cx="6238856" cy="4572226"/>
          </a:xfrm>
          <a:prstGeom prst="rect">
            <a:avLst/>
          </a:prstGeom>
        </p:spPr>
      </p:pic>
    </p:spTree>
    <p:extLst>
      <p:ext uri="{BB962C8B-B14F-4D97-AF65-F5344CB8AC3E}">
        <p14:creationId xmlns:p14="http://schemas.microsoft.com/office/powerpoint/2010/main" val="3594909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DDAD31FD-DDA1-4091-A5FB-58CFE9BD2BD9}"/>
              </a:ext>
            </a:extLst>
          </p:cNvPr>
          <p:cNvSpPr>
            <a:spLocks noGrp="1"/>
          </p:cNvSpPr>
          <p:nvPr>
            <p:ph type="title"/>
          </p:nvPr>
        </p:nvSpPr>
        <p:spPr>
          <a:xfrm>
            <a:off x="1009066" y="54295"/>
            <a:ext cx="9601200" cy="794586"/>
          </a:xfrm>
        </p:spPr>
        <p:txBody>
          <a:bodyPr>
            <a:normAutofit/>
          </a:bodyPr>
          <a:lstStyle/>
          <a:p>
            <a:pPr algn="ctr"/>
            <a:r>
              <a:rPr lang="nb-NO" sz="2000" b="0" dirty="0">
                <a:solidFill>
                  <a:schemeClr val="accent2"/>
                </a:solidFill>
              </a:rPr>
              <a:t>Grønt skifte og bærekraft</a:t>
            </a:r>
          </a:p>
        </p:txBody>
      </p:sp>
      <p:sp>
        <p:nvSpPr>
          <p:cNvPr id="2" name="Plassholder for lysbildenummer 1">
            <a:extLst>
              <a:ext uri="{FF2B5EF4-FFF2-40B4-BE49-F238E27FC236}">
                <a16:creationId xmlns:a16="http://schemas.microsoft.com/office/drawing/2014/main" id="{44BF6ACF-3CC4-4A22-BDF9-4DD68FEEDE43}"/>
              </a:ext>
            </a:extLst>
          </p:cNvPr>
          <p:cNvSpPr>
            <a:spLocks noGrp="1"/>
          </p:cNvSpPr>
          <p:nvPr>
            <p:ph type="sldNum" sz="quarter" idx="12"/>
          </p:nvPr>
        </p:nvSpPr>
        <p:spPr/>
        <p:txBody>
          <a:bodyPr/>
          <a:lstStyle/>
          <a:p>
            <a:fld id="{36457444-737A-4256-A71F-2C8225BFF095}" type="slidenum">
              <a:rPr lang="nb-NO" smtClean="0"/>
              <a:t>8</a:t>
            </a:fld>
            <a:endParaRPr lang="nb-NO"/>
          </a:p>
        </p:txBody>
      </p:sp>
      <p:sp>
        <p:nvSpPr>
          <p:cNvPr id="6" name="TekstSylinder 5">
            <a:extLst>
              <a:ext uri="{FF2B5EF4-FFF2-40B4-BE49-F238E27FC236}">
                <a16:creationId xmlns:a16="http://schemas.microsoft.com/office/drawing/2014/main" id="{73050416-49D7-430E-8304-38D2DFC1EAA9}"/>
              </a:ext>
            </a:extLst>
          </p:cNvPr>
          <p:cNvSpPr txBox="1"/>
          <p:nvPr/>
        </p:nvSpPr>
        <p:spPr>
          <a:xfrm>
            <a:off x="6005383" y="1409797"/>
            <a:ext cx="6096000" cy="4801314"/>
          </a:xfrm>
          <a:prstGeom prst="rect">
            <a:avLst/>
          </a:prstGeom>
          <a:noFill/>
        </p:spPr>
        <p:txBody>
          <a:bodyPr wrap="square">
            <a:spAutoFit/>
          </a:bodyPr>
          <a:lstStyle/>
          <a:p>
            <a:r>
              <a:rPr lang="nb-NO">
                <a:solidFill>
                  <a:schemeClr val="accent2"/>
                </a:solidFill>
              </a:rPr>
              <a:t>Det grønne skiftet</a:t>
            </a:r>
          </a:p>
          <a:p>
            <a:r>
              <a:rPr lang="nb-NO"/>
              <a:t>Det grønne skiftet griper inn i alle samfunnsforhold. Det kreves en re-tenking av hvordan samfunnet kan produsere og levere varer og tjenester og hvordan forbrukere konsumerer. Som for digitalisering krever det dermed kunnskap både i arbeidslivet og i befolkningen generelt.</a:t>
            </a:r>
          </a:p>
          <a:p>
            <a:r>
              <a:rPr lang="nb-NO"/>
              <a:t>Det grønne skiftet berører alle virksomheter, og det fordrer omstilling. Det trenges kompetanse både innenfor digitalisering/teknologi, innovasjon og miljøvern.</a:t>
            </a:r>
          </a:p>
          <a:p>
            <a:endParaRPr lang="nb-NO"/>
          </a:p>
          <a:p>
            <a:r>
              <a:rPr lang="nb-NO"/>
              <a:t>Med FNs </a:t>
            </a:r>
            <a:r>
              <a:rPr lang="nb-NO" err="1"/>
              <a:t>bærekraftsmål</a:t>
            </a:r>
            <a:r>
              <a:rPr lang="nb-NO"/>
              <a:t> som basis settes «grønne» krav til produkter og anskaffelser. Grønn produksjon er i ferd med å bli både myndighetskrav og markedskrav, og også krav for tilgang på kapital.</a:t>
            </a:r>
          </a:p>
        </p:txBody>
      </p:sp>
      <p:sp>
        <p:nvSpPr>
          <p:cNvPr id="7" name="TekstSylinder 6">
            <a:extLst>
              <a:ext uri="{FF2B5EF4-FFF2-40B4-BE49-F238E27FC236}">
                <a16:creationId xmlns:a16="http://schemas.microsoft.com/office/drawing/2014/main" id="{DDE9E0C8-104A-4D69-80FC-39D6432236A4}"/>
              </a:ext>
            </a:extLst>
          </p:cNvPr>
          <p:cNvSpPr txBox="1"/>
          <p:nvPr/>
        </p:nvSpPr>
        <p:spPr>
          <a:xfrm>
            <a:off x="90617" y="5805329"/>
            <a:ext cx="6664410" cy="1200329"/>
          </a:xfrm>
          <a:prstGeom prst="rect">
            <a:avLst/>
          </a:prstGeom>
          <a:noFill/>
        </p:spPr>
        <p:txBody>
          <a:bodyPr wrap="square">
            <a:spAutoFit/>
          </a:bodyPr>
          <a:lstStyle/>
          <a:p>
            <a:r>
              <a:rPr lang="nb-NO"/>
              <a:t>Les mer:</a:t>
            </a:r>
            <a:br>
              <a:rPr lang="nb-NO"/>
            </a:br>
            <a:r>
              <a:rPr lang="nb-NO">
                <a:hlinkClick r:id="rId2"/>
              </a:rPr>
              <a:t>https://trondelagitall.no/baerekraft</a:t>
            </a:r>
            <a:endParaRPr lang="nb-NO"/>
          </a:p>
          <a:p>
            <a:r>
              <a:rPr lang="nb-NO">
                <a:hlinkClick r:id="rId3"/>
              </a:rPr>
              <a:t>https://trondelagitall.no/statistikk/klimagassutslipp</a:t>
            </a:r>
            <a:endParaRPr lang="nb-NO"/>
          </a:p>
          <a:p>
            <a:endParaRPr lang="nb-NO"/>
          </a:p>
        </p:txBody>
      </p:sp>
      <p:pic>
        <p:nvPicPr>
          <p:cNvPr id="8" name="Bilde 7">
            <a:extLst>
              <a:ext uri="{FF2B5EF4-FFF2-40B4-BE49-F238E27FC236}">
                <a16:creationId xmlns:a16="http://schemas.microsoft.com/office/drawing/2014/main" id="{273CA7AA-3B7A-4376-93B8-09DD2B3616E4}"/>
              </a:ext>
            </a:extLst>
          </p:cNvPr>
          <p:cNvPicPr>
            <a:picLocks noChangeAspect="1"/>
          </p:cNvPicPr>
          <p:nvPr/>
        </p:nvPicPr>
        <p:blipFill>
          <a:blip r:embed="rId4"/>
          <a:stretch>
            <a:fillRect/>
          </a:stretch>
        </p:blipFill>
        <p:spPr>
          <a:xfrm>
            <a:off x="90617" y="1481781"/>
            <a:ext cx="5843838" cy="3762632"/>
          </a:xfrm>
          <a:prstGeom prst="rect">
            <a:avLst/>
          </a:prstGeom>
        </p:spPr>
      </p:pic>
    </p:spTree>
    <p:extLst>
      <p:ext uri="{BB962C8B-B14F-4D97-AF65-F5344CB8AC3E}">
        <p14:creationId xmlns:p14="http://schemas.microsoft.com/office/powerpoint/2010/main" val="4230962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6DB80F8D-31FB-4F7C-9D7F-9B19F4FB52D9}"/>
              </a:ext>
            </a:extLst>
          </p:cNvPr>
          <p:cNvSpPr txBox="1"/>
          <p:nvPr/>
        </p:nvSpPr>
        <p:spPr>
          <a:xfrm>
            <a:off x="1837038" y="189470"/>
            <a:ext cx="8847439" cy="461665"/>
          </a:xfrm>
          <a:prstGeom prst="rect">
            <a:avLst/>
          </a:prstGeom>
          <a:noFill/>
        </p:spPr>
        <p:txBody>
          <a:bodyPr wrap="square" rtlCol="0">
            <a:spAutoFit/>
          </a:bodyPr>
          <a:lstStyle/>
          <a:p>
            <a:r>
              <a:rPr lang="nb-NO" sz="2400" dirty="0">
                <a:solidFill>
                  <a:schemeClr val="tx2"/>
                </a:solidFill>
              </a:rPr>
              <a:t>Prisene stiger både internasjonalt og her hjemme</a:t>
            </a:r>
          </a:p>
        </p:txBody>
      </p:sp>
      <p:sp>
        <p:nvSpPr>
          <p:cNvPr id="3" name="TekstSylinder 2">
            <a:extLst>
              <a:ext uri="{FF2B5EF4-FFF2-40B4-BE49-F238E27FC236}">
                <a16:creationId xmlns:a16="http://schemas.microsoft.com/office/drawing/2014/main" id="{B3D2B195-003A-48AD-9126-86A472B308BC}"/>
              </a:ext>
            </a:extLst>
          </p:cNvPr>
          <p:cNvSpPr txBox="1"/>
          <p:nvPr/>
        </p:nvSpPr>
        <p:spPr>
          <a:xfrm>
            <a:off x="2080054" y="6299198"/>
            <a:ext cx="8031891" cy="369332"/>
          </a:xfrm>
          <a:prstGeom prst="rect">
            <a:avLst/>
          </a:prstGeom>
          <a:noFill/>
        </p:spPr>
        <p:txBody>
          <a:bodyPr wrap="square" rtlCol="0">
            <a:spAutoFit/>
          </a:bodyPr>
          <a:lstStyle/>
          <a:p>
            <a:r>
              <a:rPr lang="nb-NO">
                <a:solidFill>
                  <a:schemeClr val="tx2"/>
                </a:solidFill>
              </a:rPr>
              <a:t>Fattig trøst: De fleste landene i Europa har det verre enn oss…</a:t>
            </a:r>
          </a:p>
        </p:txBody>
      </p:sp>
      <p:pic>
        <p:nvPicPr>
          <p:cNvPr id="7" name="Bilde 6">
            <a:extLst>
              <a:ext uri="{FF2B5EF4-FFF2-40B4-BE49-F238E27FC236}">
                <a16:creationId xmlns:a16="http://schemas.microsoft.com/office/drawing/2014/main" id="{B1E347FB-314F-45A9-8E1A-2D2F17B39725}"/>
              </a:ext>
            </a:extLst>
          </p:cNvPr>
          <p:cNvPicPr>
            <a:picLocks noChangeAspect="1"/>
          </p:cNvPicPr>
          <p:nvPr/>
        </p:nvPicPr>
        <p:blipFill>
          <a:blip r:embed="rId2"/>
          <a:stretch>
            <a:fillRect/>
          </a:stretch>
        </p:blipFill>
        <p:spPr>
          <a:xfrm>
            <a:off x="0" y="939386"/>
            <a:ext cx="12192000" cy="5285232"/>
          </a:xfrm>
          <a:prstGeom prst="rect">
            <a:avLst/>
          </a:prstGeom>
        </p:spPr>
      </p:pic>
    </p:spTree>
    <p:extLst>
      <p:ext uri="{BB962C8B-B14F-4D97-AF65-F5344CB8AC3E}">
        <p14:creationId xmlns:p14="http://schemas.microsoft.com/office/powerpoint/2010/main" val="2987557726"/>
      </p:ext>
    </p:extLst>
  </p:cSld>
  <p:clrMapOvr>
    <a:masterClrMapping/>
  </p:clrMapOvr>
</p:sld>
</file>

<file path=ppt/theme/theme1.xml><?xml version="1.0" encoding="utf-8"?>
<a:theme xmlns:a="http://schemas.openxmlformats.org/drawingml/2006/main" name="TRFK">
  <a:themeElements>
    <a:clrScheme name="TFK">
      <a:dk1>
        <a:sysClr val="windowText" lastClr="000000"/>
      </a:dk1>
      <a:lt1>
        <a:sysClr val="window" lastClr="FFFFFF"/>
      </a:lt1>
      <a:dk2>
        <a:srgbClr val="018A92"/>
      </a:dk2>
      <a:lt2>
        <a:srgbClr val="E7E6E6"/>
      </a:lt2>
      <a:accent1>
        <a:srgbClr val="FFDD00"/>
      </a:accent1>
      <a:accent2>
        <a:srgbClr val="018A92"/>
      </a:accent2>
      <a:accent3>
        <a:srgbClr val="CDC9AF"/>
      </a:accent3>
      <a:accent4>
        <a:srgbClr val="E35205"/>
      </a:accent4>
      <a:accent5>
        <a:srgbClr val="004052"/>
      </a:accent5>
      <a:accent6>
        <a:srgbClr val="000000"/>
      </a:accent6>
      <a:hlink>
        <a:srgbClr val="0563C1"/>
      </a:hlink>
      <a:folHlink>
        <a:srgbClr val="954F72"/>
      </a:folHlink>
    </a:clrScheme>
    <a:fontScheme name="Egendefinert 13">
      <a:majorFont>
        <a:latin typeface="Verdana"/>
        <a:ea typeface=""/>
        <a:cs typeface=""/>
      </a:majorFont>
      <a:minorFont>
        <a:latin typeface="Verdana"/>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 med norsk samisk logo.pptx" id="{52641888-C602-4942-90ED-E7FE534613C4}" vid="{0AADBF58-AA3B-4665-882D-209C09B050A6}"/>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BAF6522D6B39A4F809F4AA1655E5CD6" ma:contentTypeVersion="15" ma:contentTypeDescription="Opprett et nytt dokument." ma:contentTypeScope="" ma:versionID="5d2df7d88173eed2472aac31f58c6f9b">
  <xsd:schema xmlns:xsd="http://www.w3.org/2001/XMLSchema" xmlns:xs="http://www.w3.org/2001/XMLSchema" xmlns:p="http://schemas.microsoft.com/office/2006/metadata/properties" xmlns:ns1="http://schemas.microsoft.com/sharepoint/v3" xmlns:ns2="712f17e0-2077-4e3f-8ea2-c75d02de46ee" xmlns:ns3="4c1e125b-b772-4d2d-8af8-eec310c9bc7c" targetNamespace="http://schemas.microsoft.com/office/2006/metadata/properties" ma:root="true" ma:fieldsID="020ddd7b595e894bbf41ffe05b9a61ec" ns1:_="" ns2:_="" ns3:_="">
    <xsd:import namespace="http://schemas.microsoft.com/sharepoint/v3"/>
    <xsd:import namespace="712f17e0-2077-4e3f-8ea2-c75d02de46ee"/>
    <xsd:import namespace="4c1e125b-b772-4d2d-8af8-eec310c9bc7c"/>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Planlagt startdato" ma:description="Planlagt startdato er en områdekolonne som opprettes av publiseringsfunksjonen. Den brukes til å angi dato og klokkeslett for når denne siden vises for første gang for besøkende på området." ma:hidden="true" ma:internalName="PublishingStartDate">
      <xsd:simpleType>
        <xsd:restriction base="dms:Unknown"/>
      </xsd:simpleType>
    </xsd:element>
    <xsd:element name="PublishingExpirationDate" ma:index="9" nillable="true" ma:displayName="Planlagt utløpsdato" ma:description="Planlagt sluttdato er en områdekolonne som opprettes av publiseringsfunksjonen. Den brukes til å angi dato og klokkeslett for når denne siden ikke lenger vises for besøkende på området."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12f17e0-2077-4e3f-8ea2-c75d02de46e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emerkelapper" ma:readOnly="false" ma:fieldId="{5cf76f15-5ced-4ddc-b409-7134ff3c332f}" ma:taxonomyMulti="true" ma:sspId="17f1e631-7134-4ce3-8a3d-482fd88a4c5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c1e125b-b772-4d2d-8af8-eec310c9bc7c"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cfd1b471-962e-4074-a3f5-f81efd63bd54}" ma:internalName="TaxCatchAll" ma:showField="CatchAllData" ma:web="a65edee0-4267-4101-9877-75c307db384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4c1e125b-b772-4d2d-8af8-eec310c9bc7c" xsi:nil="true"/>
    <PublishingExpirationDate xmlns="http://schemas.microsoft.com/sharepoint/v3" xsi:nil="true"/>
    <PublishingStartDate xmlns="http://schemas.microsoft.com/sharepoint/v3" xsi:nil="true"/>
    <lcf76f155ced4ddcb4097134ff3c332f xmlns="712f17e0-2077-4e3f-8ea2-c75d02de46ee">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0163124-42BF-4550-8B2B-B734B9CE4DBF}">
  <ds:schemaRefs>
    <ds:schemaRef ds:uri="4c1e125b-b772-4d2d-8af8-eec310c9bc7c"/>
    <ds:schemaRef ds:uri="712f17e0-2077-4e3f-8ea2-c75d02de46e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4EB2D6E-821F-4D6C-8CE3-103DEF02D3EF}">
  <ds:schemaRefs>
    <ds:schemaRef ds:uri="4c1e125b-b772-4d2d-8af8-eec310c9bc7c"/>
    <ds:schemaRef ds:uri="712f17e0-2077-4e3f-8ea2-c75d02de46ee"/>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415438A8-70C9-4968-A547-1DBB01DD9E2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TRFK_ppt_norsk_samisk_logo</Template>
  <TotalTime>0</TotalTime>
  <Words>2032</Words>
  <Application>Microsoft Office PowerPoint</Application>
  <PresentationFormat>Widescreen</PresentationFormat>
  <Paragraphs>204</Paragraphs>
  <Slides>43</Slides>
  <Notes>8</Notes>
  <HiddenSlides>4</HiddenSlides>
  <MMClips>0</MMClips>
  <ScaleCrop>false</ScaleCrop>
  <HeadingPairs>
    <vt:vector size="6" baseType="variant">
      <vt:variant>
        <vt:lpstr>Brukte skrifter</vt:lpstr>
      </vt:variant>
      <vt:variant>
        <vt:i4>7</vt:i4>
      </vt:variant>
      <vt:variant>
        <vt:lpstr>Tema</vt:lpstr>
      </vt:variant>
      <vt:variant>
        <vt:i4>1</vt:i4>
      </vt:variant>
      <vt:variant>
        <vt:lpstr>Lysbildetitler</vt:lpstr>
      </vt:variant>
      <vt:variant>
        <vt:i4>43</vt:i4>
      </vt:variant>
    </vt:vector>
  </HeadingPairs>
  <TitlesOfParts>
    <vt:vector size="51" baseType="lpstr">
      <vt:lpstr>Arial</vt:lpstr>
      <vt:lpstr>Calibri</vt:lpstr>
      <vt:lpstr>Calibri Light</vt:lpstr>
      <vt:lpstr>Roboto</vt:lpstr>
      <vt:lpstr>Source Sans Pro</vt:lpstr>
      <vt:lpstr>Times New Roman</vt:lpstr>
      <vt:lpstr>Verdana</vt:lpstr>
      <vt:lpstr>TRFK</vt:lpstr>
      <vt:lpstr>Kunnskapsgrunnlag kompetanse</vt:lpstr>
      <vt:lpstr>Gode valg for seg selv og samfunnet</vt:lpstr>
      <vt:lpstr>Drivkrefter – hva påvirker behovet for kompetanse i årene som kommer</vt:lpstr>
      <vt:lpstr>PowerPoint-presentasjon</vt:lpstr>
      <vt:lpstr>PowerPoint-presentasjon</vt:lpstr>
      <vt:lpstr>PowerPoint-presentasjon</vt:lpstr>
      <vt:lpstr>Teknologisk utvikling</vt:lpstr>
      <vt:lpstr>Grønt skifte og bærekraft</vt:lpstr>
      <vt:lpstr>PowerPoint-presentasjon</vt:lpstr>
      <vt:lpstr>PowerPoint-presentasjon</vt:lpstr>
      <vt:lpstr>PowerPoint-presentasjon</vt:lpstr>
      <vt:lpstr>Status for arbeidsmarkedet i Trøndelag</vt:lpstr>
      <vt:lpstr>PowerPoint-presentasjon</vt:lpstr>
      <vt:lpstr>PowerPoint-presentasjon</vt:lpstr>
      <vt:lpstr>PowerPoint-presentasjon</vt:lpstr>
      <vt:lpstr>PowerPoint-presentasjon</vt:lpstr>
      <vt:lpstr>PowerPoint-presentasjon</vt:lpstr>
      <vt:lpstr> Sysselsettingsutviklingen i Trøndelag  Generelle trender</vt:lpstr>
      <vt:lpstr>PowerPoint-presentasjon</vt:lpstr>
      <vt:lpstr>PowerPoint-presentasjon</vt:lpstr>
      <vt:lpstr>PowerPoint-presentasjon</vt:lpstr>
      <vt:lpstr> Arbeidslivet i Trøndelag etter yrkesgrupper</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Nav Bedriftsunderøkelse 2022</vt:lpstr>
      <vt:lpstr>PowerPoint-presentasjon</vt:lpstr>
      <vt:lpstr>PowerPoint-presentasjon</vt:lpstr>
      <vt:lpstr>PowerPoint-presentasjon</vt:lpstr>
      <vt:lpstr>PowerPoint-presentasjon</vt:lpstr>
      <vt:lpstr>PowerPoint-presentasjon</vt:lpstr>
      <vt:lpstr>Lønn</vt:lpstr>
      <vt:lpstr>PowerPoint-presentasjon</vt:lpstr>
      <vt:lpstr>Trøndelag i tall</vt:lpstr>
      <vt:lpstr>PowerPoint-presentasjon</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Kunnskapsgrunnlag kompetanse</dc:title>
  <dc:creator>Per Jorulf Overvik</dc:creator>
  <cp:lastModifiedBy>Per Jorulf Overvik</cp:lastModifiedBy>
  <cp:revision>2</cp:revision>
  <dcterms:created xsi:type="dcterms:W3CDTF">2022-09-12T06:33:40Z</dcterms:created>
  <dcterms:modified xsi:type="dcterms:W3CDTF">2022-09-14T11:49:57Z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0x0101005BAF6522D6B39A4F809F4AA1655E5CD6</vt:lpwstr>
  </property>
  <property fmtid="{D5CDD505-2E9C-101B-9397-08002B2CF9AE}" pid="3" name="MediaServiceImageTags">
    <vt:lpwstr/>
  </property>
</Properties>
</file>