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0" r:id="rId2"/>
    <p:sldId id="394" r:id="rId3"/>
    <p:sldId id="389" r:id="rId4"/>
    <p:sldId id="390" r:id="rId5"/>
    <p:sldId id="393" r:id="rId6"/>
    <p:sldId id="404" r:id="rId7"/>
    <p:sldId id="401" r:id="rId8"/>
    <p:sldId id="391" r:id="rId9"/>
    <p:sldId id="405" r:id="rId10"/>
  </p:sldIdLst>
  <p:sldSz cx="12192000" cy="6858000"/>
  <p:notesSz cx="6797675" cy="9926638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5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9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 Tangen" initials="KT" lastIdx="1" clrIdx="0">
    <p:extLst>
      <p:ext uri="{19B8F6BF-5375-455C-9EA6-DF929625EA0E}">
        <p15:presenceInfo xmlns:p15="http://schemas.microsoft.com/office/powerpoint/2012/main" userId="S::kristian.tangen@lo.no::b7a97a71-36f6-4bda-b0c9-f6b8efdd32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56900" autoAdjust="0"/>
  </p:normalViewPr>
  <p:slideViewPr>
    <p:cSldViewPr snapToGrid="0">
      <p:cViewPr varScale="1">
        <p:scale>
          <a:sx n="45" d="100"/>
          <a:sy n="45" d="100"/>
        </p:scale>
        <p:origin x="1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B0308A-BB27-423F-B04C-3050D20FF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B0397-232A-4BA8-9BA1-24ABBE651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416CD-5754-43C0-A593-8E75ABA883A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8B69-63CE-496F-BD81-A9418B026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91136-7C62-4987-836C-39513D040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2B650-4418-4201-9925-634809F6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4C00-0DFB-4A50-874B-35C92E273FD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B5FC-F5C0-4EDC-86CE-4ABBFA58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2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7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800" dirty="0">
              <a:effectLst/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0" lv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EB5FC-F5C0-4EDC-86CE-4ABBFA5851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3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8A9E-48EB-4DF5-816E-2AE554F7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4110603"/>
            <a:ext cx="9144000" cy="926515"/>
          </a:xfrm>
        </p:spPr>
        <p:txBody>
          <a:bodyPr anchor="b">
            <a:normAutofit/>
          </a:bodyPr>
          <a:lstStyle>
            <a:lvl1pPr algn="ctr">
              <a:defRPr sz="28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9D727-0A59-4FCD-AE21-131BA4D36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5170386"/>
            <a:ext cx="9144000" cy="62665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27635" indent="0" algn="ctr">
              <a:buNone/>
              <a:defRPr sz="2746"/>
            </a:lvl2pPr>
            <a:lvl3pPr marL="1255270" indent="0" algn="ctr">
              <a:buNone/>
              <a:defRPr sz="2471"/>
            </a:lvl3pPr>
            <a:lvl4pPr marL="1882905" indent="0" algn="ctr">
              <a:buNone/>
              <a:defRPr sz="2196"/>
            </a:lvl4pPr>
            <a:lvl5pPr marL="2510541" indent="0" algn="ctr">
              <a:buNone/>
              <a:defRPr sz="2196"/>
            </a:lvl5pPr>
            <a:lvl6pPr marL="3138175" indent="0" algn="ctr">
              <a:buNone/>
              <a:defRPr sz="2196"/>
            </a:lvl6pPr>
            <a:lvl7pPr marL="3765810" indent="0" algn="ctr">
              <a:buNone/>
              <a:defRPr sz="2196"/>
            </a:lvl7pPr>
            <a:lvl8pPr marL="4393445" indent="0" algn="ctr">
              <a:buNone/>
              <a:defRPr sz="2196"/>
            </a:lvl8pPr>
            <a:lvl9pPr marL="5021080" indent="0" algn="ctr">
              <a:buNone/>
              <a:defRPr sz="2196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EA9374-4250-48B0-8037-777EB183A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6436" y="1970478"/>
            <a:ext cx="2079128" cy="2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C57D-89C3-4A29-9FAC-D57E050C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1C60-F32B-458C-8D76-8404808F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D45F-9660-44FB-9800-21378CC2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66006-449C-4707-9B48-0A6F2D17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0BD2-6167-4476-8665-68A32952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62EC-EA57-47AD-A847-D47A565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579FF-EEDA-473C-882A-D28F97AB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7B87A9-C52F-4E50-8280-37EDFC04BD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2391" y="1562145"/>
            <a:ext cx="5000102" cy="450948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EDECC1-8532-4F6B-BB9E-42099F5C50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06697" y="1562145"/>
            <a:ext cx="5000102" cy="45094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49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0BD2-6167-4476-8665-68A32952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5000102" cy="753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62EC-EA57-47AD-A847-D47A565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579FF-EEDA-473C-882A-D28F97AB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7B87A9-C52F-4E50-8280-37EDFC04BD3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2391" y="1562145"/>
            <a:ext cx="5000102" cy="45094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770AC6-1A1D-4B5F-AA60-90BBE203A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8425" y="787985"/>
            <a:ext cx="5308374" cy="5283643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482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0BD2-6167-4476-8665-68A32952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848" y="604768"/>
            <a:ext cx="5000102" cy="753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62EC-EA57-47AD-A847-D47A565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579FF-EEDA-473C-882A-D28F97AB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770AC6-1A1D-4B5F-AA60-90BBE203A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391" y="787985"/>
            <a:ext cx="5308374" cy="5283643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9CFA9A-898A-403A-8C4E-BBF2386B314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06697" y="1562145"/>
            <a:ext cx="5000102" cy="45094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914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F62EC-EA57-47AD-A847-D47A5651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579FF-EEDA-473C-882A-D28F97AB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770AC6-1A1D-4B5F-AA60-90BBE203A9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391" y="787985"/>
            <a:ext cx="10624407" cy="5283643"/>
          </a:xfrm>
          <a:solidFill>
            <a:schemeClr val="tx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81B0C-23BE-44DC-96C0-A80B978CC2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586" y="2444355"/>
            <a:ext cx="9730829" cy="1969292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90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9E01-2A51-4810-AF8E-557E6763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FF638-620E-4807-8F19-8B46943E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07DF5-4B48-4281-83B3-395CFF93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26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D3B7B-5C5D-4572-A02D-14016D42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0CAFD-0D1C-4921-A633-A3E8FE7C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DA24-C350-4A0D-B2A0-E405AFDB38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2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09B06-F69F-4908-9730-F148A9D5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10624407" cy="75396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FFB5B-585C-484C-9C4B-F05929E60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92" y="1562145"/>
            <a:ext cx="10624407" cy="45094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BCE6-58CA-4529-B393-226F375A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391" y="6525064"/>
            <a:ext cx="10624407" cy="2352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cap="all" baseline="0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74318-78C0-4F5E-AADB-411D3D22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6799" y="6525064"/>
            <a:ext cx="655392" cy="23523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A7DA24-C350-4A0D-B2A0-E405AFDB38E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9A616E-E150-45F5-AED3-E0F16E0B1A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5464" y="129849"/>
            <a:ext cx="476727" cy="4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4" r:id="rId7"/>
    <p:sldLayoutId id="2147483655" r:id="rId8"/>
  </p:sldLayoutIdLst>
  <p:hf sldNum="0" hdr="0" ftr="0" dt="0"/>
  <p:txStyles>
    <p:titleStyle>
      <a:lvl1pPr algn="l" defTabSz="1255270" rtl="0" eaLnBrk="1" latinLnBrk="0" hangingPunct="1">
        <a:lnSpc>
          <a:spcPct val="90000"/>
        </a:lnSpc>
        <a:spcBef>
          <a:spcPct val="0"/>
        </a:spcBef>
        <a:buNone/>
        <a:tabLst>
          <a:tab pos="9144000" algn="l"/>
        </a:tabLs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818" indent="-313818" algn="l" defTabSz="1255270" rtl="0" eaLnBrk="1" latinLnBrk="0" hangingPunct="1">
        <a:lnSpc>
          <a:spcPct val="100000"/>
        </a:lnSpc>
        <a:spcBef>
          <a:spcPts val="1373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41453" indent="-313818" algn="l" defTabSz="1255270" rtl="0" eaLnBrk="1" latinLnBrk="0" hangingPunct="1">
        <a:lnSpc>
          <a:spcPct val="100000"/>
        </a:lnSpc>
        <a:spcBef>
          <a:spcPts val="686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569088" indent="-313818" algn="l" defTabSz="1255270" rtl="0" eaLnBrk="1" latinLnBrk="0" hangingPunct="1">
        <a:lnSpc>
          <a:spcPct val="100000"/>
        </a:lnSpc>
        <a:spcBef>
          <a:spcPts val="686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196724" indent="-313818" algn="l" defTabSz="1255270" rtl="0" eaLnBrk="1" latinLnBrk="0" hangingPunct="1">
        <a:lnSpc>
          <a:spcPct val="100000"/>
        </a:lnSpc>
        <a:spcBef>
          <a:spcPts val="686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824358" indent="-313818" algn="l" defTabSz="1255270" rtl="0" eaLnBrk="1" latinLnBrk="0" hangingPunct="1">
        <a:lnSpc>
          <a:spcPct val="100000"/>
        </a:lnSpc>
        <a:spcBef>
          <a:spcPts val="686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451993" indent="-313818" algn="l" defTabSz="1255270" rtl="0" eaLnBrk="1" latinLnBrk="0" hangingPunct="1">
        <a:lnSpc>
          <a:spcPct val="90000"/>
        </a:lnSpc>
        <a:spcBef>
          <a:spcPts val="686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6pPr>
      <a:lvl7pPr marL="4079628" indent="-313818" algn="l" defTabSz="1255270" rtl="0" eaLnBrk="1" latinLnBrk="0" hangingPunct="1">
        <a:lnSpc>
          <a:spcPct val="90000"/>
        </a:lnSpc>
        <a:spcBef>
          <a:spcPts val="686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7pPr>
      <a:lvl8pPr marL="4707263" indent="-313818" algn="l" defTabSz="1255270" rtl="0" eaLnBrk="1" latinLnBrk="0" hangingPunct="1">
        <a:lnSpc>
          <a:spcPct val="90000"/>
        </a:lnSpc>
        <a:spcBef>
          <a:spcPts val="686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8pPr>
      <a:lvl9pPr marL="5334898" indent="-313818" algn="l" defTabSz="1255270" rtl="0" eaLnBrk="1" latinLnBrk="0" hangingPunct="1">
        <a:lnSpc>
          <a:spcPct val="90000"/>
        </a:lnSpc>
        <a:spcBef>
          <a:spcPts val="686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27635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255270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3pPr>
      <a:lvl4pPr marL="1882905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4pPr>
      <a:lvl5pPr marL="2510541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5pPr>
      <a:lvl6pPr marL="3138175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6pPr>
      <a:lvl7pPr marL="3765810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7pPr>
      <a:lvl8pPr marL="4393445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8pPr>
      <a:lvl9pPr marL="5021080" algn="l" defTabSz="1255270" rtl="0" eaLnBrk="1" latinLnBrk="0" hangingPunct="1">
        <a:defRPr sz="24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4D36C0-DD08-408E-9B13-B2224C2E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424928"/>
            <a:ext cx="9144000" cy="926515"/>
          </a:xfrm>
        </p:spPr>
        <p:txBody>
          <a:bodyPr>
            <a:normAutofit fontScale="90000"/>
          </a:bodyPr>
          <a:lstStyle/>
          <a:p>
            <a:pPr marL="0" indent="0"/>
            <a:r>
              <a:rPr lang="nb-NO" sz="2800" dirty="0"/>
              <a:t>Fremtidens arbeidsliv</a:t>
            </a:r>
            <a:br>
              <a:rPr lang="nb-NO" sz="2800" dirty="0"/>
            </a:br>
            <a:r>
              <a:rPr lang="nb-NO" sz="2800" dirty="0"/>
              <a:t>- utfordringer og muligheter</a:t>
            </a:r>
            <a:br>
              <a:rPr lang="nb-NO" sz="2800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10868A1-7BB5-45AE-B57D-2C2CA49A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51443"/>
            <a:ext cx="9144000" cy="626651"/>
          </a:xfrm>
        </p:spPr>
        <p:txBody>
          <a:bodyPr>
            <a:normAutofit/>
          </a:bodyPr>
          <a:lstStyle/>
          <a:p>
            <a:r>
              <a:rPr lang="nb-NO" sz="2400" i="1" dirty="0"/>
              <a:t>Kristian Tangen, regionleder</a:t>
            </a:r>
          </a:p>
        </p:txBody>
      </p:sp>
    </p:spTree>
    <p:extLst>
      <p:ext uri="{BB962C8B-B14F-4D97-AF65-F5344CB8AC3E}">
        <p14:creationId xmlns:p14="http://schemas.microsoft.com/office/powerpoint/2010/main" val="186557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C0A346-B672-C186-862D-23D72354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10624407" cy="753961"/>
          </a:xfrm>
        </p:spPr>
        <p:txBody>
          <a:bodyPr anchor="b">
            <a:normAutofit/>
          </a:bodyPr>
          <a:lstStyle/>
          <a:p>
            <a:r>
              <a:rPr lang="nb-NO" dirty="0"/>
              <a:t>Arbeidsliv i endring</a:t>
            </a:r>
          </a:p>
        </p:txBody>
      </p:sp>
      <p:pic>
        <p:nvPicPr>
          <p:cNvPr id="6" name="Plassholder for innhold 5" descr="Et bilde som inneholder utendørs&#10;&#10;Automatisk generert beskrivelse">
            <a:extLst>
              <a:ext uri="{FF2B5EF4-FFF2-40B4-BE49-F238E27FC236}">
                <a16:creationId xmlns:a16="http://schemas.microsoft.com/office/drawing/2014/main" id="{0D0136F5-FFB1-6A9B-F53A-AF30FB5D3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r="2861" b="-1"/>
          <a:stretch/>
        </p:blipFill>
        <p:spPr>
          <a:xfrm>
            <a:off x="782392" y="1562145"/>
            <a:ext cx="10624407" cy="4509483"/>
          </a:xfrm>
          <a:noFill/>
        </p:spPr>
      </p:pic>
    </p:spTree>
    <p:extLst>
      <p:ext uri="{BB962C8B-B14F-4D97-AF65-F5344CB8AC3E}">
        <p14:creationId xmlns:p14="http://schemas.microsoft.com/office/powerpoint/2010/main" val="216473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4664B-B5C8-47B4-9CFE-BE68B20A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5000102" cy="753961"/>
          </a:xfrm>
        </p:spPr>
        <p:txBody>
          <a:bodyPr anchor="b">
            <a:normAutofit/>
          </a:bodyPr>
          <a:lstStyle/>
          <a:p>
            <a:r>
              <a:rPr lang="nb-NO" dirty="0"/>
              <a:t>Arbeidsliv i endring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248AF7-9EAC-43CD-960D-C74A0E1EB23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2391" y="1562145"/>
            <a:ext cx="5000102" cy="4509483"/>
          </a:xfrm>
        </p:spPr>
        <p:txBody>
          <a:bodyPr>
            <a:normAutofit/>
          </a:bodyPr>
          <a:lstStyle/>
          <a:p>
            <a:r>
              <a:rPr lang="nb-NO" dirty="0"/>
              <a:t>Bærekraft og digital transformasjon</a:t>
            </a:r>
          </a:p>
          <a:p>
            <a:r>
              <a:rPr lang="nb-NO" dirty="0"/>
              <a:t>Nye måter å organisere arbeidslivet</a:t>
            </a:r>
          </a:p>
          <a:p>
            <a:r>
              <a:rPr lang="nb-NO" dirty="0"/>
              <a:t>Demografi</a:t>
            </a:r>
          </a:p>
          <a:p>
            <a:r>
              <a:rPr lang="nb-NO" dirty="0"/>
              <a:t>Mangel på arbeidskraft</a:t>
            </a:r>
          </a:p>
        </p:txBody>
      </p:sp>
      <p:pic>
        <p:nvPicPr>
          <p:cNvPr id="9" name="Plassholder for bilde 8" descr="Et bilde som inneholder utendørs&#10;&#10;Automatisk generert beskrivelse">
            <a:extLst>
              <a:ext uri="{FF2B5EF4-FFF2-40B4-BE49-F238E27FC236}">
                <a16:creationId xmlns:a16="http://schemas.microsoft.com/office/drawing/2014/main" id="{3FED6DA5-B3C8-9182-5EE0-024A6DAD4C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r="31162" b="-1"/>
          <a:stretch/>
        </p:blipFill>
        <p:spPr>
          <a:xfrm>
            <a:off x="6098425" y="787985"/>
            <a:ext cx="5308374" cy="5283643"/>
          </a:xfrm>
          <a:noFill/>
        </p:spPr>
      </p:pic>
    </p:spTree>
    <p:extLst>
      <p:ext uri="{BB962C8B-B14F-4D97-AF65-F5344CB8AC3E}">
        <p14:creationId xmlns:p14="http://schemas.microsoft.com/office/powerpoint/2010/main" val="29481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A8B873-FBC5-4BB2-87E5-DDE54368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848" y="604768"/>
            <a:ext cx="5000102" cy="753961"/>
          </a:xfrm>
        </p:spPr>
        <p:txBody>
          <a:bodyPr anchor="b">
            <a:normAutofit/>
          </a:bodyPr>
          <a:lstStyle/>
          <a:p>
            <a:r>
              <a:rPr lang="nb-NO" dirty="0"/>
              <a:t>Mangel på arbeidskraft</a:t>
            </a:r>
          </a:p>
        </p:txBody>
      </p:sp>
      <p:pic>
        <p:nvPicPr>
          <p:cNvPr id="1026" name="B4F64566-A5BB-4813-8AC5-94E1165C4D69" descr="Skjermbilde 2022–09–01 kl. 13.19.12.png">
            <a:extLst>
              <a:ext uri="{FF2B5EF4-FFF2-40B4-BE49-F238E27FC236}">
                <a16:creationId xmlns:a16="http://schemas.microsoft.com/office/drawing/2014/main" id="{C2765E0D-5646-4277-A274-FAD7B8FE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057" y="787985"/>
            <a:ext cx="4993041" cy="52836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7267DD9-1B4E-4D44-8400-5DE3C6A213C0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Unik mulighet for å dekke arbeidskraftsbehovet:</a:t>
            </a:r>
          </a:p>
          <a:p>
            <a:r>
              <a:rPr lang="nb-NO" dirty="0"/>
              <a:t>58.000 trøndere står utenfor arbeidslivet</a:t>
            </a:r>
          </a:p>
          <a:p>
            <a:r>
              <a:rPr lang="nb-NO" dirty="0"/>
              <a:t>Innvandrere som ressurs</a:t>
            </a:r>
          </a:p>
          <a:p>
            <a:r>
              <a:rPr lang="nb-NO" dirty="0"/>
              <a:t>Flere i hele faste stillinger</a:t>
            </a:r>
          </a:p>
          <a:p>
            <a:pPr lvl="1"/>
            <a:r>
              <a:rPr lang="nb-NO" dirty="0"/>
              <a:t>Og færre må presses ut…</a:t>
            </a:r>
          </a:p>
          <a:p>
            <a:r>
              <a:rPr lang="nb-NO" dirty="0"/>
              <a:t>Økt mobilitet blant arbeidstakere</a:t>
            </a:r>
          </a:p>
          <a:p>
            <a:r>
              <a:rPr lang="nb-NO" dirty="0"/>
              <a:t>Arbeidsplasser som utvikles med medarbeiderdrevet innovasjon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586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0C46C4-33C8-4C10-93CE-75CDA1E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5000102" cy="753961"/>
          </a:xfrm>
        </p:spPr>
        <p:txBody>
          <a:bodyPr anchor="b">
            <a:normAutofit/>
          </a:bodyPr>
          <a:lstStyle/>
          <a:p>
            <a:r>
              <a:rPr lang="nb-NO" dirty="0"/>
              <a:t>Livslang 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57E5D64-683A-46C1-8377-3154A07CC6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2391" y="1562145"/>
            <a:ext cx="5000102" cy="4509483"/>
          </a:xfrm>
        </p:spPr>
        <p:txBody>
          <a:bodyPr>
            <a:normAutofit/>
          </a:bodyPr>
          <a:lstStyle/>
          <a:p>
            <a:r>
              <a:rPr lang="nb-NO" dirty="0"/>
              <a:t>Behov for å utvikle kompetansen for den enkelte arbeidstaker gjennom hele perioden i arbeidslivet</a:t>
            </a:r>
          </a:p>
          <a:p>
            <a:pPr lvl="1"/>
            <a:endParaRPr lang="nb-NO" dirty="0"/>
          </a:p>
          <a:p>
            <a:r>
              <a:rPr lang="nb-NO" dirty="0"/>
              <a:t>Arbeidslivet er en viktig læringsarena. Flere må få mulighet til å formalisere sin kunnskap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0A1723-CB64-F842-1DF6-E1343A2042DF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7" r="21287" b="-1"/>
          <a:stretch/>
        </p:blipFill>
        <p:spPr bwMode="auto">
          <a:xfrm>
            <a:off x="6099175" y="787400"/>
            <a:ext cx="5307013" cy="52847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3007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52083A-9DD7-4749-A98E-EF6FA7EC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10624407" cy="753961"/>
          </a:xfrm>
        </p:spPr>
        <p:txBody>
          <a:bodyPr anchor="b">
            <a:normAutofit/>
          </a:bodyPr>
          <a:lstStyle/>
          <a:p>
            <a:r>
              <a:rPr lang="nb-NO" dirty="0"/>
              <a:t>Karriereveiledning for alle</a:t>
            </a:r>
          </a:p>
        </p:txBody>
      </p:sp>
      <p:pic>
        <p:nvPicPr>
          <p:cNvPr id="10" name="Plassholder for bilde 9" descr="Et bilde som inneholder person, utendørs&#10;&#10;Automatisk generert beskrivelse">
            <a:extLst>
              <a:ext uri="{FF2B5EF4-FFF2-40B4-BE49-F238E27FC236}">
                <a16:creationId xmlns:a16="http://schemas.microsoft.com/office/drawing/2014/main" id="{C6829D4A-866D-48F9-A3A5-9ED1731F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9" b="-1"/>
          <a:stretch/>
        </p:blipFill>
        <p:spPr>
          <a:xfrm>
            <a:off x="782392" y="1562145"/>
            <a:ext cx="10624407" cy="4509483"/>
          </a:xfrm>
          <a:noFill/>
        </p:spPr>
      </p:pic>
    </p:spTree>
    <p:extLst>
      <p:ext uri="{BB962C8B-B14F-4D97-AF65-F5344CB8AC3E}">
        <p14:creationId xmlns:p14="http://schemas.microsoft.com/office/powerpoint/2010/main" val="281376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D49BF-5C99-4C09-906B-5F355D88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F9DB6A-2449-48FE-82B5-350A8DCC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/>
              <a:t>Det vi vet helt sikkert om fremtidens kompetansebehov er at vi </a:t>
            </a:r>
            <a:r>
              <a:rPr lang="nb-NO" sz="4800" b="1" dirty="0"/>
              <a:t>ikke</a:t>
            </a:r>
            <a:r>
              <a:rPr lang="nb-NO" sz="4800" dirty="0"/>
              <a:t> vet helt sikkert hva som er fremtidens kompetansebehov…</a:t>
            </a:r>
          </a:p>
        </p:txBody>
      </p:sp>
    </p:spTree>
    <p:extLst>
      <p:ext uri="{BB962C8B-B14F-4D97-AF65-F5344CB8AC3E}">
        <p14:creationId xmlns:p14="http://schemas.microsoft.com/office/powerpoint/2010/main" val="78585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0C8407-0DE3-44D6-8CBB-D552AC2A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2" y="604768"/>
            <a:ext cx="10624407" cy="753961"/>
          </a:xfrm>
        </p:spPr>
        <p:txBody>
          <a:bodyPr anchor="b">
            <a:normAutofit/>
          </a:bodyPr>
          <a:lstStyle/>
          <a:p>
            <a:r>
              <a:rPr lang="nb-NO" dirty="0"/>
              <a:t>Fremtidens arbeidsliv møter vi med den norske modellen</a:t>
            </a:r>
          </a:p>
        </p:txBody>
      </p:sp>
      <p:pic>
        <p:nvPicPr>
          <p:cNvPr id="2050" name="Picture 2" descr="Vedum, Støre, Peggy, NHO-sjef og Hadia i en foaje. Oppstilt til intervju. Det er Støre som snakker. ">
            <a:extLst>
              <a:ext uri="{FF2B5EF4-FFF2-40B4-BE49-F238E27FC236}">
                <a16:creationId xmlns:a16="http://schemas.microsoft.com/office/drawing/2014/main" id="{E2325DBF-75C0-477B-9CC2-77240F51A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r="23718" b="-1"/>
          <a:stretch/>
        </p:blipFill>
        <p:spPr bwMode="auto">
          <a:xfrm>
            <a:off x="782391" y="1562145"/>
            <a:ext cx="5000102" cy="45094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1C3AF5-14BD-42CE-AB7D-0AB0960B052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4595" y="1562145"/>
            <a:ext cx="5921193" cy="48100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Samarbeid</a:t>
            </a:r>
          </a:p>
          <a:p>
            <a:pPr lvl="1"/>
            <a:r>
              <a:rPr lang="nb-NO" dirty="0"/>
              <a:t>Trepartssamarbeid i samfunnet og partsamarbeid på arbeidsplassene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Flere i arbeid</a:t>
            </a:r>
          </a:p>
          <a:p>
            <a:pPr lvl="1"/>
            <a:r>
              <a:rPr lang="nb-NO" dirty="0"/>
              <a:t>Lav ledighet gir en unik mulighet  å flere i arbeid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Riktig kompetanse</a:t>
            </a:r>
          </a:p>
          <a:p>
            <a:pPr lvl="1"/>
            <a:r>
              <a:rPr lang="nb-NO" dirty="0"/>
              <a:t>Dimensjonere utdanningstilbud etter arbeidslivets behov</a:t>
            </a:r>
          </a:p>
          <a:p>
            <a:pPr lvl="1"/>
            <a:r>
              <a:rPr lang="nb-NO" dirty="0"/>
              <a:t>Satse på etter- og videreutdanning </a:t>
            </a:r>
          </a:p>
          <a:p>
            <a:pPr lvl="1"/>
            <a:r>
              <a:rPr lang="nb-NO" dirty="0"/>
              <a:t>Karriereveiledning for alle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312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23F9F4-EE1E-4497-85A5-155EA6F39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303F7E-B6DE-46AA-B69C-C78F1D799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52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O 120219">
      <a:dk1>
        <a:sysClr val="windowText" lastClr="000000"/>
      </a:dk1>
      <a:lt1>
        <a:sysClr val="window" lastClr="FFFFFF"/>
      </a:lt1>
      <a:dk2>
        <a:srgbClr val="CCCCCC"/>
      </a:dk2>
      <a:lt2>
        <a:srgbClr val="FF0000"/>
      </a:lt2>
      <a:accent1>
        <a:srgbClr val="666666"/>
      </a:accent1>
      <a:accent2>
        <a:srgbClr val="FF0000"/>
      </a:accent2>
      <a:accent3>
        <a:srgbClr val="009FE3"/>
      </a:accent3>
      <a:accent4>
        <a:srgbClr val="3FA535"/>
      </a:accent4>
      <a:accent5>
        <a:srgbClr val="F69F07"/>
      </a:accent5>
      <a:accent6>
        <a:srgbClr val="283583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_PPT_Verdana_v1-2" id="{EC622A5B-29FF-6B4C-9916-832617CE7E1C}" vid="{AFF9BD25-4E01-3649-9B46-F9EAA74E1E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178</Words>
  <Application>Microsoft Office PowerPoint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Office-tema</vt:lpstr>
      <vt:lpstr>Fremtidens arbeidsliv - utfordringer og muligheter </vt:lpstr>
      <vt:lpstr>Arbeidsliv i endring</vt:lpstr>
      <vt:lpstr>Arbeidsliv i endring</vt:lpstr>
      <vt:lpstr>Mangel på arbeidskraft</vt:lpstr>
      <vt:lpstr>Livslang læring</vt:lpstr>
      <vt:lpstr>Karriereveiledning for alle</vt:lpstr>
      <vt:lpstr>PowerPoint-presentasjon</vt:lpstr>
      <vt:lpstr>Fremtidens arbeidsliv møter vi med den norske modellen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Kristian Tangen</dc:creator>
  <cp:lastModifiedBy>Kristian Tangen</cp:lastModifiedBy>
  <cp:revision>66</cp:revision>
  <cp:lastPrinted>2022-09-13T11:14:40Z</cp:lastPrinted>
  <dcterms:created xsi:type="dcterms:W3CDTF">2020-02-05T08:16:16Z</dcterms:created>
  <dcterms:modified xsi:type="dcterms:W3CDTF">2022-09-13T11:16:54Z</dcterms:modified>
</cp:coreProperties>
</file>